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charts/chart4.xml" ContentType="application/vnd.openxmlformats-officedocument.drawingml.chart+xml"/>
  <Override PartName="/ppt/notesSlides/notesSlide2.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0" r:id="rId3"/>
    <p:sldMasterId id="2147483720" r:id="rId4"/>
  </p:sldMasterIdLst>
  <p:notesMasterIdLst>
    <p:notesMasterId r:id="rId29"/>
  </p:notesMasterIdLst>
  <p:sldIdLst>
    <p:sldId id="256" r:id="rId5"/>
    <p:sldId id="257" r:id="rId6"/>
    <p:sldId id="258" r:id="rId7"/>
    <p:sldId id="259" r:id="rId8"/>
    <p:sldId id="281" r:id="rId9"/>
    <p:sldId id="282" r:id="rId10"/>
    <p:sldId id="284" r:id="rId11"/>
    <p:sldId id="285" r:id="rId12"/>
    <p:sldId id="286" r:id="rId13"/>
    <p:sldId id="287" r:id="rId14"/>
    <p:sldId id="288" r:id="rId15"/>
    <p:sldId id="290" r:id="rId16"/>
    <p:sldId id="291" r:id="rId17"/>
    <p:sldId id="297" r:id="rId18"/>
    <p:sldId id="263" r:id="rId19"/>
    <p:sldId id="272" r:id="rId20"/>
    <p:sldId id="273" r:id="rId21"/>
    <p:sldId id="274" r:id="rId22"/>
    <p:sldId id="275" r:id="rId23"/>
    <p:sldId id="276" r:id="rId24"/>
    <p:sldId id="277" r:id="rId25"/>
    <p:sldId id="278" r:id="rId26"/>
    <p:sldId id="295" r:id="rId27"/>
    <p:sldId id="279" r:id="rId28"/>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36" autoAdjust="0"/>
    <p:restoredTop sz="91210" autoAdjust="0"/>
  </p:normalViewPr>
  <p:slideViewPr>
    <p:cSldViewPr>
      <p:cViewPr varScale="1">
        <p:scale>
          <a:sx n="67" d="100"/>
          <a:sy n="67" d="100"/>
        </p:scale>
        <p:origin x="98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oleObject" Target="file:///\\FIN-SER\Public\5-&#20844;&#21496;&#27861;&#35498;&#26371;\&#27861;&#35498;&#26371;_20221202\20221202%20&#27861;&#35498;_&#36001;&#21209;&#25976;&#2581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IN-SER\Public\5-&#20844;&#21496;&#27861;&#35498;&#26371;\&#27861;&#35498;&#26371;_20231214\20231214%20&#27861;&#35498;_&#36001;&#21209;&#25976;&#25818;.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D:\Kelley%20File\Documents\WeChat%20Files\wxid_d4gq5k5naalj22\FileStorage\File\2023-11\&#26376;&#32080;&#25613;&#30410;%20&#30340;&#35079;&#26412;.xlsx" TargetMode="External"/><Relationship Id="rId2" Type="http://schemas.microsoft.com/office/2011/relationships/chartColorStyle" Target="colors1.xml"/><Relationship Id="rId1" Type="http://schemas.microsoft.com/office/2011/relationships/chartStyle" Target="style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dLbls>
          <c:showLegendKey val="0"/>
          <c:showVal val="0"/>
          <c:showCatName val="1"/>
          <c:showSerName val="0"/>
          <c:showPercent val="1"/>
          <c:showBubbleSize val="0"/>
          <c:showLeaderLines val="0"/>
        </c:dLbls>
      </c:pie3DChart>
    </c:plotArea>
    <c:plotVisOnly val="1"/>
    <c:dispBlanksAs val="gap"/>
    <c:showDLblsOverMax val="0"/>
  </c:chart>
  <c:txPr>
    <a:bodyPr/>
    <a:lstStyle/>
    <a:p>
      <a:pPr>
        <a:defRPr b="0"/>
      </a:pPr>
      <a:endParaRPr lang="zh-TW"/>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manualLayout>
          <c:layoutTarget val="inner"/>
          <c:xMode val="edge"/>
          <c:yMode val="edge"/>
          <c:x val="9.5532833100935632E-2"/>
          <c:y val="0.12891101256021159"/>
          <c:w val="0.80893433379812874"/>
          <c:h val="0.76261220221035586"/>
        </c:manualLayout>
      </c:layout>
      <c:pie3DChart>
        <c:varyColors val="1"/>
        <c:ser>
          <c:idx val="0"/>
          <c:order val="0"/>
          <c:explosion val="14"/>
          <c:dPt>
            <c:idx val="0"/>
            <c:bubble3D val="0"/>
            <c:explosion val="8"/>
            <c:extLst>
              <c:ext xmlns:c16="http://schemas.microsoft.com/office/drawing/2014/chart" uri="{C3380CC4-5D6E-409C-BE32-E72D297353CC}">
                <c16:uniqueId val="{00000001-4648-4582-9C8D-CFC0591FAB8C}"/>
              </c:ext>
            </c:extLst>
          </c:dPt>
          <c:dPt>
            <c:idx val="2"/>
            <c:bubble3D val="0"/>
            <c:explosion val="9"/>
            <c:extLst>
              <c:ext xmlns:c16="http://schemas.microsoft.com/office/drawing/2014/chart" uri="{C3380CC4-5D6E-409C-BE32-E72D297353CC}">
                <c16:uniqueId val="{00000003-4648-4582-9C8D-CFC0591FAB8C}"/>
              </c:ext>
            </c:extLst>
          </c:dPt>
          <c:dLbls>
            <c:dLbl>
              <c:idx val="0"/>
              <c:layout>
                <c:manualLayout>
                  <c:x val="4.1353706142274571E-2"/>
                  <c:y val="-6.1354996331510418E-2"/>
                </c:manualLayout>
              </c:layout>
              <c:tx>
                <c:rich>
                  <a:bodyPr/>
                  <a:lstStyle/>
                  <a:p>
                    <a:pPr>
                      <a:defRPr sz="1200" b="1"/>
                    </a:pPr>
                    <a:r>
                      <a:rPr lang="en-US" altLang="zh-TW" dirty="0"/>
                      <a:t>S</a:t>
                    </a:r>
                    <a:r>
                      <a:rPr lang="en-US" altLang="zh-CN" dirty="0"/>
                      <a:t>hipping</a:t>
                    </a:r>
                    <a:r>
                      <a:rPr lang="en-US" altLang="zh-TW" baseline="0" dirty="0"/>
                      <a:t>
</a:t>
                    </a:r>
                    <a:fld id="{9AC61D9B-2B94-4D1B-B6D4-4291592C834A}" type="PERCENTAGE">
                      <a:rPr lang="en-US" altLang="zh-TW" baseline="0"/>
                      <a:pPr>
                        <a:defRPr sz="1200" b="1"/>
                      </a:pPr>
                      <a:t>[百分比]</a:t>
                    </a:fld>
                    <a:endParaRPr lang="en-US" altLang="zh-TW" baseline="0" dirty="0"/>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648-4582-9C8D-CFC0591FAB8C}"/>
                </c:ext>
              </c:extLst>
            </c:dLbl>
            <c:dLbl>
              <c:idx val="1"/>
              <c:layout>
                <c:manualLayout>
                  <c:x val="5.6466535433070869E-2"/>
                  <c:y val="8.5597477398658417E-2"/>
                </c:manualLayout>
              </c:layout>
              <c:tx>
                <c:rich>
                  <a:bodyPr/>
                  <a:lstStyle/>
                  <a:p>
                    <a:pPr>
                      <a:defRPr sz="1200" b="1"/>
                    </a:pPr>
                    <a:r>
                      <a:rPr lang="en-US" altLang="zh-TW" dirty="0"/>
                      <a:t>I</a:t>
                    </a:r>
                    <a:r>
                      <a:rPr lang="en-US" altLang="zh-CN" dirty="0"/>
                      <a:t>nvestment</a:t>
                    </a:r>
                    <a:r>
                      <a:rPr lang="en-US" altLang="zh-TW" baseline="0" dirty="0"/>
                      <a:t>
</a:t>
                    </a:r>
                    <a:fld id="{4D885EAA-9B1C-4AFB-8825-E089015908DF}" type="PERCENTAGE">
                      <a:rPr lang="en-US" altLang="zh-TW" baseline="0" dirty="0"/>
                      <a:pPr>
                        <a:defRPr sz="1200" b="1"/>
                      </a:pPr>
                      <a:t>[百分比]</a:t>
                    </a:fld>
                    <a:endParaRPr lang="en-US" altLang="zh-TW" baseline="0" dirty="0"/>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648-4582-9C8D-CFC0591FAB8C}"/>
                </c:ext>
              </c:extLst>
            </c:dLbl>
            <c:dLbl>
              <c:idx val="2"/>
              <c:tx>
                <c:rich>
                  <a:bodyPr/>
                  <a:lstStyle/>
                  <a:p>
                    <a:pPr>
                      <a:defRPr sz="1200" b="1"/>
                    </a:pPr>
                    <a:r>
                      <a:rPr lang="en-US" altLang="zh-TW" sz="1000" b="1" i="0" u="none" strike="noStrike" kern="1200" baseline="0" dirty="0">
                        <a:solidFill>
                          <a:prstClr val="black"/>
                        </a:solidFill>
                      </a:rPr>
                      <a:t>Retail</a:t>
                    </a:r>
                    <a:r>
                      <a:rPr lang="en-US" altLang="zh-TW" baseline="0" dirty="0"/>
                      <a:t>
</a:t>
                    </a:r>
                    <a:fld id="{A408290E-9C16-4411-9A8D-77D10101AAA1}" type="PERCENTAGE">
                      <a:rPr lang="en-US" altLang="zh-TW" baseline="0"/>
                      <a:pPr>
                        <a:defRPr sz="1200" b="1"/>
                      </a:pPr>
                      <a:t>[百分比]</a:t>
                    </a:fld>
                    <a:endParaRPr lang="en-US" altLang="zh-TW" baseline="0" dirty="0"/>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648-4582-9C8D-CFC0591FAB8C}"/>
                </c:ext>
              </c:extLst>
            </c:dLbl>
            <c:dLbl>
              <c:idx val="3"/>
              <c:layout>
                <c:manualLayout>
                  <c:x val="-0.27868901688562181"/>
                  <c:y val="-5.4410734681219604E-2"/>
                </c:manualLayout>
              </c:layout>
              <c:tx>
                <c:rich>
                  <a:bodyPr/>
                  <a:lstStyle/>
                  <a:p>
                    <a:pPr>
                      <a:defRPr sz="1200" b="1"/>
                    </a:pPr>
                    <a:r>
                      <a:rPr lang="en-US" altLang="zh-TW" sz="1000" b="1" i="0" u="none" strike="noStrike" kern="1200" baseline="0" dirty="0">
                        <a:solidFill>
                          <a:prstClr val="black"/>
                        </a:solidFill>
                      </a:rPr>
                      <a:t>Leases</a:t>
                    </a:r>
                    <a:r>
                      <a:rPr lang="en-US" altLang="zh-TW" baseline="0" dirty="0"/>
                      <a:t>
</a:t>
                    </a:r>
                    <a:fld id="{B1DEA078-8E16-4654-81B0-D59D4D451140}" type="PERCENTAGE">
                      <a:rPr lang="en-US" altLang="zh-TW" baseline="0"/>
                      <a:pPr>
                        <a:defRPr sz="1200" b="1"/>
                      </a:pPr>
                      <a:t>[百分比]</a:t>
                    </a:fld>
                    <a:endParaRPr lang="en-US" altLang="zh-TW" baseline="0" dirty="0"/>
                  </a:p>
                </c:rich>
              </c:tx>
              <c:numFmt formatCode="0.0%" sourceLinked="0"/>
              <c:spPr/>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648-4582-9C8D-CFC0591FAB8C}"/>
                </c:ext>
              </c:extLst>
            </c:dLbl>
            <c:dLbl>
              <c:idx val="4"/>
              <c:delete val="1"/>
              <c:extLst>
                <c:ext xmlns:c15="http://schemas.microsoft.com/office/drawing/2012/chart" uri="{CE6537A1-D6FC-4f65-9D91-7224C49458BB}"/>
                <c:ext xmlns:c16="http://schemas.microsoft.com/office/drawing/2014/chart" uri="{C3380CC4-5D6E-409C-BE32-E72D297353CC}">
                  <c16:uniqueId val="{00000006-4648-4582-9C8D-CFC0591FAB8C}"/>
                </c:ext>
              </c:extLst>
            </c:dLbl>
            <c:spPr>
              <a:noFill/>
              <a:ln>
                <a:noFill/>
              </a:ln>
              <a:effectLst/>
            </c:spPr>
            <c:txPr>
              <a:bodyPr/>
              <a:lstStyle/>
              <a:p>
                <a:pPr>
                  <a:defRPr sz="1200" b="1"/>
                </a:pPr>
                <a:endParaRPr lang="zh-TW"/>
              </a:p>
            </c:txPr>
            <c:showLegendKey val="0"/>
            <c:showVal val="0"/>
            <c:showCatName val="1"/>
            <c:showSerName val="0"/>
            <c:showPercent val="1"/>
            <c:showBubbleSize val="0"/>
            <c:showLeaderLines val="1"/>
            <c:extLst>
              <c:ext xmlns:c15="http://schemas.microsoft.com/office/drawing/2012/chart" uri="{CE6537A1-D6FC-4f65-9D91-7224C49458BB}"/>
            </c:extLst>
          </c:dLbls>
          <c:cat>
            <c:strRef>
              <c:f>營收!$B$3:$F$3</c:f>
              <c:strCache>
                <c:ptCount val="5"/>
                <c:pt idx="0">
                  <c:v>航運</c:v>
                </c:pt>
                <c:pt idx="1">
                  <c:v>投資</c:v>
                </c:pt>
                <c:pt idx="2">
                  <c:v>百貨</c:v>
                </c:pt>
                <c:pt idx="3">
                  <c:v>租賃</c:v>
                </c:pt>
                <c:pt idx="4">
                  <c:v>其他</c:v>
                </c:pt>
              </c:strCache>
            </c:strRef>
          </c:cat>
          <c:val>
            <c:numRef>
              <c:f>營收!$B$4:$F$4</c:f>
              <c:numCache>
                <c:formatCode>0.0%</c:formatCode>
                <c:ptCount val="5"/>
                <c:pt idx="0">
                  <c:v>0.30299999999999999</c:v>
                </c:pt>
                <c:pt idx="1">
                  <c:v>1E-3</c:v>
                </c:pt>
                <c:pt idx="2">
                  <c:v>0.68500000000000005</c:v>
                </c:pt>
                <c:pt idx="3">
                  <c:v>0.01</c:v>
                </c:pt>
                <c:pt idx="4">
                  <c:v>0</c:v>
                </c:pt>
              </c:numCache>
            </c:numRef>
          </c:val>
          <c:extLst>
            <c:ext xmlns:c16="http://schemas.microsoft.com/office/drawing/2014/chart" uri="{C3380CC4-5D6E-409C-BE32-E72D297353CC}">
              <c16:uniqueId val="{00000007-4648-4582-9C8D-CFC0591FAB8C}"/>
            </c:ext>
          </c:extLst>
        </c:ser>
        <c:dLbls>
          <c:showLegendKey val="0"/>
          <c:showVal val="0"/>
          <c:showCatName val="1"/>
          <c:showSerName val="0"/>
          <c:showPercent val="1"/>
          <c:showBubbleSize val="0"/>
          <c:showLeaderLines val="1"/>
        </c:dLbls>
      </c:pie3DChart>
    </c:plotArea>
    <c:plotVisOnly val="1"/>
    <c:dispBlanksAs val="gap"/>
    <c:showDLblsOverMax val="0"/>
  </c:chart>
  <c:txPr>
    <a:bodyPr/>
    <a:lstStyle/>
    <a:p>
      <a:pPr>
        <a:defRPr b="0"/>
      </a:pPr>
      <a:endParaRPr lang="zh-TW"/>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a:t>Rental Allocation</a:t>
            </a:r>
            <a:endParaRPr lang="zh-TW"/>
          </a:p>
          <a:p>
            <a:pPr>
              <a:defRPr/>
            </a:pPr>
            <a:endParaRPr lang="zh-TW"/>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zh-TW"/>
        </a:p>
      </c:txPr>
    </c:title>
    <c:autoTitleDeleted val="0"/>
    <c:plotArea>
      <c:layout/>
      <c:pieChart>
        <c:varyColors val="1"/>
        <c:ser>
          <c:idx val="0"/>
          <c:order val="0"/>
          <c:dPt>
            <c:idx val="0"/>
            <c:bubble3D val="0"/>
            <c:spPr>
              <a:solidFill>
                <a:schemeClr val="accent1"/>
              </a:solidFill>
              <a:ln>
                <a:solidFill>
                  <a:schemeClr val="tx2">
                    <a:lumMod val="75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BCD-41CE-9B38-59F187081057}"/>
              </c:ext>
            </c:extLst>
          </c:dPt>
          <c:dPt>
            <c:idx val="1"/>
            <c:bubble3D val="0"/>
            <c:spPr>
              <a:solidFill>
                <a:schemeClr val="bg1">
                  <a:lumMod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BCD-41CE-9B38-59F187081057}"/>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BCD-41CE-9B38-59F187081057}"/>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50000"/>
                          <a:lumOff val="50000"/>
                        </a:schemeClr>
                      </a:solidFill>
                      <a:latin typeface="+mn-lt"/>
                      <a:ea typeface="+mn-ea"/>
                      <a:cs typeface="+mn-cs"/>
                    </a:defRPr>
                  </a:pPr>
                  <a:endParaRPr lang="zh-TW"/>
                </a:p>
              </c:txPr>
              <c:dLblPos val="outEnd"/>
              <c:showLegendKey val="0"/>
              <c:showVal val="0"/>
              <c:showCatName val="1"/>
              <c:showSerName val="0"/>
              <c:showPercent val="1"/>
              <c:showBubbleSize val="0"/>
              <c:extLst>
                <c:ext xmlns:c16="http://schemas.microsoft.com/office/drawing/2014/chart" uri="{C3380CC4-5D6E-409C-BE32-E72D297353CC}">
                  <c16:uniqueId val="{00000001-ABCD-41CE-9B38-59F187081057}"/>
                </c:ext>
              </c:extLst>
            </c:dLbl>
            <c:dLbl>
              <c:idx val="1"/>
              <c:tx>
                <c:rich>
                  <a:bodyPr rot="0" spcFirstLastPara="1" vertOverflow="ellipsis" vert="horz" wrap="square" lIns="38100" tIns="19050" rIns="38100" bIns="19050" anchor="ctr" anchorCtr="1">
                    <a:spAutoFit/>
                  </a:bodyPr>
                  <a:lstStyle/>
                  <a:p>
                    <a:pPr>
                      <a:defRPr sz="1000" b="1" i="0" u="none" strike="noStrike" kern="1200" spc="0" baseline="0">
                        <a:solidFill>
                          <a:schemeClr val="tx1">
                            <a:lumMod val="50000"/>
                            <a:lumOff val="50000"/>
                          </a:schemeClr>
                        </a:solidFill>
                        <a:latin typeface="+mn-lt"/>
                        <a:ea typeface="+mn-ea"/>
                        <a:cs typeface="+mn-cs"/>
                      </a:defRPr>
                    </a:pPr>
                    <a:r>
                      <a:rPr lang="en-US" altLang="zh-TW" dirty="0">
                        <a:solidFill>
                          <a:schemeClr val="tx1">
                            <a:lumMod val="50000"/>
                            <a:lumOff val="50000"/>
                          </a:schemeClr>
                        </a:solidFill>
                      </a:rPr>
                      <a:t>Long</a:t>
                    </a:r>
                    <a:r>
                      <a:rPr lang="en-US" altLang="zh-TW" baseline="0" dirty="0">
                        <a:solidFill>
                          <a:schemeClr val="tx1">
                            <a:lumMod val="50000"/>
                            <a:lumOff val="50000"/>
                          </a:schemeClr>
                        </a:solidFill>
                      </a:rPr>
                      <a:t> term
</a:t>
                    </a:r>
                    <a:fld id="{71AF72C8-7ED3-4B79-9E3A-6507C158208F}" type="PERCENTAGE">
                      <a:rPr lang="en-US" altLang="zh-TW" baseline="0">
                        <a:solidFill>
                          <a:schemeClr val="tx1">
                            <a:lumMod val="50000"/>
                            <a:lumOff val="50000"/>
                          </a:schemeClr>
                        </a:solidFill>
                      </a:rPr>
                      <a:pPr>
                        <a:defRPr>
                          <a:solidFill>
                            <a:schemeClr val="tx1">
                              <a:lumMod val="50000"/>
                              <a:lumOff val="50000"/>
                            </a:schemeClr>
                          </a:solidFill>
                        </a:defRPr>
                      </a:pPr>
                      <a:t>[百分比]</a:t>
                    </a:fld>
                    <a:endParaRPr lang="en-US" altLang="zh-TW" baseline="0"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50000"/>
                          <a:lumOff val="50000"/>
                        </a:schemeClr>
                      </a:solidFill>
                      <a:latin typeface="+mn-lt"/>
                      <a:ea typeface="+mn-ea"/>
                      <a:cs typeface="+mn-cs"/>
                    </a:defRPr>
                  </a:pPr>
                  <a:endParaRPr lang="zh-TW"/>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BCD-41CE-9B38-59F187081057}"/>
                </c:ext>
              </c:extLst>
            </c:dLbl>
            <c:dLbl>
              <c:idx val="2"/>
              <c:tx>
                <c:rich>
                  <a:bodyPr rot="0" spcFirstLastPara="1" vertOverflow="ellipsis" vert="horz" wrap="square" lIns="38100" tIns="19050" rIns="38100" bIns="19050" anchor="ctr" anchorCtr="1">
                    <a:spAutoFit/>
                  </a:bodyPr>
                  <a:lstStyle/>
                  <a:p>
                    <a:pPr>
                      <a:defRPr sz="1000" b="1" i="0" u="none" strike="noStrike" kern="1200" spc="0" baseline="0">
                        <a:solidFill>
                          <a:schemeClr val="tx1">
                            <a:lumMod val="50000"/>
                            <a:lumOff val="50000"/>
                          </a:schemeClr>
                        </a:solidFill>
                        <a:latin typeface="+mn-lt"/>
                        <a:ea typeface="+mn-ea"/>
                        <a:cs typeface="+mn-cs"/>
                      </a:defRPr>
                    </a:pPr>
                    <a:r>
                      <a:rPr lang="en-US" altLang="zh-TW" baseline="0" dirty="0">
                        <a:solidFill>
                          <a:schemeClr val="tx1">
                            <a:lumMod val="50000"/>
                            <a:lumOff val="50000"/>
                          </a:schemeClr>
                        </a:solidFill>
                      </a:rPr>
                      <a:t>Short term
</a:t>
                    </a:r>
                    <a:fld id="{C3B60106-5C53-427C-BA95-D945FA70F25D}" type="PERCENTAGE">
                      <a:rPr lang="en-US" altLang="zh-TW" baseline="0">
                        <a:solidFill>
                          <a:schemeClr val="tx1">
                            <a:lumMod val="50000"/>
                            <a:lumOff val="50000"/>
                          </a:schemeClr>
                        </a:solidFill>
                      </a:rPr>
                      <a:pPr>
                        <a:defRPr>
                          <a:solidFill>
                            <a:schemeClr val="tx1">
                              <a:lumMod val="50000"/>
                              <a:lumOff val="50000"/>
                            </a:schemeClr>
                          </a:solidFill>
                        </a:defRPr>
                      </a:pPr>
                      <a:t>[百分比]</a:t>
                    </a:fld>
                    <a:endParaRPr lang="en-US" altLang="zh-TW" baseline="0" dirty="0">
                      <a:solidFill>
                        <a:schemeClr val="tx1">
                          <a:lumMod val="50000"/>
                          <a:lumOff val="50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50000"/>
                          <a:lumOff val="50000"/>
                        </a:schemeClr>
                      </a:solidFill>
                      <a:latin typeface="+mn-lt"/>
                      <a:ea typeface="+mn-ea"/>
                      <a:cs typeface="+mn-cs"/>
                    </a:defRPr>
                  </a:pPr>
                  <a:endParaRPr lang="zh-TW"/>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BCD-41CE-9B38-59F187081057}"/>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lumMod val="50000"/>
                        <a:lumOff val="50000"/>
                      </a:schemeClr>
                    </a:solidFill>
                    <a:latin typeface="+mn-lt"/>
                    <a:ea typeface="+mn-ea"/>
                    <a:cs typeface="+mn-cs"/>
                  </a:defRPr>
                </a:pPr>
                <a:endParaRPr lang="zh-TW"/>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工作表2!$A$3:$A$5</c:f>
              <c:strCache>
                <c:ptCount val="3"/>
                <c:pt idx="0">
                  <c:v>POOL</c:v>
                </c:pt>
                <c:pt idx="1">
                  <c:v>短約</c:v>
                </c:pt>
                <c:pt idx="2">
                  <c:v>長約</c:v>
                </c:pt>
              </c:strCache>
            </c:strRef>
          </c:cat>
          <c:val>
            <c:numRef>
              <c:f>工作表2!$B$3:$B$5</c:f>
              <c:numCache>
                <c:formatCode>0%</c:formatCode>
                <c:ptCount val="3"/>
                <c:pt idx="0">
                  <c:v>9.0909090909090912E-2</c:v>
                </c:pt>
                <c:pt idx="1">
                  <c:v>0.18181818181818182</c:v>
                </c:pt>
                <c:pt idx="2">
                  <c:v>0.72727272727272729</c:v>
                </c:pt>
              </c:numCache>
            </c:numRef>
          </c:val>
          <c:extLst>
            <c:ext xmlns:c16="http://schemas.microsoft.com/office/drawing/2014/chart" uri="{C3380CC4-5D6E-409C-BE32-E72D297353CC}">
              <c16:uniqueId val="{00000006-ABCD-41CE-9B38-59F187081057}"/>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58160040615629"/>
          <c:y val="3.1908599660336573E-2"/>
          <c:w val="0.83805839324924403"/>
          <c:h val="0.51636169008285726"/>
        </c:manualLayout>
      </c:layout>
      <c:lineChart>
        <c:grouping val="standard"/>
        <c:varyColors val="0"/>
        <c:ser>
          <c:idx val="0"/>
          <c:order val="0"/>
          <c:cat>
            <c:strRef>
              <c:f>'20231214'!$A$14:$A$25</c:f>
              <c:strCache>
                <c:ptCount val="12"/>
                <c:pt idx="0">
                  <c:v>2020Q4</c:v>
                </c:pt>
                <c:pt idx="1">
                  <c:v>2021Q1</c:v>
                </c:pt>
                <c:pt idx="2">
                  <c:v>2021Q2</c:v>
                </c:pt>
                <c:pt idx="3">
                  <c:v>2021Q3</c:v>
                </c:pt>
                <c:pt idx="4">
                  <c:v>2021Q4</c:v>
                </c:pt>
                <c:pt idx="5">
                  <c:v>2022Q1</c:v>
                </c:pt>
                <c:pt idx="6">
                  <c:v>2022Q2</c:v>
                </c:pt>
                <c:pt idx="7">
                  <c:v>2022Q3</c:v>
                </c:pt>
                <c:pt idx="8">
                  <c:v>2022Q4</c:v>
                </c:pt>
                <c:pt idx="9">
                  <c:v>2023Q1</c:v>
                </c:pt>
                <c:pt idx="10">
                  <c:v>2023Q2</c:v>
                </c:pt>
                <c:pt idx="11">
                  <c:v>2023Q3</c:v>
                </c:pt>
              </c:strCache>
            </c:strRef>
          </c:cat>
          <c:val>
            <c:numRef>
              <c:f>'20231214'!$B$14:$B$25</c:f>
              <c:numCache>
                <c:formatCode>_(* #,##0_);_(* \(#,##0\);_(* "-"_);_(@_)</c:formatCode>
                <c:ptCount val="12"/>
                <c:pt idx="0">
                  <c:v>1262.0897</c:v>
                </c:pt>
                <c:pt idx="1">
                  <c:v>2100.7049999999999</c:v>
                </c:pt>
                <c:pt idx="2">
                  <c:v>4001.4009999999998</c:v>
                </c:pt>
                <c:pt idx="3">
                  <c:v>7331.1975999999995</c:v>
                </c:pt>
                <c:pt idx="4">
                  <c:v>9506.2109999999993</c:v>
                </c:pt>
                <c:pt idx="5">
                  <c:v>8148.9979999999996</c:v>
                </c:pt>
                <c:pt idx="6">
                  <c:v>7220.5129999999999</c:v>
                </c:pt>
                <c:pt idx="7">
                  <c:v>7621.2079999999996</c:v>
                </c:pt>
                <c:pt idx="8">
                  <c:v>7984.8609999999999</c:v>
                </c:pt>
                <c:pt idx="9">
                  <c:v>5674.7820000000002</c:v>
                </c:pt>
                <c:pt idx="10">
                  <c:v>3524.4749999999999</c:v>
                </c:pt>
                <c:pt idx="11">
                  <c:v>2453.6729999999998</c:v>
                </c:pt>
              </c:numCache>
            </c:numRef>
          </c:val>
          <c:smooth val="0"/>
          <c:extLst>
            <c:ext xmlns:c16="http://schemas.microsoft.com/office/drawing/2014/chart" uri="{C3380CC4-5D6E-409C-BE32-E72D297353CC}">
              <c16:uniqueId val="{00000000-412C-4397-B7DE-7B20CE876658}"/>
            </c:ext>
          </c:extLst>
        </c:ser>
        <c:dLbls>
          <c:showLegendKey val="0"/>
          <c:showVal val="0"/>
          <c:showCatName val="0"/>
          <c:showSerName val="0"/>
          <c:showPercent val="0"/>
          <c:showBubbleSize val="0"/>
        </c:dLbls>
        <c:marker val="1"/>
        <c:smooth val="0"/>
        <c:axId val="142989952"/>
        <c:axId val="381403520"/>
      </c:lineChart>
      <c:catAx>
        <c:axId val="142989952"/>
        <c:scaling>
          <c:orientation val="minMax"/>
        </c:scaling>
        <c:delete val="0"/>
        <c:axPos val="b"/>
        <c:numFmt formatCode="General" sourceLinked="0"/>
        <c:majorTickMark val="none"/>
        <c:minorTickMark val="none"/>
        <c:tickLblPos val="nextTo"/>
        <c:crossAx val="381403520"/>
        <c:crosses val="autoZero"/>
        <c:auto val="1"/>
        <c:lblAlgn val="ctr"/>
        <c:lblOffset val="100"/>
        <c:noMultiLvlLbl val="0"/>
      </c:catAx>
      <c:valAx>
        <c:axId val="381403520"/>
        <c:scaling>
          <c:orientation val="minMax"/>
        </c:scaling>
        <c:delete val="0"/>
        <c:axPos val="l"/>
        <c:majorGridlines/>
        <c:numFmt formatCode="_(* #,##0_);_(* \(#,##0\);_(* &quot;-&quot;_);_(@_)" sourceLinked="1"/>
        <c:majorTickMark val="none"/>
        <c:minorTickMark val="none"/>
        <c:tickLblPos val="nextTo"/>
        <c:crossAx val="142989952"/>
        <c:crosses val="autoZero"/>
        <c:crossBetween val="between"/>
      </c:valAx>
      <c:dTable>
        <c:showHorzBorder val="1"/>
        <c:showVertBorder val="1"/>
        <c:showOutline val="1"/>
        <c:showKeys val="1"/>
      </c:dTable>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floor>
    <c:sideWall>
      <c:thickness val="0"/>
    </c:sideWall>
    <c:backWall>
      <c:thickness val="0"/>
    </c:backWall>
    <c:plotArea>
      <c:layout>
        <c:manualLayout>
          <c:layoutTarget val="inner"/>
          <c:xMode val="edge"/>
          <c:yMode val="edge"/>
          <c:x val="7.0789388252294139E-2"/>
          <c:y val="0.12739434498661831"/>
          <c:w val="0.92921061174770592"/>
          <c:h val="0.74071461132937166"/>
        </c:manualLayout>
      </c:layout>
      <c:bar3DChart>
        <c:barDir val="col"/>
        <c:grouping val="clustered"/>
        <c:varyColors val="0"/>
        <c:ser>
          <c:idx val="0"/>
          <c:order val="0"/>
          <c:tx>
            <c:strRef>
              <c:f>'1'!$B$6</c:f>
              <c:strCache>
                <c:ptCount val="1"/>
                <c:pt idx="0">
                  <c:v>負債</c:v>
                </c:pt>
              </c:strCache>
            </c:strRef>
          </c:tx>
          <c:spPr>
            <a:ln w="12700">
              <a:solidFill>
                <a:schemeClr val="bg1"/>
              </a:solidFill>
            </a:ln>
            <a:effectLst>
              <a:outerShdw blurRad="50800" dist="114300" dir="5400000" algn="ctr" rotWithShape="0">
                <a:srgbClr val="C00000"/>
              </a:outerShdw>
            </a:effectLst>
          </c:spPr>
          <c:invertIfNegative val="0"/>
          <c:cat>
            <c:strRef>
              <c:f>'1'!$C$3:$K$3</c:f>
              <c:strCache>
                <c:ptCount val="9"/>
                <c:pt idx="0">
                  <c:v>110Q3</c:v>
                </c:pt>
                <c:pt idx="1">
                  <c:v>110Q4</c:v>
                </c:pt>
                <c:pt idx="2">
                  <c:v>111Q1</c:v>
                </c:pt>
                <c:pt idx="3">
                  <c:v>111Q2</c:v>
                </c:pt>
                <c:pt idx="4">
                  <c:v>111Q3</c:v>
                </c:pt>
                <c:pt idx="5">
                  <c:v>111Q4</c:v>
                </c:pt>
                <c:pt idx="6">
                  <c:v>112Q1</c:v>
                </c:pt>
                <c:pt idx="7">
                  <c:v>112Q2</c:v>
                </c:pt>
                <c:pt idx="8">
                  <c:v>112Q3</c:v>
                </c:pt>
              </c:strCache>
            </c:strRef>
          </c:cat>
          <c:val>
            <c:numRef>
              <c:f>'1'!$C$6:$K$6</c:f>
              <c:numCache>
                <c:formatCode>#,##0_ </c:formatCode>
                <c:ptCount val="9"/>
                <c:pt idx="0">
                  <c:v>20648</c:v>
                </c:pt>
                <c:pt idx="1">
                  <c:v>28092</c:v>
                </c:pt>
                <c:pt idx="2">
                  <c:v>27459</c:v>
                </c:pt>
                <c:pt idx="3">
                  <c:v>26717</c:v>
                </c:pt>
                <c:pt idx="4">
                  <c:v>24961</c:v>
                </c:pt>
                <c:pt idx="5">
                  <c:v>24156</c:v>
                </c:pt>
                <c:pt idx="6">
                  <c:v>25084</c:v>
                </c:pt>
                <c:pt idx="7">
                  <c:v>23272</c:v>
                </c:pt>
                <c:pt idx="8">
                  <c:v>25613</c:v>
                </c:pt>
              </c:numCache>
            </c:numRef>
          </c:val>
          <c:extLst>
            <c:ext xmlns:c16="http://schemas.microsoft.com/office/drawing/2014/chart" uri="{C3380CC4-5D6E-409C-BE32-E72D297353CC}">
              <c16:uniqueId val="{00000000-2157-4C3B-A8B9-0C35334DBAA1}"/>
            </c:ext>
          </c:extLst>
        </c:ser>
        <c:ser>
          <c:idx val="3"/>
          <c:order val="1"/>
          <c:tx>
            <c:strRef>
              <c:f>'1'!$B$4</c:f>
              <c:strCache>
                <c:ptCount val="1"/>
                <c:pt idx="0">
                  <c:v>租賃負債</c:v>
                </c:pt>
              </c:strCache>
            </c:strRef>
          </c:tx>
          <c:spPr>
            <a:ln w="63500"/>
          </c:spPr>
          <c:invertIfNegative val="0"/>
          <c:cat>
            <c:strRef>
              <c:f>'1'!$C$3:$K$3</c:f>
              <c:strCache>
                <c:ptCount val="9"/>
                <c:pt idx="0">
                  <c:v>110Q3</c:v>
                </c:pt>
                <c:pt idx="1">
                  <c:v>110Q4</c:v>
                </c:pt>
                <c:pt idx="2">
                  <c:v>111Q1</c:v>
                </c:pt>
                <c:pt idx="3">
                  <c:v>111Q2</c:v>
                </c:pt>
                <c:pt idx="4">
                  <c:v>111Q3</c:v>
                </c:pt>
                <c:pt idx="5">
                  <c:v>111Q4</c:v>
                </c:pt>
                <c:pt idx="6">
                  <c:v>112Q1</c:v>
                </c:pt>
                <c:pt idx="7">
                  <c:v>112Q2</c:v>
                </c:pt>
                <c:pt idx="8">
                  <c:v>112Q3</c:v>
                </c:pt>
              </c:strCache>
            </c:strRef>
          </c:cat>
          <c:val>
            <c:numRef>
              <c:f>'1'!$C$4:$K$4</c:f>
              <c:numCache>
                <c:formatCode>#,##0_ </c:formatCode>
                <c:ptCount val="9"/>
                <c:pt idx="0">
                  <c:v>7347</c:v>
                </c:pt>
                <c:pt idx="1">
                  <c:v>11609</c:v>
                </c:pt>
                <c:pt idx="2">
                  <c:v>11916</c:v>
                </c:pt>
                <c:pt idx="3">
                  <c:v>11655</c:v>
                </c:pt>
                <c:pt idx="4">
                  <c:v>10664</c:v>
                </c:pt>
                <c:pt idx="5">
                  <c:v>9993</c:v>
                </c:pt>
                <c:pt idx="6">
                  <c:v>10692</c:v>
                </c:pt>
                <c:pt idx="7">
                  <c:v>9143</c:v>
                </c:pt>
                <c:pt idx="8">
                  <c:v>10743</c:v>
                </c:pt>
              </c:numCache>
            </c:numRef>
          </c:val>
          <c:extLst>
            <c:ext xmlns:c16="http://schemas.microsoft.com/office/drawing/2014/chart" uri="{C3380CC4-5D6E-409C-BE32-E72D297353CC}">
              <c16:uniqueId val="{00000001-2157-4C3B-A8B9-0C35334DBAA1}"/>
            </c:ext>
          </c:extLst>
        </c:ser>
        <c:ser>
          <c:idx val="4"/>
          <c:order val="2"/>
          <c:tx>
            <c:strRef>
              <c:f>'1'!$B$5</c:f>
              <c:strCache>
                <c:ptCount val="1"/>
                <c:pt idx="0">
                  <c:v>扣除租賃負債後之負債</c:v>
                </c:pt>
              </c:strCache>
            </c:strRef>
          </c:tx>
          <c:spPr>
            <a:ln w="12700">
              <a:solidFill>
                <a:schemeClr val="bg1"/>
              </a:solidFill>
            </a:ln>
          </c:spPr>
          <c:invertIfNegative val="0"/>
          <c:cat>
            <c:strRef>
              <c:f>'1'!$C$3:$K$3</c:f>
              <c:strCache>
                <c:ptCount val="9"/>
                <c:pt idx="0">
                  <c:v>110Q3</c:v>
                </c:pt>
                <c:pt idx="1">
                  <c:v>110Q4</c:v>
                </c:pt>
                <c:pt idx="2">
                  <c:v>111Q1</c:v>
                </c:pt>
                <c:pt idx="3">
                  <c:v>111Q2</c:v>
                </c:pt>
                <c:pt idx="4">
                  <c:v>111Q3</c:v>
                </c:pt>
                <c:pt idx="5">
                  <c:v>111Q4</c:v>
                </c:pt>
                <c:pt idx="6">
                  <c:v>112Q1</c:v>
                </c:pt>
                <c:pt idx="7">
                  <c:v>112Q2</c:v>
                </c:pt>
                <c:pt idx="8">
                  <c:v>112Q3</c:v>
                </c:pt>
              </c:strCache>
            </c:strRef>
          </c:cat>
          <c:val>
            <c:numRef>
              <c:f>'1'!$C$5:$K$5</c:f>
              <c:numCache>
                <c:formatCode>#,##0_ </c:formatCode>
                <c:ptCount val="9"/>
                <c:pt idx="0">
                  <c:v>13301</c:v>
                </c:pt>
                <c:pt idx="1">
                  <c:v>16483</c:v>
                </c:pt>
                <c:pt idx="2">
                  <c:v>15543</c:v>
                </c:pt>
                <c:pt idx="3">
                  <c:v>15062</c:v>
                </c:pt>
                <c:pt idx="4">
                  <c:v>14297</c:v>
                </c:pt>
                <c:pt idx="5">
                  <c:v>14163</c:v>
                </c:pt>
                <c:pt idx="6">
                  <c:v>14392</c:v>
                </c:pt>
                <c:pt idx="7">
                  <c:v>14129</c:v>
                </c:pt>
                <c:pt idx="8">
                  <c:v>14870</c:v>
                </c:pt>
              </c:numCache>
            </c:numRef>
          </c:val>
          <c:extLst>
            <c:ext xmlns:c16="http://schemas.microsoft.com/office/drawing/2014/chart" uri="{C3380CC4-5D6E-409C-BE32-E72D297353CC}">
              <c16:uniqueId val="{00000002-2157-4C3B-A8B9-0C35334DBAA1}"/>
            </c:ext>
          </c:extLst>
        </c:ser>
        <c:dLbls>
          <c:showLegendKey val="0"/>
          <c:showVal val="0"/>
          <c:showCatName val="0"/>
          <c:showSerName val="0"/>
          <c:showPercent val="0"/>
          <c:showBubbleSize val="0"/>
        </c:dLbls>
        <c:gapWidth val="145"/>
        <c:gapDepth val="152"/>
        <c:shape val="box"/>
        <c:axId val="224861696"/>
        <c:axId val="200267392"/>
        <c:axId val="0"/>
      </c:bar3DChart>
      <c:catAx>
        <c:axId val="224861696"/>
        <c:scaling>
          <c:orientation val="minMax"/>
        </c:scaling>
        <c:delete val="0"/>
        <c:axPos val="b"/>
        <c:numFmt formatCode="General" sourceLinked="0"/>
        <c:majorTickMark val="none"/>
        <c:minorTickMark val="none"/>
        <c:tickLblPos val="nextTo"/>
        <c:crossAx val="200267392"/>
        <c:crosses val="autoZero"/>
        <c:auto val="1"/>
        <c:lblAlgn val="ctr"/>
        <c:lblOffset val="100"/>
        <c:noMultiLvlLbl val="0"/>
      </c:catAx>
      <c:valAx>
        <c:axId val="200267392"/>
        <c:scaling>
          <c:orientation val="minMax"/>
        </c:scaling>
        <c:delete val="0"/>
        <c:axPos val="l"/>
        <c:majorGridlines/>
        <c:numFmt formatCode="#,##0_ " sourceLinked="1"/>
        <c:majorTickMark val="none"/>
        <c:minorTickMark val="none"/>
        <c:tickLblPos val="nextTo"/>
        <c:spPr>
          <a:ln w="9525">
            <a:noFill/>
          </a:ln>
        </c:spPr>
        <c:crossAx val="224861696"/>
        <c:crosses val="autoZero"/>
        <c:crossBetween val="between"/>
      </c:valAx>
      <c:spPr>
        <a:ln w="3175">
          <a:solidFill>
            <a:srgbClr val="C00000"/>
          </a:solidFill>
        </a:ln>
      </c:spPr>
    </c:plotArea>
    <c:legend>
      <c:legendPos val="b"/>
      <c:layout>
        <c:manualLayout>
          <c:xMode val="edge"/>
          <c:yMode val="edge"/>
          <c:x val="0.68947212986666695"/>
          <c:y val="2.8911117242087298E-2"/>
          <c:w val="0.24109361813940958"/>
          <c:h val="0.16424613960893358"/>
        </c:manualLayout>
      </c:layout>
      <c:overlay val="0"/>
      <c:txPr>
        <a:bodyPr/>
        <a:lstStyle/>
        <a:p>
          <a:pPr>
            <a:defRPr sz="1100"/>
          </a:pPr>
          <a:endParaRPr lang="zh-TW"/>
        </a:p>
      </c:txPr>
    </c:legend>
    <c:plotVisOnly val="1"/>
    <c:dispBlanksAs val="zero"/>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manualLayout>
          <c:layoutTarget val="inner"/>
          <c:xMode val="edge"/>
          <c:yMode val="edge"/>
          <c:x val="0.10450525829433771"/>
          <c:y val="5.9501610226180127E-2"/>
          <c:w val="0.853465496005406"/>
          <c:h val="0.77796697287839034"/>
        </c:manualLayout>
      </c:layout>
      <c:bar3DChart>
        <c:barDir val="col"/>
        <c:grouping val="clustered"/>
        <c:varyColors val="0"/>
        <c:ser>
          <c:idx val="0"/>
          <c:order val="0"/>
          <c:tx>
            <c:strRef>
              <c:f>'1'!$B$12</c:f>
              <c:strCache>
                <c:ptCount val="1"/>
                <c:pt idx="0">
                  <c:v>負債淨值比</c:v>
                </c:pt>
              </c:strCache>
            </c:strRef>
          </c:tx>
          <c:invertIfNegative val="0"/>
          <c:cat>
            <c:strRef>
              <c:f>'1'!$C$11:$K$11</c:f>
              <c:strCache>
                <c:ptCount val="9"/>
                <c:pt idx="0">
                  <c:v>110Q3</c:v>
                </c:pt>
                <c:pt idx="1">
                  <c:v>110Q4</c:v>
                </c:pt>
                <c:pt idx="2">
                  <c:v>111Q1</c:v>
                </c:pt>
                <c:pt idx="3">
                  <c:v>111Q2</c:v>
                </c:pt>
                <c:pt idx="4">
                  <c:v>111Q3</c:v>
                </c:pt>
                <c:pt idx="5">
                  <c:v>111Q4</c:v>
                </c:pt>
                <c:pt idx="6">
                  <c:v>112Q1</c:v>
                </c:pt>
                <c:pt idx="7">
                  <c:v>112Q2</c:v>
                </c:pt>
                <c:pt idx="8">
                  <c:v>112Q3</c:v>
                </c:pt>
              </c:strCache>
            </c:strRef>
          </c:cat>
          <c:val>
            <c:numRef>
              <c:f>'1'!$C$12:$K$12</c:f>
              <c:numCache>
                <c:formatCode>0%</c:formatCode>
                <c:ptCount val="9"/>
                <c:pt idx="0">
                  <c:v>1.5649999999999999</c:v>
                </c:pt>
                <c:pt idx="1">
                  <c:v>2.1187</c:v>
                </c:pt>
                <c:pt idx="2">
                  <c:v>1.9832000000000001</c:v>
                </c:pt>
                <c:pt idx="3">
                  <c:v>1.9359999999999999</c:v>
                </c:pt>
                <c:pt idx="4">
                  <c:v>1.7567999999999999</c:v>
                </c:pt>
                <c:pt idx="5">
                  <c:v>1.7703</c:v>
                </c:pt>
                <c:pt idx="6">
                  <c:v>1.8318000000000001</c:v>
                </c:pt>
                <c:pt idx="7">
                  <c:v>1.764</c:v>
                </c:pt>
                <c:pt idx="8">
                  <c:v>1.9186000000000001</c:v>
                </c:pt>
              </c:numCache>
            </c:numRef>
          </c:val>
          <c:extLst>
            <c:ext xmlns:c16="http://schemas.microsoft.com/office/drawing/2014/chart" uri="{C3380CC4-5D6E-409C-BE32-E72D297353CC}">
              <c16:uniqueId val="{00000000-5F02-44BE-98F9-A6EDAC0827AB}"/>
            </c:ext>
          </c:extLst>
        </c:ser>
        <c:ser>
          <c:idx val="1"/>
          <c:order val="1"/>
          <c:tx>
            <c:strRef>
              <c:f>'1'!$B$13</c:f>
              <c:strCache>
                <c:ptCount val="1"/>
                <c:pt idx="0">
                  <c:v>負債淨值比(不含租賃負債)</c:v>
                </c:pt>
              </c:strCache>
            </c:strRef>
          </c:tx>
          <c:invertIfNegative val="0"/>
          <c:cat>
            <c:strRef>
              <c:f>'1'!$C$11:$K$11</c:f>
              <c:strCache>
                <c:ptCount val="9"/>
                <c:pt idx="0">
                  <c:v>110Q3</c:v>
                </c:pt>
                <c:pt idx="1">
                  <c:v>110Q4</c:v>
                </c:pt>
                <c:pt idx="2">
                  <c:v>111Q1</c:v>
                </c:pt>
                <c:pt idx="3">
                  <c:v>111Q2</c:v>
                </c:pt>
                <c:pt idx="4">
                  <c:v>111Q3</c:v>
                </c:pt>
                <c:pt idx="5">
                  <c:v>111Q4</c:v>
                </c:pt>
                <c:pt idx="6">
                  <c:v>112Q1</c:v>
                </c:pt>
                <c:pt idx="7">
                  <c:v>112Q2</c:v>
                </c:pt>
                <c:pt idx="8">
                  <c:v>112Q3</c:v>
                </c:pt>
              </c:strCache>
            </c:strRef>
          </c:cat>
          <c:val>
            <c:numRef>
              <c:f>'1'!$C$13:$K$13</c:f>
              <c:numCache>
                <c:formatCode>0%</c:formatCode>
                <c:ptCount val="9"/>
                <c:pt idx="0">
                  <c:v>1.0081</c:v>
                </c:pt>
                <c:pt idx="1">
                  <c:v>1.2432000000000001</c:v>
                </c:pt>
                <c:pt idx="2">
                  <c:v>1.1226</c:v>
                </c:pt>
                <c:pt idx="3">
                  <c:v>1.0913999999999999</c:v>
                </c:pt>
                <c:pt idx="4">
                  <c:v>1.0063</c:v>
                </c:pt>
                <c:pt idx="5">
                  <c:v>1.038</c:v>
                </c:pt>
                <c:pt idx="6">
                  <c:v>1.0509999999999999</c:v>
                </c:pt>
                <c:pt idx="7">
                  <c:v>1.0709</c:v>
                </c:pt>
                <c:pt idx="8">
                  <c:v>1.1138999999999999</c:v>
                </c:pt>
              </c:numCache>
            </c:numRef>
          </c:val>
          <c:extLst>
            <c:ext xmlns:c16="http://schemas.microsoft.com/office/drawing/2014/chart" uri="{C3380CC4-5D6E-409C-BE32-E72D297353CC}">
              <c16:uniqueId val="{00000001-5F02-44BE-98F9-A6EDAC0827AB}"/>
            </c:ext>
          </c:extLst>
        </c:ser>
        <c:dLbls>
          <c:showLegendKey val="0"/>
          <c:showVal val="0"/>
          <c:showCatName val="0"/>
          <c:showSerName val="0"/>
          <c:showPercent val="0"/>
          <c:showBubbleSize val="0"/>
        </c:dLbls>
        <c:gapWidth val="150"/>
        <c:shape val="box"/>
        <c:axId val="225035264"/>
        <c:axId val="225224960"/>
        <c:axId val="0"/>
      </c:bar3DChart>
      <c:catAx>
        <c:axId val="225035264"/>
        <c:scaling>
          <c:orientation val="minMax"/>
        </c:scaling>
        <c:delete val="0"/>
        <c:axPos val="b"/>
        <c:numFmt formatCode="General" sourceLinked="0"/>
        <c:majorTickMark val="out"/>
        <c:minorTickMark val="none"/>
        <c:tickLblPos val="nextTo"/>
        <c:crossAx val="225224960"/>
        <c:crosses val="autoZero"/>
        <c:auto val="1"/>
        <c:lblAlgn val="ctr"/>
        <c:lblOffset val="100"/>
        <c:noMultiLvlLbl val="0"/>
      </c:catAx>
      <c:valAx>
        <c:axId val="225224960"/>
        <c:scaling>
          <c:orientation val="minMax"/>
        </c:scaling>
        <c:delete val="0"/>
        <c:axPos val="l"/>
        <c:majorGridlines/>
        <c:numFmt formatCode="0%" sourceLinked="1"/>
        <c:majorTickMark val="out"/>
        <c:minorTickMark val="none"/>
        <c:tickLblPos val="nextTo"/>
        <c:crossAx val="225035264"/>
        <c:crosses val="autoZero"/>
        <c:crossBetween val="between"/>
      </c:valAx>
    </c:plotArea>
    <c:legend>
      <c:legendPos val="r"/>
      <c:layout>
        <c:manualLayout>
          <c:xMode val="edge"/>
          <c:yMode val="edge"/>
          <c:x val="0.61541963106379527"/>
          <c:y val="8.1010983048079698E-3"/>
          <c:w val="0.34203482409795738"/>
          <c:h val="0.15739753599035183"/>
        </c:manualLayout>
      </c:layout>
      <c:overlay val="0"/>
      <c:txPr>
        <a:bodyPr/>
        <a:lstStyle/>
        <a:p>
          <a:pPr>
            <a:defRPr sz="1100"/>
          </a:pPr>
          <a:endParaRPr lang="zh-TW"/>
        </a:p>
      </c:txPr>
    </c:legend>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11336351706036744"/>
          <c:y val="2.8252405949256341E-2"/>
          <c:w val="0.86167957130358719"/>
          <c:h val="0.93423592884222806"/>
        </c:manualLayout>
      </c:layout>
      <c:bar3DChart>
        <c:barDir val="col"/>
        <c:grouping val="clustered"/>
        <c:varyColors val="0"/>
        <c:ser>
          <c:idx val="0"/>
          <c:order val="0"/>
          <c:tx>
            <c:strRef>
              <c:f>'1'!$B$16</c:f>
              <c:strCache>
                <c:ptCount val="1"/>
                <c:pt idx="0">
                  <c:v>營業收入</c:v>
                </c:pt>
              </c:strCache>
            </c:strRef>
          </c:tx>
          <c:invertIfNegative val="0"/>
          <c:cat>
            <c:strRef>
              <c:f>'1'!$C$15:$K$15</c:f>
              <c:strCache>
                <c:ptCount val="9"/>
                <c:pt idx="0">
                  <c:v>110Q3</c:v>
                </c:pt>
                <c:pt idx="1">
                  <c:v>110Q4</c:v>
                </c:pt>
                <c:pt idx="2">
                  <c:v>111Q1</c:v>
                </c:pt>
                <c:pt idx="3">
                  <c:v>111Q2</c:v>
                </c:pt>
                <c:pt idx="4">
                  <c:v>111Q3</c:v>
                </c:pt>
                <c:pt idx="5">
                  <c:v>111Q4</c:v>
                </c:pt>
                <c:pt idx="6">
                  <c:v>112Q1</c:v>
                </c:pt>
                <c:pt idx="7">
                  <c:v>112Q2</c:v>
                </c:pt>
                <c:pt idx="8">
                  <c:v>112Q3</c:v>
                </c:pt>
              </c:strCache>
            </c:strRef>
          </c:cat>
          <c:val>
            <c:numRef>
              <c:f>'1'!$C$16:$K$16</c:f>
              <c:numCache>
                <c:formatCode>#,##0_ </c:formatCode>
                <c:ptCount val="9"/>
                <c:pt idx="0">
                  <c:v>1584</c:v>
                </c:pt>
                <c:pt idx="1">
                  <c:v>1898</c:v>
                </c:pt>
                <c:pt idx="2">
                  <c:v>1770</c:v>
                </c:pt>
                <c:pt idx="3">
                  <c:v>1531</c:v>
                </c:pt>
                <c:pt idx="4">
                  <c:v>1524</c:v>
                </c:pt>
                <c:pt idx="5">
                  <c:v>1501</c:v>
                </c:pt>
                <c:pt idx="6">
                  <c:v>1527</c:v>
                </c:pt>
                <c:pt idx="7">
                  <c:v>1331</c:v>
                </c:pt>
                <c:pt idx="8">
                  <c:v>1244</c:v>
                </c:pt>
              </c:numCache>
            </c:numRef>
          </c:val>
          <c:extLst>
            <c:ext xmlns:c16="http://schemas.microsoft.com/office/drawing/2014/chart" uri="{C3380CC4-5D6E-409C-BE32-E72D297353CC}">
              <c16:uniqueId val="{00000000-D5DA-4C5D-91D6-D3E486FDDEE0}"/>
            </c:ext>
          </c:extLst>
        </c:ser>
        <c:ser>
          <c:idx val="1"/>
          <c:order val="1"/>
          <c:tx>
            <c:strRef>
              <c:f>'1'!$B$17</c:f>
              <c:strCache>
                <c:ptCount val="1"/>
                <c:pt idx="0">
                  <c:v>營業淨利</c:v>
                </c:pt>
              </c:strCache>
            </c:strRef>
          </c:tx>
          <c:invertIfNegative val="0"/>
          <c:cat>
            <c:strRef>
              <c:f>'1'!$C$15:$K$15</c:f>
              <c:strCache>
                <c:ptCount val="9"/>
                <c:pt idx="0">
                  <c:v>110Q3</c:v>
                </c:pt>
                <c:pt idx="1">
                  <c:v>110Q4</c:v>
                </c:pt>
                <c:pt idx="2">
                  <c:v>111Q1</c:v>
                </c:pt>
                <c:pt idx="3">
                  <c:v>111Q2</c:v>
                </c:pt>
                <c:pt idx="4">
                  <c:v>111Q3</c:v>
                </c:pt>
                <c:pt idx="5">
                  <c:v>111Q4</c:v>
                </c:pt>
                <c:pt idx="6">
                  <c:v>112Q1</c:v>
                </c:pt>
                <c:pt idx="7">
                  <c:v>112Q2</c:v>
                </c:pt>
                <c:pt idx="8">
                  <c:v>112Q3</c:v>
                </c:pt>
              </c:strCache>
            </c:strRef>
          </c:cat>
          <c:val>
            <c:numRef>
              <c:f>'1'!$C$17:$K$17</c:f>
              <c:numCache>
                <c:formatCode>#,##0_ </c:formatCode>
                <c:ptCount val="9"/>
                <c:pt idx="0">
                  <c:v>191</c:v>
                </c:pt>
                <c:pt idx="1">
                  <c:v>276</c:v>
                </c:pt>
                <c:pt idx="2">
                  <c:v>256</c:v>
                </c:pt>
                <c:pt idx="3">
                  <c:v>146</c:v>
                </c:pt>
                <c:pt idx="4">
                  <c:v>119</c:v>
                </c:pt>
                <c:pt idx="5">
                  <c:v>81</c:v>
                </c:pt>
                <c:pt idx="6">
                  <c:v>187</c:v>
                </c:pt>
                <c:pt idx="7">
                  <c:v>-9</c:v>
                </c:pt>
                <c:pt idx="8">
                  <c:v>-52</c:v>
                </c:pt>
              </c:numCache>
            </c:numRef>
          </c:val>
          <c:extLst>
            <c:ext xmlns:c16="http://schemas.microsoft.com/office/drawing/2014/chart" uri="{C3380CC4-5D6E-409C-BE32-E72D297353CC}">
              <c16:uniqueId val="{00000001-D5DA-4C5D-91D6-D3E486FDDEE0}"/>
            </c:ext>
          </c:extLst>
        </c:ser>
        <c:ser>
          <c:idx val="2"/>
          <c:order val="2"/>
          <c:tx>
            <c:strRef>
              <c:f>'1'!$B$18</c:f>
              <c:strCache>
                <c:ptCount val="1"/>
                <c:pt idx="0">
                  <c:v>本期損益</c:v>
                </c:pt>
              </c:strCache>
            </c:strRef>
          </c:tx>
          <c:invertIfNegative val="0"/>
          <c:cat>
            <c:strRef>
              <c:f>'1'!$C$15:$K$15</c:f>
              <c:strCache>
                <c:ptCount val="9"/>
                <c:pt idx="0">
                  <c:v>110Q3</c:v>
                </c:pt>
                <c:pt idx="1">
                  <c:v>110Q4</c:v>
                </c:pt>
                <c:pt idx="2">
                  <c:v>111Q1</c:v>
                </c:pt>
                <c:pt idx="3">
                  <c:v>111Q2</c:v>
                </c:pt>
                <c:pt idx="4">
                  <c:v>111Q3</c:v>
                </c:pt>
                <c:pt idx="5">
                  <c:v>111Q4</c:v>
                </c:pt>
                <c:pt idx="6">
                  <c:v>112Q1</c:v>
                </c:pt>
                <c:pt idx="7">
                  <c:v>112Q2</c:v>
                </c:pt>
                <c:pt idx="8">
                  <c:v>112Q3</c:v>
                </c:pt>
              </c:strCache>
            </c:strRef>
          </c:cat>
          <c:val>
            <c:numRef>
              <c:f>'1'!$C$18:$K$18</c:f>
              <c:numCache>
                <c:formatCode>#,##0_ </c:formatCode>
                <c:ptCount val="9"/>
                <c:pt idx="0">
                  <c:v>16</c:v>
                </c:pt>
                <c:pt idx="1">
                  <c:v>-13</c:v>
                </c:pt>
                <c:pt idx="2">
                  <c:v>66</c:v>
                </c:pt>
                <c:pt idx="3">
                  <c:v>-63</c:v>
                </c:pt>
                <c:pt idx="4">
                  <c:v>-98</c:v>
                </c:pt>
                <c:pt idx="5">
                  <c:v>-260</c:v>
                </c:pt>
                <c:pt idx="6">
                  <c:v>58</c:v>
                </c:pt>
                <c:pt idx="7">
                  <c:v>-405</c:v>
                </c:pt>
                <c:pt idx="8">
                  <c:v>-313</c:v>
                </c:pt>
              </c:numCache>
            </c:numRef>
          </c:val>
          <c:extLst>
            <c:ext xmlns:c16="http://schemas.microsoft.com/office/drawing/2014/chart" uri="{C3380CC4-5D6E-409C-BE32-E72D297353CC}">
              <c16:uniqueId val="{00000002-D5DA-4C5D-91D6-D3E486FDDEE0}"/>
            </c:ext>
          </c:extLst>
        </c:ser>
        <c:dLbls>
          <c:showLegendKey val="0"/>
          <c:showVal val="0"/>
          <c:showCatName val="0"/>
          <c:showSerName val="0"/>
          <c:showPercent val="0"/>
          <c:showBubbleSize val="0"/>
        </c:dLbls>
        <c:gapWidth val="150"/>
        <c:shape val="box"/>
        <c:axId val="225034752"/>
        <c:axId val="225222656"/>
        <c:axId val="0"/>
      </c:bar3DChart>
      <c:catAx>
        <c:axId val="225034752"/>
        <c:scaling>
          <c:orientation val="minMax"/>
        </c:scaling>
        <c:delete val="0"/>
        <c:axPos val="b"/>
        <c:numFmt formatCode="General" sourceLinked="0"/>
        <c:majorTickMark val="out"/>
        <c:minorTickMark val="none"/>
        <c:tickLblPos val="nextTo"/>
        <c:crossAx val="225222656"/>
        <c:crosses val="autoZero"/>
        <c:auto val="1"/>
        <c:lblAlgn val="ctr"/>
        <c:lblOffset val="100"/>
        <c:noMultiLvlLbl val="0"/>
      </c:catAx>
      <c:valAx>
        <c:axId val="225222656"/>
        <c:scaling>
          <c:orientation val="minMax"/>
        </c:scaling>
        <c:delete val="0"/>
        <c:axPos val="l"/>
        <c:majorGridlines/>
        <c:numFmt formatCode="#,##0_ " sourceLinked="1"/>
        <c:majorTickMark val="out"/>
        <c:minorTickMark val="none"/>
        <c:tickLblPos val="nextTo"/>
        <c:crossAx val="225034752"/>
        <c:crosses val="autoZero"/>
        <c:crossBetween val="between"/>
      </c:valAx>
    </c:plotArea>
    <c:legend>
      <c:legendPos val="r"/>
      <c:layout>
        <c:manualLayout>
          <c:xMode val="edge"/>
          <c:yMode val="edge"/>
          <c:x val="0.74353448756967322"/>
          <c:y val="1.6569538596338099E-2"/>
          <c:w val="0.15196417979593105"/>
          <c:h val="0.15788634814056773"/>
        </c:manualLayout>
      </c:layout>
      <c:overlay val="0"/>
      <c:txPr>
        <a:bodyPr/>
        <a:lstStyle/>
        <a:p>
          <a:pPr>
            <a:defRPr sz="1200"/>
          </a:pPr>
          <a:endParaRPr lang="zh-TW"/>
        </a:p>
      </c:txPr>
    </c:legend>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image" Target="../media/image8.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719B76-5929-46E2-85DC-AADCEB2B9F66}" type="doc">
      <dgm:prSet loTypeId="urn:microsoft.com/office/officeart/2005/8/layout/bList2#2" loCatId="list" qsTypeId="urn:microsoft.com/office/officeart/2005/8/quickstyle/simple1" qsCatId="simple" csTypeId="urn:microsoft.com/office/officeart/2005/8/colors/accent1_2" csCatId="accent1" phldr="1"/>
      <dgm:spPr/>
    </dgm:pt>
    <dgm:pt modelId="{2D658D22-7EC9-4902-A983-3B5DDA4C10E7}">
      <dgm:prSet phldrT="[文字]"/>
      <dgm:spPr/>
      <dgm:t>
        <a:bodyPr/>
        <a:lstStyle/>
        <a:p>
          <a:r>
            <a:rPr lang="en-US" altLang="zh-TW" b="1" dirty="0"/>
            <a:t>Property</a:t>
          </a:r>
        </a:p>
        <a:p>
          <a:r>
            <a:rPr lang="en-US" altLang="zh-TW" b="1" dirty="0"/>
            <a:t>Development</a:t>
          </a:r>
          <a:endParaRPr lang="zh-TW" altLang="en-US" b="1" dirty="0"/>
        </a:p>
      </dgm:t>
    </dgm:pt>
    <dgm:pt modelId="{3F65C068-E945-409F-912A-56D13D1DFC22}" type="parTrans" cxnId="{B6FA9291-29A0-4511-AF8A-F58B984B7C3E}">
      <dgm:prSet/>
      <dgm:spPr/>
      <dgm:t>
        <a:bodyPr/>
        <a:lstStyle/>
        <a:p>
          <a:endParaRPr lang="zh-TW" altLang="en-US"/>
        </a:p>
      </dgm:t>
    </dgm:pt>
    <dgm:pt modelId="{DFBBF4B3-2907-487A-B94D-7FF37D1F8F29}" type="sibTrans" cxnId="{B6FA9291-29A0-4511-AF8A-F58B984B7C3E}">
      <dgm:prSet/>
      <dgm:spPr/>
      <dgm:t>
        <a:bodyPr/>
        <a:lstStyle/>
        <a:p>
          <a:endParaRPr lang="zh-TW" altLang="en-US"/>
        </a:p>
      </dgm:t>
    </dgm:pt>
    <dgm:pt modelId="{67C02907-9873-442C-AF4B-BD02C2779C39}">
      <dgm:prSet phldrT="[文字]"/>
      <dgm:spPr/>
      <dgm:t>
        <a:bodyPr/>
        <a:lstStyle/>
        <a:p>
          <a:r>
            <a:rPr lang="en-US" altLang="zh-TW" b="1" dirty="0"/>
            <a:t>Financial</a:t>
          </a:r>
        </a:p>
        <a:p>
          <a:r>
            <a:rPr lang="en-US" altLang="zh-TW" b="1" dirty="0"/>
            <a:t>Service</a:t>
          </a:r>
        </a:p>
      </dgm:t>
    </dgm:pt>
    <dgm:pt modelId="{DB14B460-15EA-4FB6-A359-80D6CDBB2620}" type="parTrans" cxnId="{887DEB55-7C23-4416-9172-5B30EA6FF2BC}">
      <dgm:prSet/>
      <dgm:spPr/>
      <dgm:t>
        <a:bodyPr/>
        <a:lstStyle/>
        <a:p>
          <a:endParaRPr lang="zh-TW" altLang="en-US"/>
        </a:p>
      </dgm:t>
    </dgm:pt>
    <dgm:pt modelId="{0F52C605-AC42-474E-8F2B-D789D1D5AA99}" type="sibTrans" cxnId="{887DEB55-7C23-4416-9172-5B30EA6FF2BC}">
      <dgm:prSet/>
      <dgm:spPr/>
      <dgm:t>
        <a:bodyPr/>
        <a:lstStyle/>
        <a:p>
          <a:endParaRPr lang="zh-TW" altLang="en-US"/>
        </a:p>
      </dgm:t>
    </dgm:pt>
    <dgm:pt modelId="{C2ED9BB6-E9E9-4C6C-A07B-CD5CF6B60A5B}">
      <dgm:prSet phldrT="[文字]"/>
      <dgm:spPr/>
      <dgm:t>
        <a:bodyPr/>
        <a:lstStyle/>
        <a:p>
          <a:r>
            <a:rPr lang="en-US" altLang="zh-TW" b="1" dirty="0"/>
            <a:t>Group</a:t>
          </a:r>
        </a:p>
        <a:p>
          <a:r>
            <a:rPr lang="en-US" altLang="zh-TW" b="1" dirty="0"/>
            <a:t>Holding</a:t>
          </a:r>
          <a:endParaRPr lang="zh-TW" altLang="en-US" b="1" dirty="0"/>
        </a:p>
      </dgm:t>
    </dgm:pt>
    <dgm:pt modelId="{FC2FF451-4F4E-4E4F-83D3-B6BC810BAAF8}" type="parTrans" cxnId="{A9772015-40AD-4904-9F84-EF5B5AF608E9}">
      <dgm:prSet/>
      <dgm:spPr/>
      <dgm:t>
        <a:bodyPr/>
        <a:lstStyle/>
        <a:p>
          <a:endParaRPr lang="zh-TW" altLang="en-US"/>
        </a:p>
      </dgm:t>
    </dgm:pt>
    <dgm:pt modelId="{3FAAF8D3-6604-46F9-9EA5-22FA451F7162}" type="sibTrans" cxnId="{A9772015-40AD-4904-9F84-EF5B5AF608E9}">
      <dgm:prSet/>
      <dgm:spPr/>
      <dgm:t>
        <a:bodyPr/>
        <a:lstStyle/>
        <a:p>
          <a:endParaRPr lang="zh-TW" altLang="en-US"/>
        </a:p>
      </dgm:t>
    </dgm:pt>
    <dgm:pt modelId="{72CDEB08-C1F1-4E0F-B8EE-7046D86E3E77}" type="pres">
      <dgm:prSet presAssocID="{C6719B76-5929-46E2-85DC-AADCEB2B9F66}" presName="diagram" presStyleCnt="0">
        <dgm:presLayoutVars>
          <dgm:dir/>
          <dgm:animLvl val="lvl"/>
          <dgm:resizeHandles val="exact"/>
        </dgm:presLayoutVars>
      </dgm:prSet>
      <dgm:spPr/>
    </dgm:pt>
    <dgm:pt modelId="{9052FBDB-F1BE-4608-AA7E-276E5B15A723}" type="pres">
      <dgm:prSet presAssocID="{2D658D22-7EC9-4902-A983-3B5DDA4C10E7}" presName="compNode" presStyleCnt="0"/>
      <dgm:spPr/>
    </dgm:pt>
    <dgm:pt modelId="{F3DB5C4D-EB47-4A92-805E-21A3AC7CD8B8}" type="pres">
      <dgm:prSet presAssocID="{2D658D22-7EC9-4902-A983-3B5DDA4C10E7}" presName="childRect" presStyleLbl="bgAcc1" presStyleIdx="0" presStyleCnt="3">
        <dgm:presLayoutVars>
          <dgm:bulletEnabled val="1"/>
        </dgm:presLayoutVars>
      </dgm:prSet>
      <dgm:spPr/>
    </dgm:pt>
    <dgm:pt modelId="{1CE5E10F-AE35-409C-A966-22C9C0FBC370}" type="pres">
      <dgm:prSet presAssocID="{2D658D22-7EC9-4902-A983-3B5DDA4C10E7}" presName="parentText" presStyleLbl="node1" presStyleIdx="0" presStyleCnt="0">
        <dgm:presLayoutVars>
          <dgm:chMax val="0"/>
          <dgm:bulletEnabled val="1"/>
        </dgm:presLayoutVars>
      </dgm:prSet>
      <dgm:spPr/>
    </dgm:pt>
    <dgm:pt modelId="{3285E5F8-1D83-4ECF-B147-293DB060B6CE}" type="pres">
      <dgm:prSet presAssocID="{2D658D22-7EC9-4902-A983-3B5DDA4C10E7}" presName="parentRect" presStyleLbl="alignNode1" presStyleIdx="0" presStyleCnt="3"/>
      <dgm:spPr/>
    </dgm:pt>
    <dgm:pt modelId="{D20DB5CA-331E-4D98-B73F-64CADE8E2E44}" type="pres">
      <dgm:prSet presAssocID="{2D658D22-7EC9-4902-A983-3B5DDA4C10E7}" presName="adorn" presStyleLbl="fgAccFollowNode1" presStyleIdx="0" presStyleCnt="3"/>
      <dgm:spPr>
        <a:blipFill rotWithShape="0">
          <a:blip xmlns:r="http://schemas.openxmlformats.org/officeDocument/2006/relationships" r:embed="rId1"/>
          <a:stretch>
            <a:fillRect/>
          </a:stretch>
        </a:blipFill>
      </dgm:spPr>
    </dgm:pt>
    <dgm:pt modelId="{6F27FD07-7F6D-4E2D-841B-EF305F1FEC5C}" type="pres">
      <dgm:prSet presAssocID="{DFBBF4B3-2907-487A-B94D-7FF37D1F8F29}" presName="sibTrans" presStyleLbl="sibTrans2D1" presStyleIdx="0" presStyleCnt="0"/>
      <dgm:spPr/>
    </dgm:pt>
    <dgm:pt modelId="{CEBA74DE-4E4E-4210-A904-6B1489198AB6}" type="pres">
      <dgm:prSet presAssocID="{67C02907-9873-442C-AF4B-BD02C2779C39}" presName="compNode" presStyleCnt="0"/>
      <dgm:spPr/>
    </dgm:pt>
    <dgm:pt modelId="{6AC169D9-C622-4373-B2BE-536AB8CC6BD5}" type="pres">
      <dgm:prSet presAssocID="{67C02907-9873-442C-AF4B-BD02C2779C39}" presName="childRect" presStyleLbl="bgAcc1" presStyleIdx="1" presStyleCnt="3">
        <dgm:presLayoutVars>
          <dgm:bulletEnabled val="1"/>
        </dgm:presLayoutVars>
      </dgm:prSet>
      <dgm:spPr/>
    </dgm:pt>
    <dgm:pt modelId="{DCC446A8-38C2-4E8A-8719-B4EF1C2EFBCB}" type="pres">
      <dgm:prSet presAssocID="{67C02907-9873-442C-AF4B-BD02C2779C39}" presName="parentText" presStyleLbl="node1" presStyleIdx="0" presStyleCnt="0">
        <dgm:presLayoutVars>
          <dgm:chMax val="0"/>
          <dgm:bulletEnabled val="1"/>
        </dgm:presLayoutVars>
      </dgm:prSet>
      <dgm:spPr/>
    </dgm:pt>
    <dgm:pt modelId="{3F45CBA6-FB2C-43B7-8A0B-563DC3315AD2}" type="pres">
      <dgm:prSet presAssocID="{67C02907-9873-442C-AF4B-BD02C2779C39}" presName="parentRect" presStyleLbl="alignNode1" presStyleIdx="1" presStyleCnt="3"/>
      <dgm:spPr/>
    </dgm:pt>
    <dgm:pt modelId="{756BA014-B0EF-474B-9A45-7B7A2CC517AF}" type="pres">
      <dgm:prSet presAssocID="{67C02907-9873-442C-AF4B-BD02C2779C39}" presName="adorn" presStyleLbl="fgAccFollowNode1" presStyleIdx="1" presStyleCnt="3"/>
      <dgm:spPr>
        <a:blipFill rotWithShape="0">
          <a:blip xmlns:r="http://schemas.openxmlformats.org/officeDocument/2006/relationships" r:embed="rId2"/>
          <a:stretch>
            <a:fillRect/>
          </a:stretch>
        </a:blipFill>
      </dgm:spPr>
    </dgm:pt>
    <dgm:pt modelId="{ACAA1807-AAAC-4E84-961F-20C10BD19615}" type="pres">
      <dgm:prSet presAssocID="{0F52C605-AC42-474E-8F2B-D789D1D5AA99}" presName="sibTrans" presStyleLbl="sibTrans2D1" presStyleIdx="0" presStyleCnt="0"/>
      <dgm:spPr/>
    </dgm:pt>
    <dgm:pt modelId="{FF29C64A-D318-45A8-906B-E605361DE963}" type="pres">
      <dgm:prSet presAssocID="{C2ED9BB6-E9E9-4C6C-A07B-CD5CF6B60A5B}" presName="compNode" presStyleCnt="0"/>
      <dgm:spPr/>
    </dgm:pt>
    <dgm:pt modelId="{54B074B3-789C-45C3-9AF0-93F0B213D600}" type="pres">
      <dgm:prSet presAssocID="{C2ED9BB6-E9E9-4C6C-A07B-CD5CF6B60A5B}" presName="childRect" presStyleLbl="bgAcc1" presStyleIdx="2" presStyleCnt="3">
        <dgm:presLayoutVars>
          <dgm:bulletEnabled val="1"/>
        </dgm:presLayoutVars>
      </dgm:prSet>
      <dgm:spPr/>
    </dgm:pt>
    <dgm:pt modelId="{36A1A688-07F6-491A-AB86-219C8A95E41C}" type="pres">
      <dgm:prSet presAssocID="{C2ED9BB6-E9E9-4C6C-A07B-CD5CF6B60A5B}" presName="parentText" presStyleLbl="node1" presStyleIdx="0" presStyleCnt="0">
        <dgm:presLayoutVars>
          <dgm:chMax val="0"/>
          <dgm:bulletEnabled val="1"/>
        </dgm:presLayoutVars>
      </dgm:prSet>
      <dgm:spPr/>
    </dgm:pt>
    <dgm:pt modelId="{C93B1002-710F-4CB0-BB63-5611968701F2}" type="pres">
      <dgm:prSet presAssocID="{C2ED9BB6-E9E9-4C6C-A07B-CD5CF6B60A5B}" presName="parentRect" presStyleLbl="alignNode1" presStyleIdx="2" presStyleCnt="3"/>
      <dgm:spPr/>
    </dgm:pt>
    <dgm:pt modelId="{80BEEE1A-9EDC-4DA9-A5FF-C5940E41D33D}" type="pres">
      <dgm:prSet presAssocID="{C2ED9BB6-E9E9-4C6C-A07B-CD5CF6B60A5B}" presName="adorn" presStyleLbl="fgAccFollowNode1" presStyleIdx="2" presStyleCnt="3" custScaleX="79546" custScaleY="78934" custLinFactNeighborX="-15539" custLinFactNeighborY="3011"/>
      <dgm:spPr/>
    </dgm:pt>
  </dgm:ptLst>
  <dgm:cxnLst>
    <dgm:cxn modelId="{A9772015-40AD-4904-9F84-EF5B5AF608E9}" srcId="{C6719B76-5929-46E2-85DC-AADCEB2B9F66}" destId="{C2ED9BB6-E9E9-4C6C-A07B-CD5CF6B60A5B}" srcOrd="2" destOrd="0" parTransId="{FC2FF451-4F4E-4E4F-83D3-B6BC810BAAF8}" sibTransId="{3FAAF8D3-6604-46F9-9EA5-22FA451F7162}"/>
    <dgm:cxn modelId="{CC303017-F174-467F-9F17-1EC726A01E02}" type="presOf" srcId="{DFBBF4B3-2907-487A-B94D-7FF37D1F8F29}" destId="{6F27FD07-7F6D-4E2D-841B-EF305F1FEC5C}" srcOrd="0" destOrd="0" presId="urn:microsoft.com/office/officeart/2005/8/layout/bList2#2"/>
    <dgm:cxn modelId="{163FBB32-B9F5-4375-9AF9-DB1B146F482A}" type="presOf" srcId="{2D658D22-7EC9-4902-A983-3B5DDA4C10E7}" destId="{1CE5E10F-AE35-409C-A966-22C9C0FBC370}" srcOrd="0" destOrd="0" presId="urn:microsoft.com/office/officeart/2005/8/layout/bList2#2"/>
    <dgm:cxn modelId="{E8F9F46F-8DF8-49DE-BF0F-7F7DDA1AF579}" type="presOf" srcId="{C6719B76-5929-46E2-85DC-AADCEB2B9F66}" destId="{72CDEB08-C1F1-4E0F-B8EE-7046D86E3E77}" srcOrd="0" destOrd="0" presId="urn:microsoft.com/office/officeart/2005/8/layout/bList2#2"/>
    <dgm:cxn modelId="{887DEB55-7C23-4416-9172-5B30EA6FF2BC}" srcId="{C6719B76-5929-46E2-85DC-AADCEB2B9F66}" destId="{67C02907-9873-442C-AF4B-BD02C2779C39}" srcOrd="1" destOrd="0" parTransId="{DB14B460-15EA-4FB6-A359-80D6CDBB2620}" sibTransId="{0F52C605-AC42-474E-8F2B-D789D1D5AA99}"/>
    <dgm:cxn modelId="{9B2C2E7D-9ABE-47CC-BD0C-687631EBD5B9}" type="presOf" srcId="{C2ED9BB6-E9E9-4C6C-A07B-CD5CF6B60A5B}" destId="{C93B1002-710F-4CB0-BB63-5611968701F2}" srcOrd="1" destOrd="0" presId="urn:microsoft.com/office/officeart/2005/8/layout/bList2#2"/>
    <dgm:cxn modelId="{01E11082-D60B-4760-B29E-B9BE3E3743E6}" type="presOf" srcId="{67C02907-9873-442C-AF4B-BD02C2779C39}" destId="{3F45CBA6-FB2C-43B7-8A0B-563DC3315AD2}" srcOrd="1" destOrd="0" presId="urn:microsoft.com/office/officeart/2005/8/layout/bList2#2"/>
    <dgm:cxn modelId="{A62B7985-0457-499E-943F-726784B0D226}" type="presOf" srcId="{0F52C605-AC42-474E-8F2B-D789D1D5AA99}" destId="{ACAA1807-AAAC-4E84-961F-20C10BD19615}" srcOrd="0" destOrd="0" presId="urn:microsoft.com/office/officeart/2005/8/layout/bList2#2"/>
    <dgm:cxn modelId="{7FF11089-438A-4CBC-93B1-75C8A61C09A1}" type="presOf" srcId="{C2ED9BB6-E9E9-4C6C-A07B-CD5CF6B60A5B}" destId="{36A1A688-07F6-491A-AB86-219C8A95E41C}" srcOrd="0" destOrd="0" presId="urn:microsoft.com/office/officeart/2005/8/layout/bList2#2"/>
    <dgm:cxn modelId="{B6FA9291-29A0-4511-AF8A-F58B984B7C3E}" srcId="{C6719B76-5929-46E2-85DC-AADCEB2B9F66}" destId="{2D658D22-7EC9-4902-A983-3B5DDA4C10E7}" srcOrd="0" destOrd="0" parTransId="{3F65C068-E945-409F-912A-56D13D1DFC22}" sibTransId="{DFBBF4B3-2907-487A-B94D-7FF37D1F8F29}"/>
    <dgm:cxn modelId="{014998B2-44AD-4E48-98CA-F4EE863C2301}" type="presOf" srcId="{2D658D22-7EC9-4902-A983-3B5DDA4C10E7}" destId="{3285E5F8-1D83-4ECF-B147-293DB060B6CE}" srcOrd="1" destOrd="0" presId="urn:microsoft.com/office/officeart/2005/8/layout/bList2#2"/>
    <dgm:cxn modelId="{A9B8B1C0-7A03-491F-AA70-AC8C94C65579}" type="presOf" srcId="{67C02907-9873-442C-AF4B-BD02C2779C39}" destId="{DCC446A8-38C2-4E8A-8719-B4EF1C2EFBCB}" srcOrd="0" destOrd="0" presId="urn:microsoft.com/office/officeart/2005/8/layout/bList2#2"/>
    <dgm:cxn modelId="{972A8AD8-8BC7-4291-97E6-679FE4A6602D}" type="presParOf" srcId="{72CDEB08-C1F1-4E0F-B8EE-7046D86E3E77}" destId="{9052FBDB-F1BE-4608-AA7E-276E5B15A723}" srcOrd="0" destOrd="0" presId="urn:microsoft.com/office/officeart/2005/8/layout/bList2#2"/>
    <dgm:cxn modelId="{E3A96499-A2BA-48BB-87F5-95F704B3171C}" type="presParOf" srcId="{9052FBDB-F1BE-4608-AA7E-276E5B15A723}" destId="{F3DB5C4D-EB47-4A92-805E-21A3AC7CD8B8}" srcOrd="0" destOrd="0" presId="urn:microsoft.com/office/officeart/2005/8/layout/bList2#2"/>
    <dgm:cxn modelId="{EF0C9535-1B97-4A7B-8C4D-0459E09E4219}" type="presParOf" srcId="{9052FBDB-F1BE-4608-AA7E-276E5B15A723}" destId="{1CE5E10F-AE35-409C-A966-22C9C0FBC370}" srcOrd="1" destOrd="0" presId="urn:microsoft.com/office/officeart/2005/8/layout/bList2#2"/>
    <dgm:cxn modelId="{0F27F654-53FD-4D1B-A361-D621075F35B7}" type="presParOf" srcId="{9052FBDB-F1BE-4608-AA7E-276E5B15A723}" destId="{3285E5F8-1D83-4ECF-B147-293DB060B6CE}" srcOrd="2" destOrd="0" presId="urn:microsoft.com/office/officeart/2005/8/layout/bList2#2"/>
    <dgm:cxn modelId="{611BDDC5-47FA-414D-A1DF-22F95DFED108}" type="presParOf" srcId="{9052FBDB-F1BE-4608-AA7E-276E5B15A723}" destId="{D20DB5CA-331E-4D98-B73F-64CADE8E2E44}" srcOrd="3" destOrd="0" presId="urn:microsoft.com/office/officeart/2005/8/layout/bList2#2"/>
    <dgm:cxn modelId="{84FF32E2-4CAC-4E4D-A9E1-B87A4DC5B312}" type="presParOf" srcId="{72CDEB08-C1F1-4E0F-B8EE-7046D86E3E77}" destId="{6F27FD07-7F6D-4E2D-841B-EF305F1FEC5C}" srcOrd="1" destOrd="0" presId="urn:microsoft.com/office/officeart/2005/8/layout/bList2#2"/>
    <dgm:cxn modelId="{F4187155-8902-4886-8788-6E7EFEAE7F0E}" type="presParOf" srcId="{72CDEB08-C1F1-4E0F-B8EE-7046D86E3E77}" destId="{CEBA74DE-4E4E-4210-A904-6B1489198AB6}" srcOrd="2" destOrd="0" presId="urn:microsoft.com/office/officeart/2005/8/layout/bList2#2"/>
    <dgm:cxn modelId="{6BEC8F48-9A57-4A11-9416-848B38325E3F}" type="presParOf" srcId="{CEBA74DE-4E4E-4210-A904-6B1489198AB6}" destId="{6AC169D9-C622-4373-B2BE-536AB8CC6BD5}" srcOrd="0" destOrd="0" presId="urn:microsoft.com/office/officeart/2005/8/layout/bList2#2"/>
    <dgm:cxn modelId="{780A8AFF-DC6D-44A6-92DD-52D697FBC5C1}" type="presParOf" srcId="{CEBA74DE-4E4E-4210-A904-6B1489198AB6}" destId="{DCC446A8-38C2-4E8A-8719-B4EF1C2EFBCB}" srcOrd="1" destOrd="0" presId="urn:microsoft.com/office/officeart/2005/8/layout/bList2#2"/>
    <dgm:cxn modelId="{38525D7E-A236-4F7A-886F-76C9A8F22CFA}" type="presParOf" srcId="{CEBA74DE-4E4E-4210-A904-6B1489198AB6}" destId="{3F45CBA6-FB2C-43B7-8A0B-563DC3315AD2}" srcOrd="2" destOrd="0" presId="urn:microsoft.com/office/officeart/2005/8/layout/bList2#2"/>
    <dgm:cxn modelId="{7EDF9C44-7577-413E-9F48-6516842E2093}" type="presParOf" srcId="{CEBA74DE-4E4E-4210-A904-6B1489198AB6}" destId="{756BA014-B0EF-474B-9A45-7B7A2CC517AF}" srcOrd="3" destOrd="0" presId="urn:microsoft.com/office/officeart/2005/8/layout/bList2#2"/>
    <dgm:cxn modelId="{4643E77B-8578-45DF-B61F-94A48537FB63}" type="presParOf" srcId="{72CDEB08-C1F1-4E0F-B8EE-7046D86E3E77}" destId="{ACAA1807-AAAC-4E84-961F-20C10BD19615}" srcOrd="3" destOrd="0" presId="urn:microsoft.com/office/officeart/2005/8/layout/bList2#2"/>
    <dgm:cxn modelId="{5F820B0B-E9D9-418B-80DC-5F3B4348193C}" type="presParOf" srcId="{72CDEB08-C1F1-4E0F-B8EE-7046D86E3E77}" destId="{FF29C64A-D318-45A8-906B-E605361DE963}" srcOrd="4" destOrd="0" presId="urn:microsoft.com/office/officeart/2005/8/layout/bList2#2"/>
    <dgm:cxn modelId="{473FC517-4AEB-43A6-9FD9-CDE0B620F223}" type="presParOf" srcId="{FF29C64A-D318-45A8-906B-E605361DE963}" destId="{54B074B3-789C-45C3-9AF0-93F0B213D600}" srcOrd="0" destOrd="0" presId="urn:microsoft.com/office/officeart/2005/8/layout/bList2#2"/>
    <dgm:cxn modelId="{330019D8-CDF0-4F31-A140-7D28B9A28749}" type="presParOf" srcId="{FF29C64A-D318-45A8-906B-E605361DE963}" destId="{36A1A688-07F6-491A-AB86-219C8A95E41C}" srcOrd="1" destOrd="0" presId="urn:microsoft.com/office/officeart/2005/8/layout/bList2#2"/>
    <dgm:cxn modelId="{7AC349FC-ECB0-4115-BC2A-DACF124BEF32}" type="presParOf" srcId="{FF29C64A-D318-45A8-906B-E605361DE963}" destId="{C93B1002-710F-4CB0-BB63-5611968701F2}" srcOrd="2" destOrd="0" presId="urn:microsoft.com/office/officeart/2005/8/layout/bList2#2"/>
    <dgm:cxn modelId="{7B650B91-353C-4796-8126-2CA15DDE1A9B}" type="presParOf" srcId="{FF29C64A-D318-45A8-906B-E605361DE963}" destId="{80BEEE1A-9EDC-4DA9-A5FF-C5940E41D33D}" srcOrd="3" destOrd="0" presId="urn:microsoft.com/office/officeart/2005/8/layout/bList2#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288390-1FDD-4CA7-B5DD-3C3B7CCED544}" type="doc">
      <dgm:prSet loTypeId="urn:microsoft.com/office/officeart/2005/8/layout/bList2#1" loCatId="list" qsTypeId="urn:microsoft.com/office/officeart/2005/8/quickstyle/simple1" qsCatId="simple" csTypeId="urn:microsoft.com/office/officeart/2005/8/colors/accent1_2" csCatId="accent1" phldr="1"/>
      <dgm:spPr/>
    </dgm:pt>
    <dgm:pt modelId="{14CA9BEA-54F7-4C18-A7D9-7771D1C21FC6}">
      <dgm:prSet phldrT="[文字]" custT="1"/>
      <dgm:spPr/>
      <dgm:t>
        <a:bodyPr/>
        <a:lstStyle/>
        <a:p>
          <a:r>
            <a:rPr lang="en-US" altLang="zh-TW" sz="2400" b="1" dirty="0"/>
            <a:t>Shipping</a:t>
          </a:r>
          <a:endParaRPr lang="zh-TW" altLang="en-US" sz="2400" b="1" dirty="0"/>
        </a:p>
      </dgm:t>
    </dgm:pt>
    <dgm:pt modelId="{31A13467-E6EF-46EA-BB21-B10FC7C10FEA}" type="parTrans" cxnId="{4BFD5253-1EB3-4F13-8F5B-48EDB7BC021F}">
      <dgm:prSet/>
      <dgm:spPr/>
      <dgm:t>
        <a:bodyPr/>
        <a:lstStyle/>
        <a:p>
          <a:endParaRPr lang="zh-TW" altLang="en-US"/>
        </a:p>
      </dgm:t>
    </dgm:pt>
    <dgm:pt modelId="{A424C370-75DB-42D1-9587-E901CD975063}" type="sibTrans" cxnId="{4BFD5253-1EB3-4F13-8F5B-48EDB7BC021F}">
      <dgm:prSet/>
      <dgm:spPr/>
      <dgm:t>
        <a:bodyPr/>
        <a:lstStyle/>
        <a:p>
          <a:endParaRPr lang="zh-TW" altLang="en-US"/>
        </a:p>
      </dgm:t>
    </dgm:pt>
    <dgm:pt modelId="{AB04CB42-1B6C-4AA0-926D-9A60690C0608}">
      <dgm:prSet phldrT="[文字]" custT="1"/>
      <dgm:spPr/>
      <dgm:t>
        <a:bodyPr/>
        <a:lstStyle/>
        <a:p>
          <a:r>
            <a:rPr lang="en-US" altLang="zh-TW" sz="2400" b="1" dirty="0"/>
            <a:t>Retail</a:t>
          </a:r>
          <a:endParaRPr lang="zh-TW" altLang="en-US" sz="2400" b="1" dirty="0"/>
        </a:p>
      </dgm:t>
    </dgm:pt>
    <dgm:pt modelId="{0266508F-C566-4BDF-B2D2-7CE021A917E6}" type="parTrans" cxnId="{833F3AFB-6A99-40D2-BF5F-0619D0BEBC6B}">
      <dgm:prSet/>
      <dgm:spPr/>
      <dgm:t>
        <a:bodyPr/>
        <a:lstStyle/>
        <a:p>
          <a:endParaRPr lang="zh-TW" altLang="en-US"/>
        </a:p>
      </dgm:t>
    </dgm:pt>
    <dgm:pt modelId="{A6B96CA6-7305-49F9-9CA3-FA3A8FCC643D}" type="sibTrans" cxnId="{833F3AFB-6A99-40D2-BF5F-0619D0BEBC6B}">
      <dgm:prSet/>
      <dgm:spPr/>
      <dgm:t>
        <a:bodyPr/>
        <a:lstStyle/>
        <a:p>
          <a:endParaRPr lang="zh-TW" altLang="en-US"/>
        </a:p>
      </dgm:t>
    </dgm:pt>
    <dgm:pt modelId="{0C81878E-BA0D-43AC-9DBC-B78E1962DA53}">
      <dgm:prSet phldrT="[文字]" custT="1"/>
      <dgm:spPr/>
      <dgm:t>
        <a:bodyPr/>
        <a:lstStyle/>
        <a:p>
          <a:r>
            <a:rPr lang="en-US" altLang="zh-TW" sz="1700" b="1" dirty="0"/>
            <a:t>Financial</a:t>
          </a:r>
        </a:p>
        <a:p>
          <a:r>
            <a:rPr lang="en-US" altLang="zh-TW" sz="1700" b="1" dirty="0"/>
            <a:t>Leasing</a:t>
          </a:r>
        </a:p>
      </dgm:t>
    </dgm:pt>
    <dgm:pt modelId="{43E6F5C8-F165-4164-9E84-C8646C2FDF2A}" type="parTrans" cxnId="{5AC59DE3-EA92-4739-A35B-E03A91EF46A9}">
      <dgm:prSet/>
      <dgm:spPr/>
      <dgm:t>
        <a:bodyPr/>
        <a:lstStyle/>
        <a:p>
          <a:endParaRPr lang="zh-TW" altLang="en-US"/>
        </a:p>
      </dgm:t>
    </dgm:pt>
    <dgm:pt modelId="{1B641A14-31B4-4AA7-A130-614EF558F259}" type="sibTrans" cxnId="{5AC59DE3-EA92-4739-A35B-E03A91EF46A9}">
      <dgm:prSet/>
      <dgm:spPr/>
      <dgm:t>
        <a:bodyPr/>
        <a:lstStyle/>
        <a:p>
          <a:endParaRPr lang="zh-TW" altLang="en-US"/>
        </a:p>
      </dgm:t>
    </dgm:pt>
    <dgm:pt modelId="{AA8E2B8F-EDAC-452C-B42F-75A9F3D22943}">
      <dgm:prSet custT="1"/>
      <dgm:spPr/>
      <dgm:t>
        <a:bodyPr/>
        <a:lstStyle/>
        <a:p>
          <a:pPr algn="l"/>
          <a:endParaRPr lang="zh-TW" altLang="en-US" sz="2400" dirty="0"/>
        </a:p>
      </dgm:t>
    </dgm:pt>
    <dgm:pt modelId="{DA874607-7F93-416C-A77F-44D357AE344C}" type="parTrans" cxnId="{276A644C-74C3-40B5-8A0A-85720F9EA38D}">
      <dgm:prSet/>
      <dgm:spPr/>
      <dgm:t>
        <a:bodyPr/>
        <a:lstStyle/>
        <a:p>
          <a:endParaRPr lang="zh-TW" altLang="en-US"/>
        </a:p>
      </dgm:t>
    </dgm:pt>
    <dgm:pt modelId="{8F23AE84-97AA-4376-82C0-A39BA6EDD766}" type="sibTrans" cxnId="{276A644C-74C3-40B5-8A0A-85720F9EA38D}">
      <dgm:prSet/>
      <dgm:spPr/>
      <dgm:t>
        <a:bodyPr/>
        <a:lstStyle/>
        <a:p>
          <a:endParaRPr lang="zh-TW" altLang="en-US"/>
        </a:p>
      </dgm:t>
    </dgm:pt>
    <dgm:pt modelId="{325740BD-F83B-4AD3-8999-7E103CE31454}" type="pres">
      <dgm:prSet presAssocID="{D3288390-1FDD-4CA7-B5DD-3C3B7CCED544}" presName="diagram" presStyleCnt="0">
        <dgm:presLayoutVars>
          <dgm:dir/>
          <dgm:animLvl val="lvl"/>
          <dgm:resizeHandles val="exact"/>
        </dgm:presLayoutVars>
      </dgm:prSet>
      <dgm:spPr/>
    </dgm:pt>
    <dgm:pt modelId="{4BBEEA61-90F8-4122-A236-2AEE1D642AA6}" type="pres">
      <dgm:prSet presAssocID="{14CA9BEA-54F7-4C18-A7D9-7771D1C21FC6}" presName="compNode" presStyleCnt="0"/>
      <dgm:spPr/>
    </dgm:pt>
    <dgm:pt modelId="{E454AF3E-0C95-490D-9F6F-7A701576E5F1}" type="pres">
      <dgm:prSet presAssocID="{14CA9BEA-54F7-4C18-A7D9-7771D1C21FC6}" presName="childRect" presStyleLbl="bgAcc1" presStyleIdx="0" presStyleCnt="3">
        <dgm:presLayoutVars>
          <dgm:bulletEnabled val="1"/>
        </dgm:presLayoutVars>
      </dgm:prSet>
      <dgm:spPr/>
    </dgm:pt>
    <dgm:pt modelId="{90F3B434-2F92-4AB5-9937-C84F5B94AC0B}" type="pres">
      <dgm:prSet presAssocID="{14CA9BEA-54F7-4C18-A7D9-7771D1C21FC6}" presName="parentText" presStyleLbl="node1" presStyleIdx="0" presStyleCnt="0">
        <dgm:presLayoutVars>
          <dgm:chMax val="0"/>
          <dgm:bulletEnabled val="1"/>
        </dgm:presLayoutVars>
      </dgm:prSet>
      <dgm:spPr/>
    </dgm:pt>
    <dgm:pt modelId="{674DCE62-BEE8-49F2-8DFF-65C43304BD4D}" type="pres">
      <dgm:prSet presAssocID="{14CA9BEA-54F7-4C18-A7D9-7771D1C21FC6}" presName="parentRect" presStyleLbl="alignNode1" presStyleIdx="0" presStyleCnt="3"/>
      <dgm:spPr/>
    </dgm:pt>
    <dgm:pt modelId="{A1EC4102-5E87-4EA8-BDFC-5D790FC0617C}" type="pres">
      <dgm:prSet presAssocID="{14CA9BEA-54F7-4C18-A7D9-7771D1C21FC6}" presName="adorn" presStyleLbl="fgAccFollowNode1" presStyleIdx="0" presStyleCnt="3"/>
      <dgm:spPr>
        <a:blipFill rotWithShape="0">
          <a:blip xmlns:r="http://schemas.openxmlformats.org/officeDocument/2006/relationships" r:embed="rId1"/>
          <a:stretch>
            <a:fillRect/>
          </a:stretch>
        </a:blipFill>
      </dgm:spPr>
    </dgm:pt>
    <dgm:pt modelId="{ECF53F4C-3A32-491A-BF66-AFAADF5656FA}" type="pres">
      <dgm:prSet presAssocID="{A424C370-75DB-42D1-9587-E901CD975063}" presName="sibTrans" presStyleLbl="sibTrans2D1" presStyleIdx="0" presStyleCnt="0"/>
      <dgm:spPr/>
    </dgm:pt>
    <dgm:pt modelId="{F64F67DD-41F0-45A7-BB37-0745F404EEE5}" type="pres">
      <dgm:prSet presAssocID="{AB04CB42-1B6C-4AA0-926D-9A60690C0608}" presName="compNode" presStyleCnt="0"/>
      <dgm:spPr/>
    </dgm:pt>
    <dgm:pt modelId="{AE927867-D2E2-4615-B99D-A3A0D365056F}" type="pres">
      <dgm:prSet presAssocID="{AB04CB42-1B6C-4AA0-926D-9A60690C0608}" presName="childRect" presStyleLbl="bgAcc1" presStyleIdx="1" presStyleCnt="3">
        <dgm:presLayoutVars>
          <dgm:bulletEnabled val="1"/>
        </dgm:presLayoutVars>
      </dgm:prSet>
      <dgm:spPr/>
    </dgm:pt>
    <dgm:pt modelId="{8CD6DC5C-E2DE-4299-BB34-5189258DC827}" type="pres">
      <dgm:prSet presAssocID="{AB04CB42-1B6C-4AA0-926D-9A60690C0608}" presName="parentText" presStyleLbl="node1" presStyleIdx="0" presStyleCnt="0">
        <dgm:presLayoutVars>
          <dgm:chMax val="0"/>
          <dgm:bulletEnabled val="1"/>
        </dgm:presLayoutVars>
      </dgm:prSet>
      <dgm:spPr/>
    </dgm:pt>
    <dgm:pt modelId="{6CC5127B-DF22-4620-9343-A43A91947BF1}" type="pres">
      <dgm:prSet presAssocID="{AB04CB42-1B6C-4AA0-926D-9A60690C0608}" presName="parentRect" presStyleLbl="alignNode1" presStyleIdx="1" presStyleCnt="3"/>
      <dgm:spPr/>
    </dgm:pt>
    <dgm:pt modelId="{20E9FEBD-4A44-42EC-9F3A-2229DC6BD21C}" type="pres">
      <dgm:prSet presAssocID="{AB04CB42-1B6C-4AA0-926D-9A60690C0608}" presName="adorn" presStyleLbl="fgAccFollowNode1" presStyleIdx="1" presStyleCnt="3"/>
      <dgm:spPr>
        <a:blipFill rotWithShape="0">
          <a:blip xmlns:r="http://schemas.openxmlformats.org/officeDocument/2006/relationships" r:embed="rId2"/>
          <a:stretch>
            <a:fillRect/>
          </a:stretch>
        </a:blipFill>
      </dgm:spPr>
    </dgm:pt>
    <dgm:pt modelId="{162F348C-045E-4A43-95BB-C76AAF9DB83A}" type="pres">
      <dgm:prSet presAssocID="{A6B96CA6-7305-49F9-9CA3-FA3A8FCC643D}" presName="sibTrans" presStyleLbl="sibTrans2D1" presStyleIdx="0" presStyleCnt="0"/>
      <dgm:spPr/>
    </dgm:pt>
    <dgm:pt modelId="{375DCF65-E5CA-436E-9F98-5C4B06511F53}" type="pres">
      <dgm:prSet presAssocID="{0C81878E-BA0D-43AC-9DBC-B78E1962DA53}" presName="compNode" presStyleCnt="0"/>
      <dgm:spPr/>
    </dgm:pt>
    <dgm:pt modelId="{6FB260DE-6BB0-4C08-A7E4-DAA8C414B5B8}" type="pres">
      <dgm:prSet presAssocID="{0C81878E-BA0D-43AC-9DBC-B78E1962DA53}" presName="childRect" presStyleLbl="bgAcc1" presStyleIdx="2" presStyleCnt="3">
        <dgm:presLayoutVars>
          <dgm:bulletEnabled val="1"/>
        </dgm:presLayoutVars>
      </dgm:prSet>
      <dgm:spPr/>
    </dgm:pt>
    <dgm:pt modelId="{E3C369C1-9CC6-48EB-AA80-CE5E8D4B75B5}" type="pres">
      <dgm:prSet presAssocID="{0C81878E-BA0D-43AC-9DBC-B78E1962DA53}" presName="parentText" presStyleLbl="node1" presStyleIdx="0" presStyleCnt="0">
        <dgm:presLayoutVars>
          <dgm:chMax val="0"/>
          <dgm:bulletEnabled val="1"/>
        </dgm:presLayoutVars>
      </dgm:prSet>
      <dgm:spPr/>
    </dgm:pt>
    <dgm:pt modelId="{6C8BA65C-162A-4608-90D3-7F022A37FA87}" type="pres">
      <dgm:prSet presAssocID="{0C81878E-BA0D-43AC-9DBC-B78E1962DA53}" presName="parentRect" presStyleLbl="alignNode1" presStyleIdx="2" presStyleCnt="3"/>
      <dgm:spPr/>
    </dgm:pt>
    <dgm:pt modelId="{20A5AE45-115F-4B61-B030-D7C375D6039B}" type="pres">
      <dgm:prSet presAssocID="{0C81878E-BA0D-43AC-9DBC-B78E1962DA53}" presName="adorn" presStyleLbl="fgAccFollowNode1" presStyleIdx="2" presStyleCnt="3"/>
      <dgm:spPr>
        <a:blipFill rotWithShape="0">
          <a:blip xmlns:r="http://schemas.openxmlformats.org/officeDocument/2006/relationships" r:embed="rId3"/>
          <a:stretch>
            <a:fillRect/>
          </a:stretch>
        </a:blipFill>
      </dgm:spPr>
    </dgm:pt>
  </dgm:ptLst>
  <dgm:cxnLst>
    <dgm:cxn modelId="{9F02222B-F6A1-4DBE-8FE3-0BDADA1A3EBC}" type="presOf" srcId="{AB04CB42-1B6C-4AA0-926D-9A60690C0608}" destId="{6CC5127B-DF22-4620-9343-A43A91947BF1}" srcOrd="1" destOrd="0" presId="urn:microsoft.com/office/officeart/2005/8/layout/bList2#1"/>
    <dgm:cxn modelId="{216D0C5D-07F8-498A-B98F-F972AD7E0BFD}" type="presOf" srcId="{0C81878E-BA0D-43AC-9DBC-B78E1962DA53}" destId="{6C8BA65C-162A-4608-90D3-7F022A37FA87}" srcOrd="1" destOrd="0" presId="urn:microsoft.com/office/officeart/2005/8/layout/bList2#1"/>
    <dgm:cxn modelId="{2AD77449-A5F0-4F37-B31C-829ABFFFEF19}" type="presOf" srcId="{0C81878E-BA0D-43AC-9DBC-B78E1962DA53}" destId="{E3C369C1-9CC6-48EB-AA80-CE5E8D4B75B5}" srcOrd="0" destOrd="0" presId="urn:microsoft.com/office/officeart/2005/8/layout/bList2#1"/>
    <dgm:cxn modelId="{276A644C-74C3-40B5-8A0A-85720F9EA38D}" srcId="{AB04CB42-1B6C-4AA0-926D-9A60690C0608}" destId="{AA8E2B8F-EDAC-452C-B42F-75A9F3D22943}" srcOrd="0" destOrd="0" parTransId="{DA874607-7F93-416C-A77F-44D357AE344C}" sibTransId="{8F23AE84-97AA-4376-82C0-A39BA6EDD766}"/>
    <dgm:cxn modelId="{CDDF0C50-AED6-4958-8E52-86610FEBA6C5}" type="presOf" srcId="{AA8E2B8F-EDAC-452C-B42F-75A9F3D22943}" destId="{AE927867-D2E2-4615-B99D-A3A0D365056F}" srcOrd="0" destOrd="0" presId="urn:microsoft.com/office/officeart/2005/8/layout/bList2#1"/>
    <dgm:cxn modelId="{4BFD5253-1EB3-4F13-8F5B-48EDB7BC021F}" srcId="{D3288390-1FDD-4CA7-B5DD-3C3B7CCED544}" destId="{14CA9BEA-54F7-4C18-A7D9-7771D1C21FC6}" srcOrd="0" destOrd="0" parTransId="{31A13467-E6EF-46EA-BB21-B10FC7C10FEA}" sibTransId="{A424C370-75DB-42D1-9587-E901CD975063}"/>
    <dgm:cxn modelId="{71DD9986-98ED-42BA-A73A-20EFA8C4975E}" type="presOf" srcId="{14CA9BEA-54F7-4C18-A7D9-7771D1C21FC6}" destId="{90F3B434-2F92-4AB5-9937-C84F5B94AC0B}" srcOrd="0" destOrd="0" presId="urn:microsoft.com/office/officeart/2005/8/layout/bList2#1"/>
    <dgm:cxn modelId="{947EF9A6-9B12-4458-A551-3D561F3A8E31}" type="presOf" srcId="{D3288390-1FDD-4CA7-B5DD-3C3B7CCED544}" destId="{325740BD-F83B-4AD3-8999-7E103CE31454}" srcOrd="0" destOrd="0" presId="urn:microsoft.com/office/officeart/2005/8/layout/bList2#1"/>
    <dgm:cxn modelId="{D6BBC4B9-C50D-49A5-BC55-56405683E5C7}" type="presOf" srcId="{AB04CB42-1B6C-4AA0-926D-9A60690C0608}" destId="{8CD6DC5C-E2DE-4299-BB34-5189258DC827}" srcOrd="0" destOrd="0" presId="urn:microsoft.com/office/officeart/2005/8/layout/bList2#1"/>
    <dgm:cxn modelId="{66D1B5C3-5910-417E-858D-506929EEDAA5}" type="presOf" srcId="{A6B96CA6-7305-49F9-9CA3-FA3A8FCC643D}" destId="{162F348C-045E-4A43-95BB-C76AAF9DB83A}" srcOrd="0" destOrd="0" presId="urn:microsoft.com/office/officeart/2005/8/layout/bList2#1"/>
    <dgm:cxn modelId="{E12407CF-0664-41D3-884F-DEA8F16A3EDC}" type="presOf" srcId="{A424C370-75DB-42D1-9587-E901CD975063}" destId="{ECF53F4C-3A32-491A-BF66-AFAADF5656FA}" srcOrd="0" destOrd="0" presId="urn:microsoft.com/office/officeart/2005/8/layout/bList2#1"/>
    <dgm:cxn modelId="{A5B80FDC-1288-49AC-BD2F-A4195A6B56D9}" type="presOf" srcId="{14CA9BEA-54F7-4C18-A7D9-7771D1C21FC6}" destId="{674DCE62-BEE8-49F2-8DFF-65C43304BD4D}" srcOrd="1" destOrd="0" presId="urn:microsoft.com/office/officeart/2005/8/layout/bList2#1"/>
    <dgm:cxn modelId="{5AC59DE3-EA92-4739-A35B-E03A91EF46A9}" srcId="{D3288390-1FDD-4CA7-B5DD-3C3B7CCED544}" destId="{0C81878E-BA0D-43AC-9DBC-B78E1962DA53}" srcOrd="2" destOrd="0" parTransId="{43E6F5C8-F165-4164-9E84-C8646C2FDF2A}" sibTransId="{1B641A14-31B4-4AA7-A130-614EF558F259}"/>
    <dgm:cxn modelId="{833F3AFB-6A99-40D2-BF5F-0619D0BEBC6B}" srcId="{D3288390-1FDD-4CA7-B5DD-3C3B7CCED544}" destId="{AB04CB42-1B6C-4AA0-926D-9A60690C0608}" srcOrd="1" destOrd="0" parTransId="{0266508F-C566-4BDF-B2D2-7CE021A917E6}" sibTransId="{A6B96CA6-7305-49F9-9CA3-FA3A8FCC643D}"/>
    <dgm:cxn modelId="{549691A6-84A7-49F6-9659-18ABC0EB4067}" type="presParOf" srcId="{325740BD-F83B-4AD3-8999-7E103CE31454}" destId="{4BBEEA61-90F8-4122-A236-2AEE1D642AA6}" srcOrd="0" destOrd="0" presId="urn:microsoft.com/office/officeart/2005/8/layout/bList2#1"/>
    <dgm:cxn modelId="{005E173F-D384-4161-9577-2690832336E5}" type="presParOf" srcId="{4BBEEA61-90F8-4122-A236-2AEE1D642AA6}" destId="{E454AF3E-0C95-490D-9F6F-7A701576E5F1}" srcOrd="0" destOrd="0" presId="urn:microsoft.com/office/officeart/2005/8/layout/bList2#1"/>
    <dgm:cxn modelId="{0ABF2EB1-BAAE-42BE-9744-443A8F08671B}" type="presParOf" srcId="{4BBEEA61-90F8-4122-A236-2AEE1D642AA6}" destId="{90F3B434-2F92-4AB5-9937-C84F5B94AC0B}" srcOrd="1" destOrd="0" presId="urn:microsoft.com/office/officeart/2005/8/layout/bList2#1"/>
    <dgm:cxn modelId="{B1D0CCDD-52F2-42D1-AF99-DB02E75589C7}" type="presParOf" srcId="{4BBEEA61-90F8-4122-A236-2AEE1D642AA6}" destId="{674DCE62-BEE8-49F2-8DFF-65C43304BD4D}" srcOrd="2" destOrd="0" presId="urn:microsoft.com/office/officeart/2005/8/layout/bList2#1"/>
    <dgm:cxn modelId="{16313680-0EA5-4E00-98E6-BD5027F8FAB4}" type="presParOf" srcId="{4BBEEA61-90F8-4122-A236-2AEE1D642AA6}" destId="{A1EC4102-5E87-4EA8-BDFC-5D790FC0617C}" srcOrd="3" destOrd="0" presId="urn:microsoft.com/office/officeart/2005/8/layout/bList2#1"/>
    <dgm:cxn modelId="{2FDA72C7-A421-45E1-9A75-93633931BAE2}" type="presParOf" srcId="{325740BD-F83B-4AD3-8999-7E103CE31454}" destId="{ECF53F4C-3A32-491A-BF66-AFAADF5656FA}" srcOrd="1" destOrd="0" presId="urn:microsoft.com/office/officeart/2005/8/layout/bList2#1"/>
    <dgm:cxn modelId="{BC75200F-4A21-42FF-A274-53028FC882C7}" type="presParOf" srcId="{325740BD-F83B-4AD3-8999-7E103CE31454}" destId="{F64F67DD-41F0-45A7-BB37-0745F404EEE5}" srcOrd="2" destOrd="0" presId="urn:microsoft.com/office/officeart/2005/8/layout/bList2#1"/>
    <dgm:cxn modelId="{D9FB03E2-ED1A-4F77-A75D-72AA2FA69022}" type="presParOf" srcId="{F64F67DD-41F0-45A7-BB37-0745F404EEE5}" destId="{AE927867-D2E2-4615-B99D-A3A0D365056F}" srcOrd="0" destOrd="0" presId="urn:microsoft.com/office/officeart/2005/8/layout/bList2#1"/>
    <dgm:cxn modelId="{7674766F-36FE-41CB-A0A4-C90B7D30173A}" type="presParOf" srcId="{F64F67DD-41F0-45A7-BB37-0745F404EEE5}" destId="{8CD6DC5C-E2DE-4299-BB34-5189258DC827}" srcOrd="1" destOrd="0" presId="urn:microsoft.com/office/officeart/2005/8/layout/bList2#1"/>
    <dgm:cxn modelId="{6FA021EE-6C37-4802-B630-B3860B559EF4}" type="presParOf" srcId="{F64F67DD-41F0-45A7-BB37-0745F404EEE5}" destId="{6CC5127B-DF22-4620-9343-A43A91947BF1}" srcOrd="2" destOrd="0" presId="urn:microsoft.com/office/officeart/2005/8/layout/bList2#1"/>
    <dgm:cxn modelId="{3973BE56-9315-408F-BADF-4FE110EFC00A}" type="presParOf" srcId="{F64F67DD-41F0-45A7-BB37-0745F404EEE5}" destId="{20E9FEBD-4A44-42EC-9F3A-2229DC6BD21C}" srcOrd="3" destOrd="0" presId="urn:microsoft.com/office/officeart/2005/8/layout/bList2#1"/>
    <dgm:cxn modelId="{125F93B7-F575-48EC-89B7-ED040E109FC1}" type="presParOf" srcId="{325740BD-F83B-4AD3-8999-7E103CE31454}" destId="{162F348C-045E-4A43-95BB-C76AAF9DB83A}" srcOrd="3" destOrd="0" presId="urn:microsoft.com/office/officeart/2005/8/layout/bList2#1"/>
    <dgm:cxn modelId="{8EFBC844-9DC9-41AF-B8C1-AB6667A89283}" type="presParOf" srcId="{325740BD-F83B-4AD3-8999-7E103CE31454}" destId="{375DCF65-E5CA-436E-9F98-5C4B06511F53}" srcOrd="4" destOrd="0" presId="urn:microsoft.com/office/officeart/2005/8/layout/bList2#1"/>
    <dgm:cxn modelId="{7EC25A70-415F-4812-B7D6-BB7B9659D731}" type="presParOf" srcId="{375DCF65-E5CA-436E-9F98-5C4B06511F53}" destId="{6FB260DE-6BB0-4C08-A7E4-DAA8C414B5B8}" srcOrd="0" destOrd="0" presId="urn:microsoft.com/office/officeart/2005/8/layout/bList2#1"/>
    <dgm:cxn modelId="{358EE135-50C3-4599-A0A0-46B31F3F70C1}" type="presParOf" srcId="{375DCF65-E5CA-436E-9F98-5C4B06511F53}" destId="{E3C369C1-9CC6-48EB-AA80-CE5E8D4B75B5}" srcOrd="1" destOrd="0" presId="urn:microsoft.com/office/officeart/2005/8/layout/bList2#1"/>
    <dgm:cxn modelId="{22839F7F-B800-4122-A691-5F51C3FFF8F5}" type="presParOf" srcId="{375DCF65-E5CA-436E-9F98-5C4B06511F53}" destId="{6C8BA65C-162A-4608-90D3-7F022A37FA87}" srcOrd="2" destOrd="0" presId="urn:microsoft.com/office/officeart/2005/8/layout/bList2#1"/>
    <dgm:cxn modelId="{F2A7E47C-9F9A-4296-9601-0B423CCDAFC4}" type="presParOf" srcId="{375DCF65-E5CA-436E-9F98-5C4B06511F53}" destId="{20A5AE45-115F-4B61-B030-D7C375D6039B}" srcOrd="3" destOrd="0" presId="urn:microsoft.com/office/officeart/2005/8/layout/bList2#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DA43F6-6D29-4948-9EB4-EC846BF36A4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zh-TW" altLang="en-US"/>
        </a:p>
      </dgm:t>
    </dgm:pt>
    <dgm:pt modelId="{A2D4554B-18B5-4794-8652-890A8778B1C0}">
      <dgm:prSet phldrT="[文字]" custT="1"/>
      <dgm:spPr>
        <a:noFill/>
        <a:ln>
          <a:solidFill>
            <a:schemeClr val="tx2">
              <a:lumMod val="75000"/>
            </a:schemeClr>
          </a:solidFill>
        </a:ln>
      </dgm:spPr>
      <dgm:t>
        <a:bodyPr/>
        <a:lstStyle/>
        <a:p>
          <a:pPr>
            <a:spcAft>
              <a:spcPts val="0"/>
            </a:spcAft>
          </a:pPr>
          <a:r>
            <a:rPr lang="en-US" altLang="zh-TW" sz="2000" dirty="0">
              <a:solidFill>
                <a:schemeClr val="accent1">
                  <a:lumMod val="50000"/>
                </a:schemeClr>
              </a:solidFill>
            </a:rPr>
            <a:t>First</a:t>
          </a:r>
        </a:p>
        <a:p>
          <a:pPr>
            <a:spcAft>
              <a:spcPts val="0"/>
            </a:spcAft>
          </a:pPr>
          <a:r>
            <a:rPr lang="en-US" altLang="zh-TW" sz="2000" dirty="0">
              <a:solidFill>
                <a:schemeClr val="accent1">
                  <a:lumMod val="50000"/>
                </a:schemeClr>
              </a:solidFill>
            </a:rPr>
            <a:t>Steamship</a:t>
          </a:r>
        </a:p>
        <a:p>
          <a:pPr>
            <a:spcAft>
              <a:spcPts val="0"/>
            </a:spcAft>
          </a:pPr>
          <a:r>
            <a:rPr lang="en-US" altLang="zh-TW" sz="2000" dirty="0">
              <a:solidFill>
                <a:schemeClr val="accent1">
                  <a:lumMod val="50000"/>
                </a:schemeClr>
              </a:solidFill>
            </a:rPr>
            <a:t>(Holding)</a:t>
          </a:r>
          <a:endParaRPr lang="zh-TW" altLang="en-US" sz="2000" dirty="0">
            <a:solidFill>
              <a:schemeClr val="accent1">
                <a:lumMod val="50000"/>
              </a:schemeClr>
            </a:solidFill>
          </a:endParaRPr>
        </a:p>
      </dgm:t>
    </dgm:pt>
    <dgm:pt modelId="{15265828-06F6-4F96-9B5B-0404F3DBFCBD}" type="parTrans" cxnId="{C9663AF0-0AE4-4BC4-B949-CA1B9DE7F4EC}">
      <dgm:prSet/>
      <dgm:spPr/>
      <dgm:t>
        <a:bodyPr/>
        <a:lstStyle/>
        <a:p>
          <a:endParaRPr lang="zh-TW" altLang="en-US"/>
        </a:p>
      </dgm:t>
    </dgm:pt>
    <dgm:pt modelId="{B6FE22BC-7F7F-4276-8D3B-B3D0147A0699}" type="sibTrans" cxnId="{C9663AF0-0AE4-4BC4-B949-CA1B9DE7F4EC}">
      <dgm:prSet/>
      <dgm:spPr/>
      <dgm:t>
        <a:bodyPr/>
        <a:lstStyle/>
        <a:p>
          <a:endParaRPr lang="zh-TW" altLang="en-US"/>
        </a:p>
      </dgm:t>
    </dgm:pt>
    <dgm:pt modelId="{0A508A54-AAF7-429E-BFEC-7997679A01F3}">
      <dgm:prSet phldrT="[文字]"/>
      <dgm:spPr>
        <a:noFill/>
        <a:ln>
          <a:solidFill>
            <a:schemeClr val="tx2">
              <a:lumMod val="75000"/>
            </a:schemeClr>
          </a:solidFill>
        </a:ln>
      </dgm:spPr>
      <dgm:t>
        <a:bodyPr/>
        <a:lstStyle/>
        <a:p>
          <a:r>
            <a:rPr lang="en-US" altLang="zh-TW" dirty="0">
              <a:solidFill>
                <a:schemeClr val="accent1">
                  <a:lumMod val="50000"/>
                </a:schemeClr>
              </a:solidFill>
            </a:rPr>
            <a:t>Life Style</a:t>
          </a:r>
        </a:p>
        <a:p>
          <a:r>
            <a:rPr lang="en-US" altLang="zh-TW" dirty="0">
              <a:solidFill>
                <a:schemeClr val="accent1">
                  <a:lumMod val="50000"/>
                </a:schemeClr>
              </a:solidFill>
            </a:rPr>
            <a:t>And </a:t>
          </a:r>
        </a:p>
        <a:p>
          <a:r>
            <a:rPr lang="en-US" altLang="zh-TW" dirty="0">
              <a:solidFill>
                <a:schemeClr val="accent1">
                  <a:lumMod val="50000"/>
                </a:schemeClr>
              </a:solidFill>
            </a:rPr>
            <a:t>Integrated</a:t>
          </a:r>
        </a:p>
        <a:p>
          <a:r>
            <a:rPr lang="en-US" altLang="zh-TW" dirty="0">
              <a:solidFill>
                <a:schemeClr val="accent1">
                  <a:lumMod val="50000"/>
                </a:schemeClr>
              </a:solidFill>
            </a:rPr>
            <a:t>Retail</a:t>
          </a:r>
        </a:p>
      </dgm:t>
    </dgm:pt>
    <dgm:pt modelId="{FCAE9D97-4513-499C-AE6D-15156B2D8999}" type="parTrans" cxnId="{FF734E75-4169-413F-BC3A-AC84B9ED701E}">
      <dgm:prSet/>
      <dgm:spPr/>
      <dgm:t>
        <a:bodyPr/>
        <a:lstStyle/>
        <a:p>
          <a:endParaRPr lang="zh-TW" altLang="en-US"/>
        </a:p>
      </dgm:t>
    </dgm:pt>
    <dgm:pt modelId="{F98644F1-8142-448E-BF21-60F0DF34B838}" type="sibTrans" cxnId="{FF734E75-4169-413F-BC3A-AC84B9ED701E}">
      <dgm:prSet/>
      <dgm:spPr/>
      <dgm:t>
        <a:bodyPr/>
        <a:lstStyle/>
        <a:p>
          <a:endParaRPr lang="zh-TW" altLang="en-US"/>
        </a:p>
      </dgm:t>
    </dgm:pt>
    <dgm:pt modelId="{82324942-1B67-4677-B227-44D269C30069}">
      <dgm:prSet phldrT="[文字]"/>
      <dgm:spPr>
        <a:noFill/>
        <a:ln>
          <a:solidFill>
            <a:schemeClr val="tx2">
              <a:lumMod val="75000"/>
            </a:schemeClr>
          </a:solidFill>
        </a:ln>
      </dgm:spPr>
      <dgm:t>
        <a:bodyPr/>
        <a:lstStyle/>
        <a:p>
          <a:r>
            <a:rPr lang="en-US" altLang="zh-TW" dirty="0">
              <a:solidFill>
                <a:schemeClr val="accent1">
                  <a:lumMod val="50000"/>
                </a:schemeClr>
              </a:solidFill>
            </a:rPr>
            <a:t>Financial</a:t>
          </a:r>
        </a:p>
        <a:p>
          <a:r>
            <a:rPr lang="en-US" altLang="zh-TW" dirty="0">
              <a:solidFill>
                <a:schemeClr val="accent1">
                  <a:lumMod val="50000"/>
                </a:schemeClr>
              </a:solidFill>
            </a:rPr>
            <a:t>Service</a:t>
          </a:r>
          <a:endParaRPr lang="zh-TW" altLang="en-US" dirty="0">
            <a:solidFill>
              <a:schemeClr val="accent1">
                <a:lumMod val="50000"/>
              </a:schemeClr>
            </a:solidFill>
          </a:endParaRPr>
        </a:p>
      </dgm:t>
    </dgm:pt>
    <dgm:pt modelId="{A232DF83-8724-44F2-979C-92A1C4B09A8F}" type="parTrans" cxnId="{9B19E93B-0AC2-4832-98D4-55A97BD8D252}">
      <dgm:prSet/>
      <dgm:spPr/>
      <dgm:t>
        <a:bodyPr/>
        <a:lstStyle/>
        <a:p>
          <a:endParaRPr lang="zh-TW" altLang="en-US"/>
        </a:p>
      </dgm:t>
    </dgm:pt>
    <dgm:pt modelId="{063B0FF2-A1EE-4825-A42D-55879EC61918}" type="sibTrans" cxnId="{9B19E93B-0AC2-4832-98D4-55A97BD8D252}">
      <dgm:prSet/>
      <dgm:spPr/>
      <dgm:t>
        <a:bodyPr/>
        <a:lstStyle/>
        <a:p>
          <a:endParaRPr lang="zh-TW" altLang="en-US"/>
        </a:p>
      </dgm:t>
    </dgm:pt>
    <dgm:pt modelId="{AEF832D2-6B13-457B-BC8D-00D08348F1EE}">
      <dgm:prSet phldrT="[文字]"/>
      <dgm:spPr>
        <a:noFill/>
        <a:ln>
          <a:solidFill>
            <a:schemeClr val="tx2">
              <a:lumMod val="75000"/>
            </a:schemeClr>
          </a:solidFill>
        </a:ln>
      </dgm:spPr>
      <dgm:t>
        <a:bodyPr/>
        <a:lstStyle/>
        <a:p>
          <a:r>
            <a:rPr lang="en-US" altLang="zh-TW" dirty="0">
              <a:solidFill>
                <a:schemeClr val="accent1">
                  <a:lumMod val="50000"/>
                </a:schemeClr>
              </a:solidFill>
            </a:rPr>
            <a:t>Property</a:t>
          </a:r>
        </a:p>
        <a:p>
          <a:r>
            <a:rPr lang="en-US" altLang="zh-TW" dirty="0">
              <a:solidFill>
                <a:schemeClr val="accent1">
                  <a:lumMod val="50000"/>
                </a:schemeClr>
              </a:solidFill>
            </a:rPr>
            <a:t>Development</a:t>
          </a:r>
        </a:p>
      </dgm:t>
    </dgm:pt>
    <dgm:pt modelId="{ED5251A0-B110-4607-A2B8-0C7D2EDD18BD}" type="parTrans" cxnId="{9A35F294-10E7-4815-8B32-6C5F7586E933}">
      <dgm:prSet/>
      <dgm:spPr/>
      <dgm:t>
        <a:bodyPr/>
        <a:lstStyle/>
        <a:p>
          <a:endParaRPr lang="zh-TW" altLang="en-US"/>
        </a:p>
      </dgm:t>
    </dgm:pt>
    <dgm:pt modelId="{AA3D6789-CEEF-4E29-9ECC-A18B807DADC5}" type="sibTrans" cxnId="{9A35F294-10E7-4815-8B32-6C5F7586E933}">
      <dgm:prSet/>
      <dgm:spPr/>
      <dgm:t>
        <a:bodyPr/>
        <a:lstStyle/>
        <a:p>
          <a:endParaRPr lang="zh-TW" altLang="en-US"/>
        </a:p>
      </dgm:t>
    </dgm:pt>
    <dgm:pt modelId="{C379F94C-C4EF-4265-9DED-FAC64AE4F418}">
      <dgm:prSet phldrT="[文字]"/>
      <dgm:spPr>
        <a:noFill/>
        <a:ln>
          <a:solidFill>
            <a:schemeClr val="tx2">
              <a:lumMod val="75000"/>
            </a:schemeClr>
          </a:solidFill>
        </a:ln>
      </dgm:spPr>
      <dgm:t>
        <a:bodyPr/>
        <a:lstStyle/>
        <a:p>
          <a:r>
            <a:rPr lang="en-US" altLang="zh-TW" dirty="0">
              <a:solidFill>
                <a:schemeClr val="accent1">
                  <a:lumMod val="50000"/>
                </a:schemeClr>
              </a:solidFill>
            </a:rPr>
            <a:t>S</a:t>
          </a:r>
          <a:r>
            <a:rPr lang="en-US" altLang="zh-CN" dirty="0">
              <a:solidFill>
                <a:schemeClr val="accent1">
                  <a:lumMod val="50000"/>
                </a:schemeClr>
              </a:solidFill>
            </a:rPr>
            <a:t>hipping</a:t>
          </a:r>
        </a:p>
        <a:p>
          <a:r>
            <a:rPr lang="en-US" altLang="zh-TW" dirty="0">
              <a:solidFill>
                <a:schemeClr val="accent1">
                  <a:lumMod val="50000"/>
                </a:schemeClr>
              </a:solidFill>
            </a:rPr>
            <a:t>B</a:t>
          </a:r>
          <a:r>
            <a:rPr lang="en-US" altLang="zh-CN" dirty="0">
              <a:solidFill>
                <a:schemeClr val="accent1">
                  <a:lumMod val="50000"/>
                </a:schemeClr>
              </a:solidFill>
            </a:rPr>
            <a:t>usiness</a:t>
          </a:r>
          <a:endParaRPr lang="zh-TW" altLang="en-US" dirty="0">
            <a:solidFill>
              <a:schemeClr val="accent1">
                <a:lumMod val="50000"/>
              </a:schemeClr>
            </a:solidFill>
          </a:endParaRPr>
        </a:p>
      </dgm:t>
    </dgm:pt>
    <dgm:pt modelId="{5E4BCE94-949E-48D7-A978-233CE6665DA2}" type="parTrans" cxnId="{C719F7C7-8D0C-4B1F-B3D1-6E2695997C5E}">
      <dgm:prSet/>
      <dgm:spPr/>
      <dgm:t>
        <a:bodyPr/>
        <a:lstStyle/>
        <a:p>
          <a:endParaRPr lang="zh-TW" altLang="en-US"/>
        </a:p>
      </dgm:t>
    </dgm:pt>
    <dgm:pt modelId="{163C275B-3C1F-4513-BF7D-86EED51E39FE}" type="sibTrans" cxnId="{C719F7C7-8D0C-4B1F-B3D1-6E2695997C5E}">
      <dgm:prSet/>
      <dgm:spPr/>
      <dgm:t>
        <a:bodyPr/>
        <a:lstStyle/>
        <a:p>
          <a:endParaRPr lang="zh-TW" altLang="en-US"/>
        </a:p>
      </dgm:t>
    </dgm:pt>
    <dgm:pt modelId="{00C70A37-2229-49AE-ADB9-4BCA86FC37C3}" type="pres">
      <dgm:prSet presAssocID="{DADA43F6-6D29-4948-9EB4-EC846BF36A41}" presName="Name0" presStyleCnt="0">
        <dgm:presLayoutVars>
          <dgm:chMax val="1"/>
          <dgm:chPref val="1"/>
          <dgm:dir/>
          <dgm:animOne val="branch"/>
          <dgm:animLvl val="lvl"/>
        </dgm:presLayoutVars>
      </dgm:prSet>
      <dgm:spPr/>
    </dgm:pt>
    <dgm:pt modelId="{B4A7FA37-16F4-4975-9D90-3954CAF51600}" type="pres">
      <dgm:prSet presAssocID="{A2D4554B-18B5-4794-8652-890A8778B1C0}" presName="Parent" presStyleLbl="node0" presStyleIdx="0" presStyleCnt="1" custScaleX="95523" custScaleY="91585" custLinFactNeighborX="23801" custLinFactNeighborY="-6792">
        <dgm:presLayoutVars>
          <dgm:chMax val="6"/>
          <dgm:chPref val="6"/>
        </dgm:presLayoutVars>
      </dgm:prSet>
      <dgm:spPr/>
    </dgm:pt>
    <dgm:pt modelId="{CA174EC4-76E8-4DF7-9A9A-E75F1CE68843}" type="pres">
      <dgm:prSet presAssocID="{0A508A54-AAF7-429E-BFEC-7997679A01F3}" presName="Accent1" presStyleCnt="0"/>
      <dgm:spPr/>
    </dgm:pt>
    <dgm:pt modelId="{4F3D6467-686A-4176-A10C-542F5980901B}" type="pres">
      <dgm:prSet presAssocID="{0A508A54-AAF7-429E-BFEC-7997679A01F3}" presName="Accent" presStyleLbl="bgShp" presStyleIdx="0" presStyleCnt="4"/>
      <dgm:spPr/>
    </dgm:pt>
    <dgm:pt modelId="{5E56564B-CB33-4348-A5BF-6B38CEB74BE7}" type="pres">
      <dgm:prSet presAssocID="{0A508A54-AAF7-429E-BFEC-7997679A01F3}" presName="Child1" presStyleLbl="node1" presStyleIdx="0" presStyleCnt="4" custLinFactNeighborX="-87735" custLinFactNeighborY="56477">
        <dgm:presLayoutVars>
          <dgm:chMax val="0"/>
          <dgm:chPref val="0"/>
          <dgm:bulletEnabled val="1"/>
        </dgm:presLayoutVars>
      </dgm:prSet>
      <dgm:spPr/>
    </dgm:pt>
    <dgm:pt modelId="{102F37A5-675A-467B-9DF6-5323DA51BA25}" type="pres">
      <dgm:prSet presAssocID="{82324942-1B67-4677-B227-44D269C30069}" presName="Accent2" presStyleCnt="0"/>
      <dgm:spPr/>
    </dgm:pt>
    <dgm:pt modelId="{336A8C16-0039-4618-8A4F-A89115315B65}" type="pres">
      <dgm:prSet presAssocID="{82324942-1B67-4677-B227-44D269C30069}" presName="Accent" presStyleLbl="bgShp" presStyleIdx="1" presStyleCnt="4"/>
      <dgm:spPr/>
    </dgm:pt>
    <dgm:pt modelId="{4EE278FC-A310-410B-B610-8D73E62DDB8D}" type="pres">
      <dgm:prSet presAssocID="{82324942-1B67-4677-B227-44D269C30069}" presName="Child2" presStyleLbl="node1" presStyleIdx="1" presStyleCnt="4" custLinFactX="-83896" custLinFactY="13059" custLinFactNeighborX="-100000" custLinFactNeighborY="100000">
        <dgm:presLayoutVars>
          <dgm:chMax val="0"/>
          <dgm:chPref val="0"/>
          <dgm:bulletEnabled val="1"/>
        </dgm:presLayoutVars>
      </dgm:prSet>
      <dgm:spPr/>
    </dgm:pt>
    <dgm:pt modelId="{98742AA2-166D-4D11-AEA0-FE3B25C2919C}" type="pres">
      <dgm:prSet presAssocID="{AEF832D2-6B13-457B-BC8D-00D08348F1EE}" presName="Accent3" presStyleCnt="0"/>
      <dgm:spPr/>
    </dgm:pt>
    <dgm:pt modelId="{C83B4D17-5D30-41B0-81A8-FF824BA25299}" type="pres">
      <dgm:prSet presAssocID="{AEF832D2-6B13-457B-BC8D-00D08348F1EE}" presName="Accent" presStyleLbl="bgShp" presStyleIdx="2" presStyleCnt="4" custLinFactX="200000" custLinFactY="-22501" custLinFactNeighborX="203656" custLinFactNeighborY="-100000"/>
      <dgm:spPr>
        <a:noFill/>
      </dgm:spPr>
    </dgm:pt>
    <dgm:pt modelId="{B3223E00-3A3A-4408-A01F-A0D9E85A20FC}" type="pres">
      <dgm:prSet presAssocID="{AEF832D2-6B13-457B-BC8D-00D08348F1EE}" presName="Child3" presStyleLbl="node1" presStyleIdx="2" presStyleCnt="4" custLinFactNeighborX="51820" custLinFactNeighborY="-7856">
        <dgm:presLayoutVars>
          <dgm:chMax val="0"/>
          <dgm:chPref val="0"/>
          <dgm:bulletEnabled val="1"/>
        </dgm:presLayoutVars>
      </dgm:prSet>
      <dgm:spPr/>
    </dgm:pt>
    <dgm:pt modelId="{01987A32-48F5-4C69-ACA6-10CCB1FA11C2}" type="pres">
      <dgm:prSet presAssocID="{C379F94C-C4EF-4265-9DED-FAC64AE4F418}" presName="Accent4" presStyleCnt="0"/>
      <dgm:spPr/>
    </dgm:pt>
    <dgm:pt modelId="{249552F2-B3CA-470A-972A-0CB9D4E7C1DD}" type="pres">
      <dgm:prSet presAssocID="{C379F94C-C4EF-4265-9DED-FAC64AE4F418}" presName="Accent" presStyleLbl="bgShp" presStyleIdx="3" presStyleCnt="4" custFlipVert="1" custScaleX="6126" custScaleY="10424" custLinFactX="-100000" custLinFactNeighborX="-104304" custLinFactNeighborY="14060"/>
      <dgm:spPr/>
    </dgm:pt>
    <dgm:pt modelId="{755D6D02-F072-49B1-8377-C08EA061A4CB}" type="pres">
      <dgm:prSet presAssocID="{C379F94C-C4EF-4265-9DED-FAC64AE4F418}" presName="Child4" presStyleLbl="node1" presStyleIdx="3" presStyleCnt="4" custLinFactX="43238" custLinFactY="-87520" custLinFactNeighborX="100000" custLinFactNeighborY="-100000">
        <dgm:presLayoutVars>
          <dgm:chMax val="0"/>
          <dgm:chPref val="0"/>
          <dgm:bulletEnabled val="1"/>
        </dgm:presLayoutVars>
      </dgm:prSet>
      <dgm:spPr/>
    </dgm:pt>
  </dgm:ptLst>
  <dgm:cxnLst>
    <dgm:cxn modelId="{C7BCB90D-EF5A-4A2A-B6E9-0D70AE8CF9BE}" type="presOf" srcId="{A2D4554B-18B5-4794-8652-890A8778B1C0}" destId="{B4A7FA37-16F4-4975-9D90-3954CAF51600}" srcOrd="0" destOrd="0" presId="urn:microsoft.com/office/officeart/2011/layout/HexagonRadial"/>
    <dgm:cxn modelId="{9B19E93B-0AC2-4832-98D4-55A97BD8D252}" srcId="{A2D4554B-18B5-4794-8652-890A8778B1C0}" destId="{82324942-1B67-4677-B227-44D269C30069}" srcOrd="1" destOrd="0" parTransId="{A232DF83-8724-44F2-979C-92A1C4B09A8F}" sibTransId="{063B0FF2-A1EE-4825-A42D-55879EC61918}"/>
    <dgm:cxn modelId="{FF734E75-4169-413F-BC3A-AC84B9ED701E}" srcId="{A2D4554B-18B5-4794-8652-890A8778B1C0}" destId="{0A508A54-AAF7-429E-BFEC-7997679A01F3}" srcOrd="0" destOrd="0" parTransId="{FCAE9D97-4513-499C-AE6D-15156B2D8999}" sibTransId="{F98644F1-8142-448E-BF21-60F0DF34B838}"/>
    <dgm:cxn modelId="{5BBECA75-920D-4449-93FE-AD452941F530}" type="presOf" srcId="{C379F94C-C4EF-4265-9DED-FAC64AE4F418}" destId="{755D6D02-F072-49B1-8377-C08EA061A4CB}" srcOrd="0" destOrd="0" presId="urn:microsoft.com/office/officeart/2011/layout/HexagonRadial"/>
    <dgm:cxn modelId="{15852B83-B29A-4AB3-8B0F-2B5871D78A84}" type="presOf" srcId="{82324942-1B67-4677-B227-44D269C30069}" destId="{4EE278FC-A310-410B-B610-8D73E62DDB8D}" srcOrd="0" destOrd="0" presId="urn:microsoft.com/office/officeart/2011/layout/HexagonRadial"/>
    <dgm:cxn modelId="{821AB190-5C4F-45F4-ACD8-DE96353932F8}" type="presOf" srcId="{DADA43F6-6D29-4948-9EB4-EC846BF36A41}" destId="{00C70A37-2229-49AE-ADB9-4BCA86FC37C3}" srcOrd="0" destOrd="0" presId="urn:microsoft.com/office/officeart/2011/layout/HexagonRadial"/>
    <dgm:cxn modelId="{9A35F294-10E7-4815-8B32-6C5F7586E933}" srcId="{A2D4554B-18B5-4794-8652-890A8778B1C0}" destId="{AEF832D2-6B13-457B-BC8D-00D08348F1EE}" srcOrd="2" destOrd="0" parTransId="{ED5251A0-B110-4607-A2B8-0C7D2EDD18BD}" sibTransId="{AA3D6789-CEEF-4E29-9ECC-A18B807DADC5}"/>
    <dgm:cxn modelId="{C719F7C7-8D0C-4B1F-B3D1-6E2695997C5E}" srcId="{A2D4554B-18B5-4794-8652-890A8778B1C0}" destId="{C379F94C-C4EF-4265-9DED-FAC64AE4F418}" srcOrd="3" destOrd="0" parTransId="{5E4BCE94-949E-48D7-A978-233CE6665DA2}" sibTransId="{163C275B-3C1F-4513-BF7D-86EED51E39FE}"/>
    <dgm:cxn modelId="{45BCD5D0-6EFC-4C2B-9CC0-8F356AFB9E74}" type="presOf" srcId="{AEF832D2-6B13-457B-BC8D-00D08348F1EE}" destId="{B3223E00-3A3A-4408-A01F-A0D9E85A20FC}" srcOrd="0" destOrd="0" presId="urn:microsoft.com/office/officeart/2011/layout/HexagonRadial"/>
    <dgm:cxn modelId="{3923B4E2-7C9C-4F26-96C7-C5956220E072}" type="presOf" srcId="{0A508A54-AAF7-429E-BFEC-7997679A01F3}" destId="{5E56564B-CB33-4348-A5BF-6B38CEB74BE7}" srcOrd="0" destOrd="0" presId="urn:microsoft.com/office/officeart/2011/layout/HexagonRadial"/>
    <dgm:cxn modelId="{C9663AF0-0AE4-4BC4-B949-CA1B9DE7F4EC}" srcId="{DADA43F6-6D29-4948-9EB4-EC846BF36A41}" destId="{A2D4554B-18B5-4794-8652-890A8778B1C0}" srcOrd="0" destOrd="0" parTransId="{15265828-06F6-4F96-9B5B-0404F3DBFCBD}" sibTransId="{B6FE22BC-7F7F-4276-8D3B-B3D0147A0699}"/>
    <dgm:cxn modelId="{A6372FBB-DDE8-46E2-B224-B7892437805D}" type="presParOf" srcId="{00C70A37-2229-49AE-ADB9-4BCA86FC37C3}" destId="{B4A7FA37-16F4-4975-9D90-3954CAF51600}" srcOrd="0" destOrd="0" presId="urn:microsoft.com/office/officeart/2011/layout/HexagonRadial"/>
    <dgm:cxn modelId="{801A737E-5BAF-4951-BE04-6ABF593641F6}" type="presParOf" srcId="{00C70A37-2229-49AE-ADB9-4BCA86FC37C3}" destId="{CA174EC4-76E8-4DF7-9A9A-E75F1CE68843}" srcOrd="1" destOrd="0" presId="urn:microsoft.com/office/officeart/2011/layout/HexagonRadial"/>
    <dgm:cxn modelId="{482BAA9C-9D87-4B4C-994F-01B82FAB816F}" type="presParOf" srcId="{CA174EC4-76E8-4DF7-9A9A-E75F1CE68843}" destId="{4F3D6467-686A-4176-A10C-542F5980901B}" srcOrd="0" destOrd="0" presId="urn:microsoft.com/office/officeart/2011/layout/HexagonRadial"/>
    <dgm:cxn modelId="{9AA3B63A-30F9-4F9C-84C9-0193466A5EBB}" type="presParOf" srcId="{00C70A37-2229-49AE-ADB9-4BCA86FC37C3}" destId="{5E56564B-CB33-4348-A5BF-6B38CEB74BE7}" srcOrd="2" destOrd="0" presId="urn:microsoft.com/office/officeart/2011/layout/HexagonRadial"/>
    <dgm:cxn modelId="{A59A95D4-BDEA-4702-9994-7AAFB968B089}" type="presParOf" srcId="{00C70A37-2229-49AE-ADB9-4BCA86FC37C3}" destId="{102F37A5-675A-467B-9DF6-5323DA51BA25}" srcOrd="3" destOrd="0" presId="urn:microsoft.com/office/officeart/2011/layout/HexagonRadial"/>
    <dgm:cxn modelId="{ECDF8A7C-4D65-4CD3-911B-623988B8823C}" type="presParOf" srcId="{102F37A5-675A-467B-9DF6-5323DA51BA25}" destId="{336A8C16-0039-4618-8A4F-A89115315B65}" srcOrd="0" destOrd="0" presId="urn:microsoft.com/office/officeart/2011/layout/HexagonRadial"/>
    <dgm:cxn modelId="{68262AAB-C162-4AE3-9F63-DB32F2EF619D}" type="presParOf" srcId="{00C70A37-2229-49AE-ADB9-4BCA86FC37C3}" destId="{4EE278FC-A310-410B-B610-8D73E62DDB8D}" srcOrd="4" destOrd="0" presId="urn:microsoft.com/office/officeart/2011/layout/HexagonRadial"/>
    <dgm:cxn modelId="{FBC10FED-8DC7-4A3C-BE4A-49F8887C70C8}" type="presParOf" srcId="{00C70A37-2229-49AE-ADB9-4BCA86FC37C3}" destId="{98742AA2-166D-4D11-AEA0-FE3B25C2919C}" srcOrd="5" destOrd="0" presId="urn:microsoft.com/office/officeart/2011/layout/HexagonRadial"/>
    <dgm:cxn modelId="{E2E38858-45EE-4B9C-BEE0-6C91D7E20BF7}" type="presParOf" srcId="{98742AA2-166D-4D11-AEA0-FE3B25C2919C}" destId="{C83B4D17-5D30-41B0-81A8-FF824BA25299}" srcOrd="0" destOrd="0" presId="urn:microsoft.com/office/officeart/2011/layout/HexagonRadial"/>
    <dgm:cxn modelId="{977CA231-58B2-40BE-86BE-B14C86B74496}" type="presParOf" srcId="{00C70A37-2229-49AE-ADB9-4BCA86FC37C3}" destId="{B3223E00-3A3A-4408-A01F-A0D9E85A20FC}" srcOrd="6" destOrd="0" presId="urn:microsoft.com/office/officeart/2011/layout/HexagonRadial"/>
    <dgm:cxn modelId="{4431A25C-CB4B-46F6-A82A-6D69E12623C5}" type="presParOf" srcId="{00C70A37-2229-49AE-ADB9-4BCA86FC37C3}" destId="{01987A32-48F5-4C69-ACA6-10CCB1FA11C2}" srcOrd="7" destOrd="0" presId="urn:microsoft.com/office/officeart/2011/layout/HexagonRadial"/>
    <dgm:cxn modelId="{5697E25B-E88C-4713-9CFD-0BA329FFF7FA}" type="presParOf" srcId="{01987A32-48F5-4C69-ACA6-10CCB1FA11C2}" destId="{249552F2-B3CA-470A-972A-0CB9D4E7C1DD}" srcOrd="0" destOrd="0" presId="urn:microsoft.com/office/officeart/2011/layout/HexagonRadial"/>
    <dgm:cxn modelId="{F6BC5816-33FE-47EA-BDB0-D0C7A7F14B88}" type="presParOf" srcId="{00C70A37-2229-49AE-ADB9-4BCA86FC37C3}" destId="{755D6D02-F072-49B1-8377-C08EA061A4CB}" srcOrd="8"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DB5C4D-EB47-4A92-805E-21A3AC7CD8B8}">
      <dsp:nvSpPr>
        <dsp:cNvPr id="0" name=""/>
        <dsp:cNvSpPr/>
      </dsp:nvSpPr>
      <dsp:spPr>
        <a:xfrm>
          <a:off x="3553" y="955528"/>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85E5F8-1D83-4ECF-B147-293DB060B6CE}">
      <dsp:nvSpPr>
        <dsp:cNvPr id="0" name=""/>
        <dsp:cNvSpPr/>
      </dsp:nvSpPr>
      <dsp:spPr>
        <a:xfrm>
          <a:off x="3553" y="2345854"/>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altLang="zh-TW" sz="1700" b="1" kern="1200" dirty="0"/>
            <a:t>Property</a:t>
          </a:r>
        </a:p>
        <a:p>
          <a:pPr marL="0" lvl="0" indent="0" algn="l" defTabSz="755650">
            <a:lnSpc>
              <a:spcPct val="90000"/>
            </a:lnSpc>
            <a:spcBef>
              <a:spcPct val="0"/>
            </a:spcBef>
            <a:spcAft>
              <a:spcPct val="35000"/>
            </a:spcAft>
            <a:buNone/>
          </a:pPr>
          <a:r>
            <a:rPr lang="en-US" altLang="zh-TW" sz="1700" b="1" kern="1200" dirty="0"/>
            <a:t>Development</a:t>
          </a:r>
          <a:endParaRPr lang="zh-TW" altLang="en-US" sz="1700" b="1" kern="1200" dirty="0"/>
        </a:p>
      </dsp:txBody>
      <dsp:txXfrm>
        <a:off x="3553" y="2345854"/>
        <a:ext cx="1311628" cy="597840"/>
      </dsp:txXfrm>
    </dsp:sp>
    <dsp:sp modelId="{D20DB5CA-331E-4D98-B73F-64CADE8E2E44}">
      <dsp:nvSpPr>
        <dsp:cNvPr id="0" name=""/>
        <dsp:cNvSpPr/>
      </dsp:nvSpPr>
      <dsp:spPr>
        <a:xfrm>
          <a:off x="1367869" y="2440816"/>
          <a:ext cx="651879" cy="651879"/>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C169D9-C622-4373-B2BE-536AB8CC6BD5}">
      <dsp:nvSpPr>
        <dsp:cNvPr id="0" name=""/>
        <dsp:cNvSpPr/>
      </dsp:nvSpPr>
      <dsp:spPr>
        <a:xfrm>
          <a:off x="2181248" y="955528"/>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45CBA6-FB2C-43B7-8A0B-563DC3315AD2}">
      <dsp:nvSpPr>
        <dsp:cNvPr id="0" name=""/>
        <dsp:cNvSpPr/>
      </dsp:nvSpPr>
      <dsp:spPr>
        <a:xfrm>
          <a:off x="2181248" y="2345854"/>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altLang="zh-TW" sz="1700" b="1" kern="1200" dirty="0"/>
            <a:t>Financial</a:t>
          </a:r>
        </a:p>
        <a:p>
          <a:pPr marL="0" lvl="0" indent="0" algn="l" defTabSz="755650">
            <a:lnSpc>
              <a:spcPct val="90000"/>
            </a:lnSpc>
            <a:spcBef>
              <a:spcPct val="0"/>
            </a:spcBef>
            <a:spcAft>
              <a:spcPct val="35000"/>
            </a:spcAft>
            <a:buNone/>
          </a:pPr>
          <a:r>
            <a:rPr lang="en-US" altLang="zh-TW" sz="1700" b="1" kern="1200" dirty="0"/>
            <a:t>Service</a:t>
          </a:r>
        </a:p>
      </dsp:txBody>
      <dsp:txXfrm>
        <a:off x="2181248" y="2345854"/>
        <a:ext cx="1311628" cy="597840"/>
      </dsp:txXfrm>
    </dsp:sp>
    <dsp:sp modelId="{756BA014-B0EF-474B-9A45-7B7A2CC517AF}">
      <dsp:nvSpPr>
        <dsp:cNvPr id="0" name=""/>
        <dsp:cNvSpPr/>
      </dsp:nvSpPr>
      <dsp:spPr>
        <a:xfrm>
          <a:off x="3545564" y="2440816"/>
          <a:ext cx="651879" cy="651879"/>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B074B3-789C-45C3-9AF0-93F0B213D600}">
      <dsp:nvSpPr>
        <dsp:cNvPr id="0" name=""/>
        <dsp:cNvSpPr/>
      </dsp:nvSpPr>
      <dsp:spPr>
        <a:xfrm>
          <a:off x="4358942" y="989859"/>
          <a:ext cx="1862512" cy="139032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3B1002-710F-4CB0-BB63-5611968701F2}">
      <dsp:nvSpPr>
        <dsp:cNvPr id="0" name=""/>
        <dsp:cNvSpPr/>
      </dsp:nvSpPr>
      <dsp:spPr>
        <a:xfrm>
          <a:off x="4358942" y="2380185"/>
          <a:ext cx="1862512" cy="59784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altLang="zh-TW" sz="1700" b="1" kern="1200" dirty="0"/>
            <a:t>Group</a:t>
          </a:r>
        </a:p>
        <a:p>
          <a:pPr marL="0" lvl="0" indent="0" algn="l" defTabSz="755650">
            <a:lnSpc>
              <a:spcPct val="90000"/>
            </a:lnSpc>
            <a:spcBef>
              <a:spcPct val="0"/>
            </a:spcBef>
            <a:spcAft>
              <a:spcPct val="35000"/>
            </a:spcAft>
            <a:buNone/>
          </a:pPr>
          <a:r>
            <a:rPr lang="en-US" altLang="zh-TW" sz="1700" b="1" kern="1200" dirty="0"/>
            <a:t>Holding</a:t>
          </a:r>
          <a:endParaRPr lang="zh-TW" altLang="en-US" sz="1700" b="1" kern="1200" dirty="0"/>
        </a:p>
      </dsp:txBody>
      <dsp:txXfrm>
        <a:off x="4358942" y="2380185"/>
        <a:ext cx="1311628" cy="597840"/>
      </dsp:txXfrm>
    </dsp:sp>
    <dsp:sp modelId="{80BEEE1A-9EDC-4DA9-A5FF-C5940E41D33D}">
      <dsp:nvSpPr>
        <dsp:cNvPr id="0" name=""/>
        <dsp:cNvSpPr/>
      </dsp:nvSpPr>
      <dsp:spPr>
        <a:xfrm>
          <a:off x="5688631" y="2563438"/>
          <a:ext cx="518544" cy="514554"/>
        </a:xfrm>
        <a:prstGeom prst="ellipse">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54AF3E-0C95-490D-9F6F-7A701576E5F1}">
      <dsp:nvSpPr>
        <dsp:cNvPr id="0" name=""/>
        <dsp:cNvSpPr/>
      </dsp:nvSpPr>
      <dsp:spPr>
        <a:xfrm>
          <a:off x="4282"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4DCE62-BEE8-49F2-8DFF-65C43304BD4D}">
      <dsp:nvSpPr>
        <dsp:cNvPr id="0" name=""/>
        <dsp:cNvSpPr/>
      </dsp:nvSpPr>
      <dsp:spPr>
        <a:xfrm>
          <a:off x="4282"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altLang="zh-TW" sz="2400" b="1" kern="1200" dirty="0"/>
            <a:t>Shipping</a:t>
          </a:r>
          <a:endParaRPr lang="zh-TW" altLang="en-US" sz="2400" b="1" kern="1200" dirty="0"/>
        </a:p>
      </dsp:txBody>
      <dsp:txXfrm>
        <a:off x="4282" y="2119748"/>
        <a:ext cx="1302684" cy="593763"/>
      </dsp:txXfrm>
    </dsp:sp>
    <dsp:sp modelId="{A1EC4102-5E87-4EA8-BDFC-5D790FC0617C}">
      <dsp:nvSpPr>
        <dsp:cNvPr id="0" name=""/>
        <dsp:cNvSpPr/>
      </dsp:nvSpPr>
      <dsp:spPr>
        <a:xfrm>
          <a:off x="1359295" y="2214062"/>
          <a:ext cx="647434" cy="647434"/>
        </a:xfrm>
        <a:prstGeom prst="ellipse">
          <a:avLst/>
        </a:prstGeom>
        <a:blipFill rotWithShape="0">
          <a:blip xmlns:r="http://schemas.openxmlformats.org/officeDocument/2006/relationships" r:embed="rId1"/>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927867-D2E2-4615-B99D-A3A0D365056F}">
      <dsp:nvSpPr>
        <dsp:cNvPr id="0" name=""/>
        <dsp:cNvSpPr/>
      </dsp:nvSpPr>
      <dsp:spPr>
        <a:xfrm>
          <a:off x="2167128"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91440" rIns="30480" bIns="30480" numCol="1" spcCol="1270" anchor="t" anchorCtr="0">
          <a:noAutofit/>
        </a:bodyPr>
        <a:lstStyle/>
        <a:p>
          <a:pPr marL="228600" lvl="1" indent="-228600" algn="l" defTabSz="1066800">
            <a:lnSpc>
              <a:spcPct val="90000"/>
            </a:lnSpc>
            <a:spcBef>
              <a:spcPct val="0"/>
            </a:spcBef>
            <a:spcAft>
              <a:spcPct val="15000"/>
            </a:spcAft>
            <a:buChar char="•"/>
          </a:pPr>
          <a:endParaRPr lang="zh-TW" altLang="en-US" sz="2400" kern="1200" dirty="0"/>
        </a:p>
      </dsp:txBody>
      <dsp:txXfrm>
        <a:off x="2199483" y="771257"/>
        <a:ext cx="1785102" cy="1348491"/>
      </dsp:txXfrm>
    </dsp:sp>
    <dsp:sp modelId="{6CC5127B-DF22-4620-9343-A43A91947BF1}">
      <dsp:nvSpPr>
        <dsp:cNvPr id="0" name=""/>
        <dsp:cNvSpPr/>
      </dsp:nvSpPr>
      <dsp:spPr>
        <a:xfrm>
          <a:off x="2167128"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0" rIns="30480" bIns="0" numCol="1" spcCol="1270" anchor="ctr" anchorCtr="0">
          <a:noAutofit/>
        </a:bodyPr>
        <a:lstStyle/>
        <a:p>
          <a:pPr marL="0" lvl="0" indent="0" algn="l" defTabSz="1066800">
            <a:lnSpc>
              <a:spcPct val="90000"/>
            </a:lnSpc>
            <a:spcBef>
              <a:spcPct val="0"/>
            </a:spcBef>
            <a:spcAft>
              <a:spcPct val="35000"/>
            </a:spcAft>
            <a:buNone/>
          </a:pPr>
          <a:r>
            <a:rPr lang="en-US" altLang="zh-TW" sz="2400" b="1" kern="1200" dirty="0"/>
            <a:t>Retail</a:t>
          </a:r>
          <a:endParaRPr lang="zh-TW" altLang="en-US" sz="2400" b="1" kern="1200" dirty="0"/>
        </a:p>
      </dsp:txBody>
      <dsp:txXfrm>
        <a:off x="2167128" y="2119748"/>
        <a:ext cx="1302684" cy="593763"/>
      </dsp:txXfrm>
    </dsp:sp>
    <dsp:sp modelId="{20E9FEBD-4A44-42EC-9F3A-2229DC6BD21C}">
      <dsp:nvSpPr>
        <dsp:cNvPr id="0" name=""/>
        <dsp:cNvSpPr/>
      </dsp:nvSpPr>
      <dsp:spPr>
        <a:xfrm>
          <a:off x="3522141" y="2214062"/>
          <a:ext cx="647434" cy="647434"/>
        </a:xfrm>
        <a:prstGeom prst="ellipse">
          <a:avLst/>
        </a:prstGeom>
        <a:blipFill rotWithShape="0">
          <a:blip xmlns:r="http://schemas.openxmlformats.org/officeDocument/2006/relationships" r:embed="rId2"/>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B260DE-6BB0-4C08-A7E4-DAA8C414B5B8}">
      <dsp:nvSpPr>
        <dsp:cNvPr id="0" name=""/>
        <dsp:cNvSpPr/>
      </dsp:nvSpPr>
      <dsp:spPr>
        <a:xfrm>
          <a:off x="4329973" y="738902"/>
          <a:ext cx="1849812" cy="1380846"/>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8BA65C-162A-4608-90D3-7F022A37FA87}">
      <dsp:nvSpPr>
        <dsp:cNvPr id="0" name=""/>
        <dsp:cNvSpPr/>
      </dsp:nvSpPr>
      <dsp:spPr>
        <a:xfrm>
          <a:off x="4329973" y="2119748"/>
          <a:ext cx="1849812" cy="593763"/>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0" rIns="21590" bIns="0" numCol="1" spcCol="1270" anchor="ctr" anchorCtr="0">
          <a:noAutofit/>
        </a:bodyPr>
        <a:lstStyle/>
        <a:p>
          <a:pPr marL="0" lvl="0" indent="0" algn="l" defTabSz="755650">
            <a:lnSpc>
              <a:spcPct val="90000"/>
            </a:lnSpc>
            <a:spcBef>
              <a:spcPct val="0"/>
            </a:spcBef>
            <a:spcAft>
              <a:spcPct val="35000"/>
            </a:spcAft>
            <a:buNone/>
          </a:pPr>
          <a:r>
            <a:rPr lang="en-US" altLang="zh-TW" sz="1700" b="1" kern="1200" dirty="0"/>
            <a:t>Financial</a:t>
          </a:r>
        </a:p>
        <a:p>
          <a:pPr marL="0" lvl="0" indent="0" algn="l" defTabSz="755650">
            <a:lnSpc>
              <a:spcPct val="90000"/>
            </a:lnSpc>
            <a:spcBef>
              <a:spcPct val="0"/>
            </a:spcBef>
            <a:spcAft>
              <a:spcPct val="35000"/>
            </a:spcAft>
            <a:buNone/>
          </a:pPr>
          <a:r>
            <a:rPr lang="en-US" altLang="zh-TW" sz="1700" b="1" kern="1200" dirty="0"/>
            <a:t>Leasing</a:t>
          </a:r>
        </a:p>
      </dsp:txBody>
      <dsp:txXfrm>
        <a:off x="4329973" y="2119748"/>
        <a:ext cx="1302684" cy="593763"/>
      </dsp:txXfrm>
    </dsp:sp>
    <dsp:sp modelId="{20A5AE45-115F-4B61-B030-D7C375D6039B}">
      <dsp:nvSpPr>
        <dsp:cNvPr id="0" name=""/>
        <dsp:cNvSpPr/>
      </dsp:nvSpPr>
      <dsp:spPr>
        <a:xfrm>
          <a:off x="5684986" y="2214062"/>
          <a:ext cx="647434" cy="647434"/>
        </a:xfrm>
        <a:prstGeom prst="ellipse">
          <a:avLst/>
        </a:prstGeom>
        <a:blipFill rotWithShape="0">
          <a:blip xmlns:r="http://schemas.openxmlformats.org/officeDocument/2006/relationships" r:embed="rId3"/>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FA37-16F4-4975-9D90-3954CAF51600}">
      <dsp:nvSpPr>
        <dsp:cNvPr id="0" name=""/>
        <dsp:cNvSpPr/>
      </dsp:nvSpPr>
      <dsp:spPr>
        <a:xfrm>
          <a:off x="2880322" y="1512167"/>
          <a:ext cx="1889901" cy="1567260"/>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ts val="0"/>
            </a:spcAft>
            <a:buNone/>
          </a:pPr>
          <a:r>
            <a:rPr lang="en-US" altLang="zh-TW" sz="2000" kern="1200" dirty="0">
              <a:solidFill>
                <a:schemeClr val="accent1">
                  <a:lumMod val="50000"/>
                </a:schemeClr>
              </a:solidFill>
            </a:rPr>
            <a:t>First</a:t>
          </a:r>
        </a:p>
        <a:p>
          <a:pPr marL="0" lvl="0" indent="0" algn="ctr" defTabSz="889000">
            <a:lnSpc>
              <a:spcPct val="90000"/>
            </a:lnSpc>
            <a:spcBef>
              <a:spcPct val="0"/>
            </a:spcBef>
            <a:spcAft>
              <a:spcPts val="0"/>
            </a:spcAft>
            <a:buNone/>
          </a:pPr>
          <a:r>
            <a:rPr lang="en-US" altLang="zh-TW" sz="2000" kern="1200" dirty="0">
              <a:solidFill>
                <a:schemeClr val="accent1">
                  <a:lumMod val="50000"/>
                </a:schemeClr>
              </a:solidFill>
            </a:rPr>
            <a:t>Steamship</a:t>
          </a:r>
        </a:p>
        <a:p>
          <a:pPr marL="0" lvl="0" indent="0" algn="ctr" defTabSz="889000">
            <a:lnSpc>
              <a:spcPct val="90000"/>
            </a:lnSpc>
            <a:spcBef>
              <a:spcPct val="0"/>
            </a:spcBef>
            <a:spcAft>
              <a:spcPts val="0"/>
            </a:spcAft>
            <a:buNone/>
          </a:pPr>
          <a:r>
            <a:rPr lang="en-US" altLang="zh-TW" sz="2000" kern="1200" dirty="0">
              <a:solidFill>
                <a:schemeClr val="accent1">
                  <a:lumMod val="50000"/>
                </a:schemeClr>
              </a:solidFill>
            </a:rPr>
            <a:t>(Holding)</a:t>
          </a:r>
          <a:endParaRPr lang="zh-TW" altLang="en-US" sz="2000" kern="1200" dirty="0">
            <a:solidFill>
              <a:schemeClr val="accent1">
                <a:lumMod val="50000"/>
              </a:schemeClr>
            </a:solidFill>
          </a:endParaRPr>
        </a:p>
      </dsp:txBody>
      <dsp:txXfrm>
        <a:off x="3187069" y="1766547"/>
        <a:ext cx="1276407" cy="1058500"/>
      </dsp:txXfrm>
    </dsp:sp>
    <dsp:sp modelId="{336A8C16-0039-4618-8A4F-A89115315B65}">
      <dsp:nvSpPr>
        <dsp:cNvPr id="0" name=""/>
        <dsp:cNvSpPr/>
      </dsp:nvSpPr>
      <dsp:spPr>
        <a:xfrm>
          <a:off x="3603947" y="737671"/>
          <a:ext cx="746576" cy="643110"/>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56564B-CB33-4348-A5BF-6B38CEB74BE7}">
      <dsp:nvSpPr>
        <dsp:cNvPr id="0" name=""/>
        <dsp:cNvSpPr/>
      </dsp:nvSpPr>
      <dsp:spPr>
        <a:xfrm>
          <a:off x="1125107" y="792085"/>
          <a:ext cx="1621147" cy="1402492"/>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Life Style</a:t>
          </a:r>
        </a:p>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And </a:t>
          </a:r>
        </a:p>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Integrated</a:t>
          </a:r>
        </a:p>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Retail</a:t>
          </a:r>
        </a:p>
      </dsp:txBody>
      <dsp:txXfrm>
        <a:off x="1393767" y="1024509"/>
        <a:ext cx="1083827" cy="937644"/>
      </dsp:txXfrm>
    </dsp:sp>
    <dsp:sp modelId="{C83B4D17-5D30-41B0-81A8-FF824BA25299}">
      <dsp:nvSpPr>
        <dsp:cNvPr id="0" name=""/>
        <dsp:cNvSpPr/>
      </dsp:nvSpPr>
      <dsp:spPr>
        <a:xfrm>
          <a:off x="7318319" y="1152128"/>
          <a:ext cx="746576" cy="643110"/>
        </a:xfrm>
        <a:prstGeom prst="hexagon">
          <a:avLst>
            <a:gd name="adj" fmla="val 28900"/>
            <a:gd name="vf" fmla="val 115470"/>
          </a:avLst>
        </a:prstGeom>
        <a:noFill/>
        <a:ln>
          <a:noFill/>
        </a:ln>
        <a:effectLst/>
      </dsp:spPr>
      <dsp:style>
        <a:lnRef idx="0">
          <a:scrgbClr r="0" g="0" b="0"/>
        </a:lnRef>
        <a:fillRef idx="1">
          <a:scrgbClr r="0" g="0" b="0"/>
        </a:fillRef>
        <a:effectRef idx="0">
          <a:scrgbClr r="0" g="0" b="0"/>
        </a:effectRef>
        <a:fontRef idx="minor"/>
      </dsp:style>
    </dsp:sp>
    <dsp:sp modelId="{4EE278FC-A310-410B-B610-8D73E62DDB8D}">
      <dsp:nvSpPr>
        <dsp:cNvPr id="0" name=""/>
        <dsp:cNvSpPr/>
      </dsp:nvSpPr>
      <dsp:spPr>
        <a:xfrm>
          <a:off x="1053098" y="2448271"/>
          <a:ext cx="1621147" cy="1402492"/>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Financial</a:t>
          </a:r>
        </a:p>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Service</a:t>
          </a:r>
          <a:endParaRPr lang="zh-TW" altLang="en-US" sz="1200" kern="1200" dirty="0">
            <a:solidFill>
              <a:schemeClr val="accent1">
                <a:lumMod val="50000"/>
              </a:schemeClr>
            </a:solidFill>
          </a:endParaRPr>
        </a:p>
      </dsp:txBody>
      <dsp:txXfrm>
        <a:off x="1321758" y="2680695"/>
        <a:ext cx="1083827" cy="937644"/>
      </dsp:txXfrm>
    </dsp:sp>
    <dsp:sp modelId="{249552F2-B3CA-470A-972A-0CB9D4E7C1DD}">
      <dsp:nvSpPr>
        <dsp:cNvPr id="0" name=""/>
        <dsp:cNvSpPr/>
      </dsp:nvSpPr>
      <dsp:spPr>
        <a:xfrm flipV="1">
          <a:off x="2694941" y="3675545"/>
          <a:ext cx="45735" cy="6703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223E00-3A3A-4408-A01F-A0D9E85A20FC}">
      <dsp:nvSpPr>
        <dsp:cNvPr id="0" name=""/>
        <dsp:cNvSpPr/>
      </dsp:nvSpPr>
      <dsp:spPr>
        <a:xfrm>
          <a:off x="4874401" y="2448271"/>
          <a:ext cx="1621147" cy="1402492"/>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Property</a:t>
          </a:r>
        </a:p>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Development</a:t>
          </a:r>
        </a:p>
      </dsp:txBody>
      <dsp:txXfrm>
        <a:off x="5143061" y="2680695"/>
        <a:ext cx="1083827" cy="937644"/>
      </dsp:txXfrm>
    </dsp:sp>
    <dsp:sp modelId="{755D6D02-F072-49B1-8377-C08EA061A4CB}">
      <dsp:nvSpPr>
        <dsp:cNvPr id="0" name=""/>
        <dsp:cNvSpPr/>
      </dsp:nvSpPr>
      <dsp:spPr>
        <a:xfrm>
          <a:off x="4869520" y="792089"/>
          <a:ext cx="1621147" cy="1402492"/>
        </a:xfrm>
        <a:prstGeom prst="hexagon">
          <a:avLst>
            <a:gd name="adj" fmla="val 28570"/>
            <a:gd name="vf" fmla="val 115470"/>
          </a:avLst>
        </a:prstGeom>
        <a:no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S</a:t>
          </a:r>
          <a:r>
            <a:rPr lang="en-US" altLang="zh-CN" sz="1200" kern="1200" dirty="0">
              <a:solidFill>
                <a:schemeClr val="accent1">
                  <a:lumMod val="50000"/>
                </a:schemeClr>
              </a:solidFill>
            </a:rPr>
            <a:t>hipping</a:t>
          </a:r>
        </a:p>
        <a:p>
          <a:pPr marL="0" lvl="0" indent="0" algn="ctr" defTabSz="533400">
            <a:lnSpc>
              <a:spcPct val="90000"/>
            </a:lnSpc>
            <a:spcBef>
              <a:spcPct val="0"/>
            </a:spcBef>
            <a:spcAft>
              <a:spcPct val="35000"/>
            </a:spcAft>
            <a:buNone/>
          </a:pPr>
          <a:r>
            <a:rPr lang="en-US" altLang="zh-TW" sz="1200" kern="1200" dirty="0">
              <a:solidFill>
                <a:schemeClr val="accent1">
                  <a:lumMod val="50000"/>
                </a:schemeClr>
              </a:solidFill>
            </a:rPr>
            <a:t>B</a:t>
          </a:r>
          <a:r>
            <a:rPr lang="en-US" altLang="zh-CN" sz="1200" kern="1200" dirty="0">
              <a:solidFill>
                <a:schemeClr val="accent1">
                  <a:lumMod val="50000"/>
                </a:schemeClr>
              </a:solidFill>
            </a:rPr>
            <a:t>usiness</a:t>
          </a:r>
          <a:endParaRPr lang="zh-TW" altLang="en-US" sz="1200" kern="1200" dirty="0">
            <a:solidFill>
              <a:schemeClr val="accent1">
                <a:lumMod val="50000"/>
              </a:schemeClr>
            </a:solidFill>
          </a:endParaRPr>
        </a:p>
      </dsp:txBody>
      <dsp:txXfrm>
        <a:off x="5138180" y="1024513"/>
        <a:ext cx="1083827" cy="937644"/>
      </dsp:txXfrm>
    </dsp:sp>
  </dsp:spTree>
</dsp:drawing>
</file>

<file path=ppt/diagrams/layout1.xml><?xml version="1.0" encoding="utf-8"?>
<dgm:layoutDef xmlns:dgm="http://schemas.openxmlformats.org/drawingml/2006/diagram" xmlns:a="http://schemas.openxmlformats.org/drawingml/2006/main" uniqueId="urn:microsoft.com/office/officeart/2005/8/layout/bList2#2">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六角放射狀"/>
  <dgm:desc val="用來顯示與中心概念或主題相關的連續流程。上限為 6 個階層 2 的圖形。 最適合用在少量文字的情況。 未使用的文字不會出現，但只要切換版面配置，仍然可以使用。"/>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FCF11A22-7502-4CD6-8C64-271E0FB44199}" type="datetimeFigureOut">
              <a:rPr lang="zh-TW" altLang="en-US" smtClean="0"/>
              <a:t>2023/12/7</a:t>
            </a:fld>
            <a:endParaRPr lang="zh-TW" altLang="en-US"/>
          </a:p>
        </p:txBody>
      </p:sp>
      <p:sp>
        <p:nvSpPr>
          <p:cNvPr id="4" name="投影片圖像版面配置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5E260AC-C107-4AA7-ACFA-5618C122DBCD}" type="slidenum">
              <a:rPr lang="zh-TW" altLang="en-US" smtClean="0"/>
              <a:t>‹#›</a:t>
            </a:fld>
            <a:endParaRPr lang="zh-TW" altLang="en-US"/>
          </a:p>
        </p:txBody>
      </p:sp>
    </p:spTree>
    <p:extLst>
      <p:ext uri="{BB962C8B-B14F-4D97-AF65-F5344CB8AC3E}">
        <p14:creationId xmlns:p14="http://schemas.microsoft.com/office/powerpoint/2010/main" val="111622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32F32B3A-7F02-4B19-ADE3-4F0716D3BD85}" type="slidenum">
              <a:rPr lang="zh-TW" altLang="en-US" smtClean="0"/>
              <a:pPr/>
              <a:t>3</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35E260AC-C107-4AA7-ACFA-5618C122DBCD}" type="slidenum">
              <a:rPr lang="zh-TW" altLang="en-US" smtClean="0"/>
              <a:t>13</a:t>
            </a:fld>
            <a:endParaRPr lang="zh-TW" altLang="en-US"/>
          </a:p>
        </p:txBody>
      </p:sp>
    </p:spTree>
    <p:extLst>
      <p:ext uri="{BB962C8B-B14F-4D97-AF65-F5344CB8AC3E}">
        <p14:creationId xmlns:p14="http://schemas.microsoft.com/office/powerpoint/2010/main" val="313981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3520BCC-20AF-4A79-A345-486A9E9163E7}"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3394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EBFDAAB-C4E9-4784-9973-8E2795FD6EAF}"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739408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03679B7-FD3A-4E91-B9F7-931E57C9895C}"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25393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571D5A2-FD6B-4929-812C-4C5574259236}"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75668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F265C36-D3A6-40E6-98EA-385E5EAFD415}"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514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2D840BE-216D-476B-9552-9F16B310F85F}"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09342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4B5AE5B-C558-4085-8664-E99D38F8892E}"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10806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0A6825E-8A3A-4901-BBE5-2D9C60FF288B}"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56635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4583443-6D3C-4540-9EA2-C4E3F2248F76}"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5663419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03DD0C-F509-4B95-B441-C3812B953EBC}"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72543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6B85AAD-E10F-4B24-AEC9-56CF89174135}"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0438030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a:t>按一下以編輯母片標題樣式</a:t>
            </a:r>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83520BCC-20AF-4A79-A345-486A9E9163E7}"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37974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9EBFDAAB-C4E9-4784-9973-8E2795FD6EAF}"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29032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203679B7-FD3A-4E91-B9F7-931E57C9895C}"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56665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A571D5A2-FD6B-4929-812C-4C5574259236}"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12860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BF265C36-D3A6-40E6-98EA-385E5EAFD415}"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8" name="頁尾版面配置區 7"/>
          <p:cNvSpPr>
            <a:spLocks noGrp="1"/>
          </p:cNvSpPr>
          <p:nvPr>
            <p:ph type="ftr" sz="quarter" idx="11"/>
          </p:nvPr>
        </p:nvSpPr>
        <p:spPr/>
        <p:txBody>
          <a:bodyPr/>
          <a:lstStyle/>
          <a:p>
            <a:endParaRPr lang="zh-TW" altLang="en-US">
              <a:solidFill>
                <a:prstClr val="black">
                  <a:tint val="75000"/>
                </a:prstClr>
              </a:solidFill>
            </a:endParaRPr>
          </a:p>
        </p:txBody>
      </p:sp>
      <p:sp>
        <p:nvSpPr>
          <p:cNvPr id="9" name="投影片編號版面配置區 8"/>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817623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72D840BE-216D-476B-9552-9F16B310F85F}"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4" name="頁尾版面配置區 3"/>
          <p:cNvSpPr>
            <a:spLocks noGrp="1"/>
          </p:cNvSpPr>
          <p:nvPr>
            <p:ph type="ftr" sz="quarter" idx="11"/>
          </p:nvPr>
        </p:nvSpPr>
        <p:spPr/>
        <p:txBody>
          <a:bodyPr/>
          <a:lstStyle/>
          <a:p>
            <a:endParaRPr lang="zh-TW" altLang="en-US">
              <a:solidFill>
                <a:prstClr val="black">
                  <a:tint val="75000"/>
                </a:prstClr>
              </a:solidFill>
            </a:endParaRPr>
          </a:p>
        </p:txBody>
      </p:sp>
      <p:sp>
        <p:nvSpPr>
          <p:cNvPr id="5" name="投影片編號版面配置區 4"/>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417845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4B5AE5B-C558-4085-8664-E99D38F8892E}"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3" name="頁尾版面配置區 2"/>
          <p:cNvSpPr>
            <a:spLocks noGrp="1"/>
          </p:cNvSpPr>
          <p:nvPr>
            <p:ph type="ftr" sz="quarter" idx="11"/>
          </p:nvPr>
        </p:nvSpPr>
        <p:spPr/>
        <p:txBody>
          <a:bodyPr/>
          <a:lstStyle/>
          <a:p>
            <a:endParaRPr lang="zh-TW" altLang="en-US">
              <a:solidFill>
                <a:prstClr val="black">
                  <a:tint val="75000"/>
                </a:prstClr>
              </a:solidFill>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743645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B0A6825E-8A3A-4901-BBE5-2D9C60FF288B}"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64716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94583443-6D3C-4540-9EA2-C4E3F2248F76}"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6" name="頁尾版面配置區 5"/>
          <p:cNvSpPr>
            <a:spLocks noGrp="1"/>
          </p:cNvSpPr>
          <p:nvPr>
            <p:ph type="ftr" sz="quarter" idx="11"/>
          </p:nvPr>
        </p:nvSpPr>
        <p:spPr/>
        <p:txBody>
          <a:bodyPr/>
          <a:lstStyle/>
          <a:p>
            <a:endParaRPr lang="zh-TW" altLang="en-US">
              <a:solidFill>
                <a:prstClr val="black">
                  <a:tint val="75000"/>
                </a:prstClr>
              </a:solidFill>
            </a:endParaRPr>
          </a:p>
        </p:txBody>
      </p:sp>
      <p:sp>
        <p:nvSpPr>
          <p:cNvPr id="7" name="投影片編號版面配置區 6"/>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7939353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B03DD0C-F509-4B95-B441-C3812B953EBC}"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73661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56B85AAD-E10F-4B24-AEC9-56CF89174135}" type="datetime1">
              <a:rPr lang="zh-TW" altLang="en-US" smtClean="0">
                <a:solidFill>
                  <a:prstClr val="black">
                    <a:tint val="75000"/>
                  </a:prstClr>
                </a:solidFill>
              </a:rPr>
              <a:pPr/>
              <a:t>2023/12/7</a:t>
            </a:fld>
            <a:endParaRPr lang="zh-TW" altLang="en-US">
              <a:solidFill>
                <a:prstClr val="black">
                  <a:tint val="75000"/>
                </a:prstClr>
              </a:solidFill>
            </a:endParaRPr>
          </a:p>
        </p:txBody>
      </p:sp>
      <p:sp>
        <p:nvSpPr>
          <p:cNvPr id="5" name="頁尾版面配置區 4"/>
          <p:cNvSpPr>
            <a:spLocks noGrp="1"/>
          </p:cNvSpPr>
          <p:nvPr>
            <p:ph type="ftr" sz="quarter" idx="11"/>
          </p:nvPr>
        </p:nvSpPr>
        <p:spPr/>
        <p:txBody>
          <a:bodyPr/>
          <a:lstStyle/>
          <a:p>
            <a:endParaRPr lang="zh-TW" altLang="en-US">
              <a:solidFill>
                <a:prstClr val="black">
                  <a:tint val="75000"/>
                </a:prstClr>
              </a:solidFill>
            </a:endParaRPr>
          </a:p>
        </p:txBody>
      </p:sp>
      <p:sp>
        <p:nvSpPr>
          <p:cNvPr id="6" name="投影片編號版面配置區 5"/>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29129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ctrTitle"/>
          </p:nvPr>
        </p:nvSpPr>
        <p:spPr>
          <a:xfrm>
            <a:off x="914400" y="1803405"/>
            <a:ext cx="7315200" cy="1825096"/>
          </a:xfrm>
        </p:spPr>
        <p:txBody>
          <a:bodyPr anchor="b">
            <a:normAutofit/>
          </a:bodyPr>
          <a:lstStyle>
            <a:lvl1pPr algn="l">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914400" y="3632201"/>
            <a:ext cx="73152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a:xfrm>
            <a:off x="5932170" y="4323845"/>
            <a:ext cx="2297429" cy="365125"/>
          </a:xfrm>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914400" y="4323846"/>
            <a:ext cx="4880610"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6057900" y="1430867"/>
            <a:ext cx="2171700"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49440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dirty="0"/>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圖形 4">
            <a:extLst>
              <a:ext uri="{FF2B5EF4-FFF2-40B4-BE49-F238E27FC236}">
                <a16:creationId xmlns:a16="http://schemas.microsoft.com/office/drawing/2014/main" id="{501C8FCD-1388-4C00-A280-855E47C865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64288" y="426492"/>
            <a:ext cx="1218775" cy="984395"/>
          </a:xfrm>
          <a:prstGeom prst="rect">
            <a:avLst/>
          </a:prstGeom>
        </p:spPr>
      </p:pic>
    </p:spTree>
    <p:extLst>
      <p:ext uri="{BB962C8B-B14F-4D97-AF65-F5344CB8AC3E}">
        <p14:creationId xmlns:p14="http://schemas.microsoft.com/office/powerpoint/2010/main" val="14790673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4"/>
            <a:ext cx="7955280" cy="2801935"/>
          </a:xfrm>
        </p:spPr>
        <p:txBody>
          <a:bodyPr anchor="b">
            <a:normAutofit/>
          </a:bodyPr>
          <a:lstStyle>
            <a:lvl1pPr algn="r">
              <a:defRPr sz="4000"/>
            </a:lvl1pPr>
          </a:lstStyle>
          <a:p>
            <a:r>
              <a:rPr lang="zh-TW" altLang="en-US"/>
              <a:t>按一下以編輯母片標題樣式</a:t>
            </a:r>
            <a:endParaRPr lang="en-US" dirty="0"/>
          </a:p>
        </p:txBody>
      </p:sp>
      <p:sp>
        <p:nvSpPr>
          <p:cNvPr id="3" name="Text Placeholder 2"/>
          <p:cNvSpPr>
            <a:spLocks noGrp="1"/>
          </p:cNvSpPr>
          <p:nvPr>
            <p:ph type="body" idx="1"/>
          </p:nvPr>
        </p:nvSpPr>
        <p:spPr>
          <a:xfrm>
            <a:off x="594360" y="3641726"/>
            <a:ext cx="7955281" cy="1354134"/>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3"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899071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594360" y="2194560"/>
            <a:ext cx="3910579" cy="406908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42099" y="2194560"/>
            <a:ext cx="3907540" cy="406908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380266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377940" cy="1295400"/>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21279" y="2183802"/>
            <a:ext cx="3683659"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Content Placeholder 3"/>
          <p:cNvSpPr>
            <a:spLocks noGrp="1"/>
          </p:cNvSpPr>
          <p:nvPr>
            <p:ph sz="half" idx="2"/>
          </p:nvPr>
        </p:nvSpPr>
        <p:spPr>
          <a:xfrm>
            <a:off x="594359" y="3132667"/>
            <a:ext cx="3910579" cy="31309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869018" y="2183802"/>
            <a:ext cx="368062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Content Placeholder 5"/>
          <p:cNvSpPr>
            <a:spLocks noGrp="1"/>
          </p:cNvSpPr>
          <p:nvPr>
            <p:ph sz="quarter" idx="4"/>
          </p:nvPr>
        </p:nvSpPr>
        <p:spPr>
          <a:xfrm>
            <a:off x="4642098" y="3132667"/>
            <a:ext cx="3907541" cy="3130973"/>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TW"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52972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2168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TW"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4363795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3086100" cy="1600200"/>
          </a:xfrm>
        </p:spPr>
        <p:txBody>
          <a:bodyPr anchor="b"/>
          <a:lstStyle>
            <a:lvl1pPr algn="l">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3886200" y="746760"/>
            <a:ext cx="4663440" cy="5516880"/>
          </a:xfrm>
        </p:spPr>
        <p:txBody>
          <a:bodyPr anchor="ct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594360" y="3124200"/>
            <a:ext cx="308610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963272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594360" y="1524000"/>
            <a:ext cx="4075730" cy="1600200"/>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4877524" y="751242"/>
            <a:ext cx="3674234" cy="551239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94360" y="3124200"/>
            <a:ext cx="4075730" cy="31394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9354673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全景圖片 (含輔助字幕)">
    <p:spTree>
      <p:nvGrpSpPr>
        <p:cNvPr id="1" name=""/>
        <p:cNvGrpSpPr/>
        <p:nvPr/>
      </p:nvGrpSpPr>
      <p:grpSpPr>
        <a:xfrm>
          <a:off x="0" y="0"/>
          <a:ext cx="0" cy="0"/>
          <a:chOff x="0" y="0"/>
          <a:chExt cx="0" cy="0"/>
        </a:xfrm>
      </p:grpSpPr>
      <p:sp>
        <p:nvSpPr>
          <p:cNvPr id="2" name="Title 1"/>
          <p:cNvSpPr>
            <a:spLocks noGrp="1"/>
          </p:cNvSpPr>
          <p:nvPr>
            <p:ph type="title"/>
          </p:nvPr>
        </p:nvSpPr>
        <p:spPr>
          <a:xfrm>
            <a:off x="594355" y="4697361"/>
            <a:ext cx="7956482" cy="819355"/>
          </a:xfrm>
        </p:spPr>
        <p:txBody>
          <a:bodyPr anchor="b"/>
          <a:lstStyle>
            <a:lvl1pPr algn="l">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94355" y="977035"/>
            <a:ext cx="7950260" cy="3406972"/>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594360" y="5516716"/>
            <a:ext cx="7955280" cy="746924"/>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821181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標題與輔助字幕">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594360" y="753533"/>
            <a:ext cx="7955280" cy="2802467"/>
          </a:xfrm>
        </p:spPr>
        <p:txBody>
          <a:bodyPr anchor="ctr"/>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800" y="3649134"/>
            <a:ext cx="7772400" cy="1330852"/>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82947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引述 (含輔助字幕)">
    <p:spTree>
      <p:nvGrpSpPr>
        <p:cNvPr id="1" name=""/>
        <p:cNvGrpSpPr/>
        <p:nvPr/>
      </p:nvGrpSpPr>
      <p:grpSpPr>
        <a:xfrm>
          <a:off x="0" y="0"/>
          <a:ext cx="0" cy="0"/>
          <a:chOff x="0" y="0"/>
          <a:chExt cx="0" cy="0"/>
        </a:xfrm>
      </p:grpSpPr>
      <p:pic>
        <p:nvPicPr>
          <p:cNvPr id="15" name="Picture 14"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768351" y="753534"/>
            <a:ext cx="7613650" cy="2756234"/>
          </a:xfrm>
        </p:spPr>
        <p:txBody>
          <a:bodyPr anchor="ctr"/>
          <a:lstStyle>
            <a:lvl1pPr algn="l">
              <a:defRPr sz="3200"/>
            </a:lvl1pPr>
          </a:lstStyle>
          <a:p>
            <a:r>
              <a:rPr lang="zh-TW" altLang="en-US"/>
              <a:t>按一下以編輯母片標題樣式</a:t>
            </a:r>
            <a:endParaRPr lang="en-US" dirty="0"/>
          </a:p>
        </p:txBody>
      </p:sp>
      <p:sp>
        <p:nvSpPr>
          <p:cNvPr id="12" name="Text Placeholder 3"/>
          <p:cNvSpPr>
            <a:spLocks noGrp="1"/>
          </p:cNvSpPr>
          <p:nvPr>
            <p:ph type="body" sz="half" idx="13"/>
          </p:nvPr>
        </p:nvSpPr>
        <p:spPr>
          <a:xfrm>
            <a:off x="977899" y="3509768"/>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4" name="Text Placeholder 3"/>
          <p:cNvSpPr>
            <a:spLocks noGrp="1"/>
          </p:cNvSpPr>
          <p:nvPr>
            <p:ph type="body" sz="half" idx="2"/>
          </p:nvPr>
        </p:nvSpPr>
        <p:spPr>
          <a:xfrm>
            <a:off x="685800" y="4174597"/>
            <a:ext cx="7778752" cy="821265"/>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79438"/>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
        <p:nvSpPr>
          <p:cNvPr id="13" name="TextBox 12"/>
          <p:cNvSpPr txBox="1"/>
          <p:nvPr/>
        </p:nvSpPr>
        <p:spPr>
          <a:xfrm>
            <a:off x="231458" y="80772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black"/>
                </a:solidFill>
                <a:effectLst/>
              </a:rPr>
              <a:t>“</a:t>
            </a:r>
          </a:p>
        </p:txBody>
      </p:sp>
      <p:sp>
        <p:nvSpPr>
          <p:cNvPr id="14" name="TextBox 13"/>
          <p:cNvSpPr txBox="1"/>
          <p:nvPr/>
        </p:nvSpPr>
        <p:spPr>
          <a:xfrm>
            <a:off x="8146733" y="302133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black"/>
                </a:solidFill>
                <a:effectLst/>
              </a:rPr>
              <a:t>”</a:t>
            </a:r>
          </a:p>
        </p:txBody>
      </p:sp>
    </p:spTree>
    <p:extLst>
      <p:ext uri="{BB962C8B-B14F-4D97-AF65-F5344CB8AC3E}">
        <p14:creationId xmlns:p14="http://schemas.microsoft.com/office/powerpoint/2010/main" val="1052951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Title 1"/>
          <p:cNvSpPr>
            <a:spLocks noGrp="1"/>
          </p:cNvSpPr>
          <p:nvPr>
            <p:ph type="title"/>
          </p:nvPr>
        </p:nvSpPr>
        <p:spPr>
          <a:xfrm>
            <a:off x="685800" y="1124702"/>
            <a:ext cx="7774782" cy="2511835"/>
          </a:xfrm>
        </p:spPr>
        <p:txBody>
          <a:bodyPr anchor="b"/>
          <a:lstStyle>
            <a:lvl1pPr algn="l">
              <a:defRPr sz="3200"/>
            </a:lvl1pPr>
          </a:lstStyle>
          <a:p>
            <a:r>
              <a:rPr lang="zh-TW" altLang="en-US"/>
              <a:t>按一下以編輯母片標題樣式</a:t>
            </a:r>
            <a:endParaRPr lang="en-US" dirty="0"/>
          </a:p>
        </p:txBody>
      </p:sp>
      <p:sp>
        <p:nvSpPr>
          <p:cNvPr id="4" name="Text Placeholder 3"/>
          <p:cNvSpPr>
            <a:spLocks noGrp="1"/>
          </p:cNvSpPr>
          <p:nvPr>
            <p:ph type="body" sz="half" idx="2"/>
          </p:nvPr>
        </p:nvSpPr>
        <p:spPr>
          <a:xfrm>
            <a:off x="685792" y="3648316"/>
            <a:ext cx="7773608"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Date Placeholder 4"/>
          <p:cNvSpPr>
            <a:spLocks noGrp="1"/>
          </p:cNvSpPr>
          <p:nvPr>
            <p:ph type="dt" sz="half" idx="10"/>
          </p:nvPr>
        </p:nvSpPr>
        <p:spPr>
          <a:xfrm>
            <a:off x="5562176" y="378884"/>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6" name="Footer Placeholder 5"/>
          <p:cNvSpPr>
            <a:spLocks noGrp="1"/>
          </p:cNvSpPr>
          <p:nvPr>
            <p:ph type="ftr" sz="quarter" idx="11"/>
          </p:nvPr>
        </p:nvSpPr>
        <p:spPr>
          <a:xfrm>
            <a:off x="594360" y="378884"/>
            <a:ext cx="4830656" cy="365125"/>
          </a:xfrm>
        </p:spPr>
        <p:txBody>
          <a:bodyPr/>
          <a:lstStyle/>
          <a:p>
            <a:endParaRPr lang="zh-TW" altLang="en-US">
              <a:solidFill>
                <a:prstClr val="black">
                  <a:tint val="75000"/>
                </a:prstClr>
              </a:solidFill>
            </a:endParaRPr>
          </a:p>
        </p:txBody>
      </p:sp>
      <p:sp>
        <p:nvSpPr>
          <p:cNvPr id="7" name="Slide Number Placeholder 6"/>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3941819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377939" cy="1303867"/>
          </a:xfrm>
        </p:spPr>
        <p:txBody>
          <a:bodyPr/>
          <a:lstStyle/>
          <a:p>
            <a:r>
              <a:rPr lang="zh-TW" altLang="en-US"/>
              <a:t>按一下以編輯母片標題樣式</a:t>
            </a:r>
            <a:endParaRPr lang="en-US" dirty="0"/>
          </a:p>
        </p:txBody>
      </p:sp>
      <p:sp>
        <p:nvSpPr>
          <p:cNvPr id="7" name="Text Placeholder 2"/>
          <p:cNvSpPr>
            <a:spLocks noGrp="1"/>
          </p:cNvSpPr>
          <p:nvPr>
            <p:ph type="body" idx="1"/>
          </p:nvPr>
        </p:nvSpPr>
        <p:spPr>
          <a:xfrm>
            <a:off x="594361" y="2202080"/>
            <a:ext cx="2560320"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8" name="Text Placeholder 3"/>
          <p:cNvSpPr>
            <a:spLocks noGrp="1"/>
          </p:cNvSpPr>
          <p:nvPr>
            <p:ph type="body" sz="half" idx="15"/>
          </p:nvPr>
        </p:nvSpPr>
        <p:spPr>
          <a:xfrm>
            <a:off x="59436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9" name="Text Placeholder 4"/>
          <p:cNvSpPr>
            <a:spLocks noGrp="1"/>
          </p:cNvSpPr>
          <p:nvPr>
            <p:ph type="body" sz="quarter" idx="3"/>
          </p:nvPr>
        </p:nvSpPr>
        <p:spPr>
          <a:xfrm>
            <a:off x="3302237" y="2201333"/>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0" name="Text Placeholder 3"/>
          <p:cNvSpPr>
            <a:spLocks noGrp="1"/>
          </p:cNvSpPr>
          <p:nvPr>
            <p:ph type="body" sz="half" idx="16"/>
          </p:nvPr>
        </p:nvSpPr>
        <p:spPr>
          <a:xfrm>
            <a:off x="3300781" y="2904068"/>
            <a:ext cx="2560320" cy="335957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11" name="Text Placeholder 4"/>
          <p:cNvSpPr>
            <a:spLocks noGrp="1"/>
          </p:cNvSpPr>
          <p:nvPr>
            <p:ph type="body" sz="quarter" idx="13"/>
          </p:nvPr>
        </p:nvSpPr>
        <p:spPr>
          <a:xfrm>
            <a:off x="5989319" y="2192866"/>
            <a:ext cx="2560320"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12" name="Text Placeholder 3"/>
          <p:cNvSpPr>
            <a:spLocks noGrp="1"/>
          </p:cNvSpPr>
          <p:nvPr>
            <p:ph type="body" sz="half" idx="17"/>
          </p:nvPr>
        </p:nvSpPr>
        <p:spPr>
          <a:xfrm>
            <a:off x="5989320" y="2904564"/>
            <a:ext cx="2560320" cy="335907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355460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2171702" y="762000"/>
            <a:ext cx="6381984" cy="1295400"/>
          </a:xfrm>
        </p:spPr>
        <p:txBody>
          <a:bodyPr/>
          <a:lstStyle/>
          <a:p>
            <a:r>
              <a:rPr lang="zh-TW" altLang="en-US"/>
              <a:t>按一下以編輯母片標題樣式</a:t>
            </a:r>
            <a:endParaRPr lang="en-US" dirty="0"/>
          </a:p>
        </p:txBody>
      </p:sp>
      <p:sp>
        <p:nvSpPr>
          <p:cNvPr id="19" name="Text Placeholder 2"/>
          <p:cNvSpPr>
            <a:spLocks noGrp="1"/>
          </p:cNvSpPr>
          <p:nvPr>
            <p:ph type="body" idx="1"/>
          </p:nvPr>
        </p:nvSpPr>
        <p:spPr>
          <a:xfrm>
            <a:off x="594360"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0" name="Picture Placeholder 2"/>
          <p:cNvSpPr>
            <a:spLocks noGrp="1" noChangeAspect="1"/>
          </p:cNvSpPr>
          <p:nvPr>
            <p:ph type="pic" idx="15"/>
          </p:nvPr>
        </p:nvSpPr>
        <p:spPr>
          <a:xfrm>
            <a:off x="594360" y="2331720"/>
            <a:ext cx="2560320" cy="15073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1" name="Text Placeholder 3"/>
          <p:cNvSpPr>
            <a:spLocks noGrp="1"/>
          </p:cNvSpPr>
          <p:nvPr>
            <p:ph type="body" sz="half" idx="18"/>
          </p:nvPr>
        </p:nvSpPr>
        <p:spPr>
          <a:xfrm>
            <a:off x="594360" y="4796103"/>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2" name="Text Placeholder 4"/>
          <p:cNvSpPr>
            <a:spLocks noGrp="1"/>
          </p:cNvSpPr>
          <p:nvPr>
            <p:ph type="body" sz="quarter" idx="3"/>
          </p:nvPr>
        </p:nvSpPr>
        <p:spPr>
          <a:xfrm>
            <a:off x="3291873"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3" name="Picture Placeholder 2"/>
          <p:cNvSpPr>
            <a:spLocks noGrp="1" noChangeAspect="1"/>
          </p:cNvSpPr>
          <p:nvPr>
            <p:ph type="pic" idx="21"/>
          </p:nvPr>
        </p:nvSpPr>
        <p:spPr>
          <a:xfrm>
            <a:off x="3291872" y="2331720"/>
            <a:ext cx="2560320" cy="1509862"/>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4" name="Text Placeholder 3"/>
          <p:cNvSpPr>
            <a:spLocks noGrp="1"/>
          </p:cNvSpPr>
          <p:nvPr>
            <p:ph type="body" sz="half" idx="19"/>
          </p:nvPr>
        </p:nvSpPr>
        <p:spPr>
          <a:xfrm>
            <a:off x="3290858" y="4796102"/>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25" name="Text Placeholder 4"/>
          <p:cNvSpPr>
            <a:spLocks noGrp="1"/>
          </p:cNvSpPr>
          <p:nvPr>
            <p:ph type="body" sz="quarter" idx="13"/>
          </p:nvPr>
        </p:nvSpPr>
        <p:spPr>
          <a:xfrm>
            <a:off x="5993365" y="4113340"/>
            <a:ext cx="2560320"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26" name="Picture Placeholder 2"/>
          <p:cNvSpPr>
            <a:spLocks noGrp="1" noChangeAspect="1"/>
          </p:cNvSpPr>
          <p:nvPr>
            <p:ph type="pic" idx="22"/>
          </p:nvPr>
        </p:nvSpPr>
        <p:spPr>
          <a:xfrm>
            <a:off x="5993364" y="2331721"/>
            <a:ext cx="2560320" cy="1508919"/>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dirty="0"/>
          </a:p>
        </p:txBody>
      </p:sp>
      <p:sp>
        <p:nvSpPr>
          <p:cNvPr id="27" name="Text Placeholder 3"/>
          <p:cNvSpPr>
            <a:spLocks noGrp="1"/>
          </p:cNvSpPr>
          <p:nvPr>
            <p:ph type="body" sz="half" idx="20"/>
          </p:nvPr>
        </p:nvSpPr>
        <p:spPr>
          <a:xfrm>
            <a:off x="5993272" y="4796100"/>
            <a:ext cx="2560320" cy="146753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3" name="Date Placeholder 2"/>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TW"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143852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94360" y="2194560"/>
            <a:ext cx="7955280" cy="406908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6534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995862"/>
            <a:ext cx="9144000" cy="1862138"/>
          </a:xfrm>
          <a:prstGeom prst="rect">
            <a:avLst/>
          </a:prstGeom>
        </p:spPr>
      </p:pic>
      <p:sp>
        <p:nvSpPr>
          <p:cNvPr id="2" name="Vertical Title 1"/>
          <p:cNvSpPr>
            <a:spLocks noGrp="1"/>
          </p:cNvSpPr>
          <p:nvPr>
            <p:ph type="title" orient="vert"/>
          </p:nvPr>
        </p:nvSpPr>
        <p:spPr>
          <a:xfrm>
            <a:off x="7006590" y="747183"/>
            <a:ext cx="1543050" cy="4248675"/>
          </a:xfrm>
        </p:spPr>
        <p:txBody>
          <a:bodyPr vert="eaVert"/>
          <a:lstStyle>
            <a:lvl1pPr algn="l">
              <a:defRPr/>
            </a:lvl1pPr>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594360" y="746126"/>
            <a:ext cx="6278035" cy="4249732"/>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a:xfrm>
            <a:off x="5562176" y="381001"/>
            <a:ext cx="2183130" cy="365125"/>
          </a:xfrm>
        </p:spPr>
        <p:txBody>
          <a:bodyPr/>
          <a:lstStyle>
            <a:lvl1pPr algn="r">
              <a:defRPr/>
            </a:lvl1pPr>
          </a:lstStyle>
          <a:p>
            <a:fld id="{6271BAAD-CAA7-43D9-BBDA-58591A444783}" type="datetimeFigureOut">
              <a:rPr lang="zh-TW" altLang="en-US" smtClean="0">
                <a:solidFill>
                  <a:prstClr val="black">
                    <a:tint val="75000"/>
                  </a:prstClr>
                </a:solidFill>
              </a:rPr>
              <a:pPr/>
              <a:t>2023/12/7</a:t>
            </a:fld>
            <a:endParaRPr lang="zh-TW" altLang="en-US">
              <a:solidFill>
                <a:prstClr val="black">
                  <a:tint val="75000"/>
                </a:prstClr>
              </a:solidFill>
            </a:endParaRPr>
          </a:p>
        </p:txBody>
      </p:sp>
      <p:sp>
        <p:nvSpPr>
          <p:cNvPr id="5" name="Footer Placeholder 4"/>
          <p:cNvSpPr>
            <a:spLocks noGrp="1"/>
          </p:cNvSpPr>
          <p:nvPr>
            <p:ph type="ftr" sz="quarter" idx="11"/>
          </p:nvPr>
        </p:nvSpPr>
        <p:spPr>
          <a:xfrm>
            <a:off x="594360" y="381001"/>
            <a:ext cx="4830656" cy="365125"/>
          </a:xfrm>
        </p:spPr>
        <p:txBody>
          <a:bodyPr/>
          <a:lstStyle/>
          <a:p>
            <a:endParaRPr lang="zh-TW" altLang="en-US">
              <a:solidFill>
                <a:prstClr val="black">
                  <a:tint val="75000"/>
                </a:prstClr>
              </a:solidFill>
            </a:endParaRPr>
          </a:p>
        </p:txBody>
      </p:sp>
      <p:sp>
        <p:nvSpPr>
          <p:cNvPr id="6" name="Slide Number Placeholder 5"/>
          <p:cNvSpPr>
            <a:spLocks noGrp="1"/>
          </p:cNvSpPr>
          <p:nvPr>
            <p:ph type="sldNum" sz="quarter" idx="12"/>
          </p:nvPr>
        </p:nvSpPr>
        <p:spPr>
          <a:xfrm>
            <a:off x="7882466" y="381001"/>
            <a:ext cx="667174" cy="365125"/>
          </a:xfrm>
        </p:spPr>
        <p:txBody>
          <a:bodyPr/>
          <a:lstStyle/>
          <a:p>
            <a:fld id="{982DFDA6-158C-441F-BF26-2381DC057A44}" type="slidenum">
              <a:rPr lang="zh-TW" altLang="en-US"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072640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2023/12/7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19" Type="http://schemas.openxmlformats.org/officeDocument/2006/relationships/image" Target="../media/image3.png"/><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2023/12/7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33178-35AE-447E-9BC4-34B5621370EB}" type="datetime1">
              <a:rPr lang="zh-TW" altLang="en-US" smtClean="0">
                <a:solidFill>
                  <a:prstClr val="black">
                    <a:tint val="75000"/>
                  </a:prstClr>
                </a:solidFill>
              </a:rPr>
              <a:pPr/>
              <a:t>2023/12/7</a:t>
            </a:fld>
            <a:endParaRPr lang="zh-TW" altLang="en-US" dirty="0">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圖片 6" descr="ScreenShot_20171107100953.png"/>
          <p:cNvPicPr>
            <a:picLocks noChangeAspect="1"/>
          </p:cNvPicPr>
          <p:nvPr userDrawn="1"/>
        </p:nvPicPr>
        <p:blipFill>
          <a:blip r:embed="rId13" cstate="print"/>
          <a:stretch>
            <a:fillRect/>
          </a:stretch>
        </p:blipFill>
        <p:spPr>
          <a:xfrm>
            <a:off x="179512" y="6165304"/>
            <a:ext cx="2734057" cy="523948"/>
          </a:xfrm>
          <a:prstGeom prst="rect">
            <a:avLst/>
          </a:prstGeom>
        </p:spPr>
      </p:pic>
      <p:pic>
        <p:nvPicPr>
          <p:cNvPr id="8" name="圖片 7" descr="ScreenShot_20171107101717.png"/>
          <p:cNvPicPr>
            <a:picLocks noChangeAspect="1"/>
          </p:cNvPicPr>
          <p:nvPr userDrawn="1"/>
        </p:nvPicPr>
        <p:blipFill>
          <a:blip r:embed="rId14" cstate="print">
            <a:duotone>
              <a:schemeClr val="accent1">
                <a:shade val="45000"/>
                <a:satMod val="135000"/>
              </a:schemeClr>
              <a:prstClr val="white"/>
            </a:duotone>
            <a:lum contrast="9000"/>
          </a:blip>
          <a:stretch>
            <a:fillRect/>
          </a:stretch>
        </p:blipFill>
        <p:spPr>
          <a:xfrm>
            <a:off x="395536" y="969769"/>
            <a:ext cx="8496944" cy="5888231"/>
          </a:xfrm>
          <a:prstGeom prst="rect">
            <a:avLst/>
          </a:prstGeom>
          <a:scene3d>
            <a:camera prst="orthographicFront"/>
            <a:lightRig rig="threePt" dir="t"/>
          </a:scene3d>
          <a:sp3d prstMaterial="clear"/>
        </p:spPr>
      </p:pic>
    </p:spTree>
    <p:extLst>
      <p:ext uri="{BB962C8B-B14F-4D97-AF65-F5344CB8AC3E}">
        <p14:creationId xmlns:p14="http://schemas.microsoft.com/office/powerpoint/2010/main" val="36459589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a:t>按一下以編輯母片標題樣式</a:t>
            </a:r>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233178-35AE-447E-9BC4-34B5621370EB}" type="datetime1">
              <a:rPr lang="zh-TW" altLang="en-US" smtClean="0">
                <a:solidFill>
                  <a:prstClr val="black">
                    <a:tint val="75000"/>
                  </a:prstClr>
                </a:solidFill>
              </a:rPr>
              <a:pPr/>
              <a:t>2023/12/7</a:t>
            </a:fld>
            <a:endParaRPr lang="zh-TW" altLang="en-US" dirty="0">
              <a:solidFill>
                <a:prstClr val="black">
                  <a:tint val="75000"/>
                </a:prstClr>
              </a:solidFill>
            </a:endParaRPr>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solidFill>
                <a:prstClr val="black">
                  <a:tint val="75000"/>
                </a:prstClr>
              </a:solidFill>
            </a:endParaRPr>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92A18-2085-4858-BF92-EFB9B1177E84}" type="slidenum">
              <a:rPr lang="zh-TW" altLang="en-US" smtClean="0">
                <a:solidFill>
                  <a:prstClr val="black">
                    <a:tint val="75000"/>
                  </a:prstClr>
                </a:solidFill>
              </a:rPr>
              <a:pPr/>
              <a:t>‹#›</a:t>
            </a:fld>
            <a:endParaRPr lang="zh-TW" altLang="en-US">
              <a:solidFill>
                <a:prstClr val="black">
                  <a:tint val="75000"/>
                </a:prstClr>
              </a:solidFill>
            </a:endParaRPr>
          </a:p>
        </p:txBody>
      </p:sp>
      <p:pic>
        <p:nvPicPr>
          <p:cNvPr id="7" name="圖片 6" descr="ScreenShot_20171107100953.png"/>
          <p:cNvPicPr>
            <a:picLocks noChangeAspect="1"/>
          </p:cNvPicPr>
          <p:nvPr userDrawn="1"/>
        </p:nvPicPr>
        <p:blipFill>
          <a:blip r:embed="rId13" cstate="print"/>
          <a:stretch>
            <a:fillRect/>
          </a:stretch>
        </p:blipFill>
        <p:spPr>
          <a:xfrm>
            <a:off x="179512" y="6165304"/>
            <a:ext cx="2734057" cy="523948"/>
          </a:xfrm>
          <a:prstGeom prst="rect">
            <a:avLst/>
          </a:prstGeom>
        </p:spPr>
      </p:pic>
      <p:pic>
        <p:nvPicPr>
          <p:cNvPr id="8" name="圖片 7" descr="ScreenShot_20171107101717.png"/>
          <p:cNvPicPr>
            <a:picLocks noChangeAspect="1"/>
          </p:cNvPicPr>
          <p:nvPr userDrawn="1"/>
        </p:nvPicPr>
        <p:blipFill>
          <a:blip r:embed="rId14" cstate="print">
            <a:duotone>
              <a:schemeClr val="accent1">
                <a:shade val="45000"/>
                <a:satMod val="135000"/>
              </a:schemeClr>
              <a:prstClr val="white"/>
            </a:duotone>
            <a:lum contrast="9000"/>
          </a:blip>
          <a:stretch>
            <a:fillRect/>
          </a:stretch>
        </p:blipFill>
        <p:spPr>
          <a:xfrm>
            <a:off x="395536" y="969769"/>
            <a:ext cx="8496944" cy="5888231"/>
          </a:xfrm>
          <a:prstGeom prst="rect">
            <a:avLst/>
          </a:prstGeom>
          <a:scene3d>
            <a:camera prst="orthographicFront"/>
            <a:lightRig rig="threePt" dir="t"/>
          </a:scene3d>
          <a:sp3d prstMaterial="clear"/>
        </p:spPr>
      </p:pic>
    </p:spTree>
    <p:extLst>
      <p:ext uri="{BB962C8B-B14F-4D97-AF65-F5344CB8AC3E}">
        <p14:creationId xmlns:p14="http://schemas.microsoft.com/office/powerpoint/2010/main" val="95851862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081088"/>
          </a:xfrm>
          <a:prstGeom prst="rect">
            <a:avLst/>
          </a:prstGeom>
        </p:spPr>
      </p:pic>
      <p:sp>
        <p:nvSpPr>
          <p:cNvPr id="2" name="Title Placeholder 1"/>
          <p:cNvSpPr>
            <a:spLocks noGrp="1"/>
          </p:cNvSpPr>
          <p:nvPr>
            <p:ph type="title"/>
          </p:nvPr>
        </p:nvSpPr>
        <p:spPr>
          <a:xfrm>
            <a:off x="2171700" y="764373"/>
            <a:ext cx="6377940" cy="1293028"/>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594360" y="2194560"/>
            <a:ext cx="7955280" cy="406908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412230" y="6356351"/>
            <a:ext cx="213741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271BAAD-CAA7-43D9-BBDA-58591A444783}" type="datetimeFigureOut">
              <a:rPr lang="zh-TW" altLang="en-US" smtClean="0">
                <a:solidFill>
                  <a:prstClr val="black">
                    <a:tint val="75000"/>
                  </a:prstClr>
                </a:solidFill>
              </a:rPr>
              <a:pPr defTabSz="457200"/>
              <a:t>2023/12/7</a:t>
            </a:fld>
            <a:endParaRPr lang="zh-TW" altLang="en-US">
              <a:solidFill>
                <a:prstClr val="black">
                  <a:tint val="75000"/>
                </a:prstClr>
              </a:solidFill>
            </a:endParaRPr>
          </a:p>
        </p:txBody>
      </p:sp>
      <p:sp>
        <p:nvSpPr>
          <p:cNvPr id="5" name="Footer Placeholder 4"/>
          <p:cNvSpPr>
            <a:spLocks noGrp="1"/>
          </p:cNvSpPr>
          <p:nvPr>
            <p:ph type="ftr" sz="quarter" idx="3"/>
          </p:nvPr>
        </p:nvSpPr>
        <p:spPr>
          <a:xfrm>
            <a:off x="594360" y="6355846"/>
            <a:ext cx="568071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zh-TW" altLang="en-US">
              <a:solidFill>
                <a:prstClr val="black">
                  <a:tint val="75000"/>
                </a:prstClr>
              </a:solidFill>
            </a:endParaRPr>
          </a:p>
        </p:txBody>
      </p:sp>
      <p:sp>
        <p:nvSpPr>
          <p:cNvPr id="6" name="Slide Number Placeholder 5"/>
          <p:cNvSpPr>
            <a:spLocks noGrp="1"/>
          </p:cNvSpPr>
          <p:nvPr>
            <p:ph type="sldNum" sz="quarter" idx="4"/>
          </p:nvPr>
        </p:nvSpPr>
        <p:spPr>
          <a:xfrm>
            <a:off x="6572250" y="381001"/>
            <a:ext cx="19773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982DFDA6-158C-441F-BF26-2381DC057A44}" type="slidenum">
              <a:rPr lang="zh-TW" altLang="en-US" smtClean="0">
                <a:solidFill>
                  <a:prstClr val="black">
                    <a:tint val="75000"/>
                  </a:prstClr>
                </a:solidFill>
              </a:rPr>
              <a:pPr defTabSz="457200"/>
              <a:t>‹#›</a:t>
            </a:fld>
            <a:endParaRPr lang="zh-TW" altLang="en-US">
              <a:solidFill>
                <a:prstClr val="black">
                  <a:tint val="75000"/>
                </a:prstClr>
              </a:solidFill>
            </a:endParaRPr>
          </a:p>
        </p:txBody>
      </p:sp>
    </p:spTree>
    <p:extLst>
      <p:ext uri="{BB962C8B-B14F-4D97-AF65-F5344CB8AC3E}">
        <p14:creationId xmlns:p14="http://schemas.microsoft.com/office/powerpoint/2010/main" val="31072379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4.png"/><Relationship Id="rId18" Type="http://schemas.openxmlformats.org/officeDocument/2006/relationships/image" Target="../media/image19.png"/><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diagramData" Target="../diagrams/data1.xml"/><Relationship Id="rId16" Type="http://schemas.openxmlformats.org/officeDocument/2006/relationships/image" Target="../media/image17.png"/><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image" Target="../media/image16.png"/><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字方塊 5"/>
          <p:cNvSpPr txBox="1"/>
          <p:nvPr/>
        </p:nvSpPr>
        <p:spPr>
          <a:xfrm>
            <a:off x="1403648" y="1340768"/>
            <a:ext cx="6192688" cy="5078313"/>
          </a:xfrm>
          <a:prstGeom prst="rect">
            <a:avLst/>
          </a:prstGeom>
          <a:noFill/>
        </p:spPr>
        <p:txBody>
          <a:bodyPr wrap="square" rtlCol="0">
            <a:spAutoFit/>
          </a:bodyPr>
          <a:lstStyle/>
          <a:p>
            <a:pPr algn="ctr"/>
            <a:r>
              <a:rPr lang="en-US" altLang="zh-TW" sz="4000" b="1" dirty="0">
                <a:solidFill>
                  <a:prstClr val="black"/>
                </a:solidFill>
              </a:rPr>
              <a:t>First Steamship Co., Ltd. Investors’ Conference</a:t>
            </a:r>
          </a:p>
          <a:p>
            <a:pPr algn="ctr"/>
            <a:endParaRPr lang="en-US" altLang="zh-TW" sz="4800" b="1" dirty="0">
              <a:solidFill>
                <a:prstClr val="black"/>
              </a:solidFill>
              <a:latin typeface="新細明體" pitchFamily="18" charset="-120"/>
            </a:endParaRPr>
          </a:p>
          <a:p>
            <a:pPr algn="ctr"/>
            <a:endParaRPr lang="en-US" altLang="zh-TW" sz="4800" b="1" dirty="0">
              <a:solidFill>
                <a:prstClr val="black"/>
              </a:solidFill>
              <a:latin typeface="新細明體" pitchFamily="18" charset="-120"/>
            </a:endParaRPr>
          </a:p>
          <a:p>
            <a:pPr algn="ctr"/>
            <a:endParaRPr lang="en-US" altLang="zh-TW" sz="2000" b="1" dirty="0">
              <a:solidFill>
                <a:prstClr val="black"/>
              </a:solidFill>
              <a:latin typeface="新細明體" pitchFamily="18" charset="-120"/>
            </a:endParaRPr>
          </a:p>
          <a:p>
            <a:pPr algn="ctr"/>
            <a:endParaRPr lang="en-US" altLang="zh-TW" sz="2400" b="1" dirty="0">
              <a:solidFill>
                <a:prstClr val="black"/>
              </a:solidFill>
            </a:endParaRPr>
          </a:p>
          <a:p>
            <a:pPr algn="ctr"/>
            <a:r>
              <a:rPr lang="en-US" altLang="zh-TW" sz="2800" b="1" dirty="0">
                <a:solidFill>
                  <a:prstClr val="black"/>
                </a:solidFill>
              </a:rPr>
              <a:t>2023/12/14</a:t>
            </a:r>
          </a:p>
          <a:p>
            <a:pPr algn="ctr"/>
            <a:endParaRPr lang="en-US" altLang="zh-TW" sz="2800" b="1" dirty="0">
              <a:solidFill>
                <a:prstClr val="black"/>
              </a:solidFill>
            </a:endParaRPr>
          </a:p>
          <a:p>
            <a:pPr algn="ctr"/>
            <a:endParaRPr lang="en-US" altLang="zh-TW" sz="4800" b="1" dirty="0">
              <a:solidFill>
                <a:prstClr val="black"/>
              </a:solidFill>
              <a:latin typeface="新細明體" pitchFamily="18" charset="-120"/>
            </a:endParaRPr>
          </a:p>
        </p:txBody>
      </p:sp>
      <p:sp>
        <p:nvSpPr>
          <p:cNvPr id="8" name="投影片編號版面配置區 7"/>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a:t>
            </a:fld>
            <a:endParaRPr lang="zh-TW" altLang="en-US">
              <a:solidFill>
                <a:prstClr val="black">
                  <a:tint val="75000"/>
                </a:prstClr>
              </a:solidFill>
            </a:endParaRPr>
          </a:p>
        </p:txBody>
      </p:sp>
      <p:pic>
        <p:nvPicPr>
          <p:cNvPr id="2" name="圖片 1">
            <a:extLst>
              <a:ext uri="{FF2B5EF4-FFF2-40B4-BE49-F238E27FC236}">
                <a16:creationId xmlns:a16="http://schemas.microsoft.com/office/drawing/2014/main" id="{0C17261A-332B-8782-D709-7D225DA29E16}"/>
              </a:ext>
            </a:extLst>
          </p:cNvPr>
          <p:cNvPicPr>
            <a:picLocks noChangeAspect="1"/>
          </p:cNvPicPr>
          <p:nvPr/>
        </p:nvPicPr>
        <p:blipFill>
          <a:blip r:embed="rId2"/>
          <a:stretch>
            <a:fillRect/>
          </a:stretch>
        </p:blipFill>
        <p:spPr>
          <a:xfrm>
            <a:off x="1860195" y="2924944"/>
            <a:ext cx="5279594" cy="1579001"/>
          </a:xfrm>
          <a:prstGeom prst="rect">
            <a:avLst/>
          </a:prstGeom>
        </p:spPr>
      </p:pic>
    </p:spTree>
    <p:extLst>
      <p:ext uri="{BB962C8B-B14F-4D97-AF65-F5344CB8AC3E}">
        <p14:creationId xmlns:p14="http://schemas.microsoft.com/office/powerpoint/2010/main" val="3403925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2"/>
          <a:stretch>
            <a:fillRect/>
          </a:stretch>
        </p:blipFill>
        <p:spPr>
          <a:xfrm>
            <a:off x="2699793" y="2132856"/>
            <a:ext cx="5976664" cy="4176464"/>
          </a:xfrm>
          <a:prstGeom prst="rect">
            <a:avLst/>
          </a:prstGeom>
        </p:spPr>
      </p:pic>
      <p:sp>
        <p:nvSpPr>
          <p:cNvPr id="2" name="標題 1"/>
          <p:cNvSpPr>
            <a:spLocks noGrp="1"/>
          </p:cNvSpPr>
          <p:nvPr>
            <p:ph type="title"/>
          </p:nvPr>
        </p:nvSpPr>
        <p:spPr>
          <a:xfrm>
            <a:off x="266328" y="188640"/>
            <a:ext cx="8877672" cy="1008112"/>
          </a:xfrm>
        </p:spPr>
        <p:txBody>
          <a:bodyPr>
            <a:normAutofit/>
          </a:bodyPr>
          <a:lstStyle/>
          <a:p>
            <a:r>
              <a:rPr lang="en-US" altLang="zh-TW" sz="3600" b="1" dirty="0">
                <a:solidFill>
                  <a:prstClr val="black"/>
                </a:solidFill>
              </a:rPr>
              <a:t>Business Development </a:t>
            </a:r>
            <a:r>
              <a:rPr lang="zh-TW" altLang="en-US" sz="3600" b="1" dirty="0">
                <a:solidFill>
                  <a:prstClr val="black"/>
                </a:solidFill>
              </a:rPr>
              <a:t>：</a:t>
            </a:r>
            <a:r>
              <a:rPr lang="en-US" altLang="zh-TW" sz="2800" b="1" dirty="0">
                <a:solidFill>
                  <a:prstClr val="black"/>
                </a:solidFill>
              </a:rPr>
              <a:t>Mariner </a:t>
            </a:r>
            <a:r>
              <a:rPr lang="en-US" altLang="zh-TW" sz="2800" b="1" dirty="0"/>
              <a:t>Finance</a:t>
            </a:r>
            <a:r>
              <a:rPr lang="zh-TW" altLang="en-US" sz="2800" b="1" dirty="0"/>
              <a:t> </a:t>
            </a:r>
            <a:r>
              <a:rPr lang="en-US" altLang="zh-TW" sz="2800" b="1" dirty="0"/>
              <a:t>Ltd.</a:t>
            </a:r>
            <a:endParaRPr lang="zh-TW" altLang="en-US" sz="2800"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10</a:t>
            </a:fld>
            <a:endParaRPr lang="zh-TW" altLang="en-US" dirty="0">
              <a:solidFill>
                <a:prstClr val="black">
                  <a:tint val="75000"/>
                </a:prstClr>
              </a:solidFill>
            </a:endParaRPr>
          </a:p>
        </p:txBody>
      </p:sp>
      <p:sp>
        <p:nvSpPr>
          <p:cNvPr id="7" name="內容版面配置區 2"/>
          <p:cNvSpPr txBox="1">
            <a:spLocks/>
          </p:cNvSpPr>
          <p:nvPr/>
        </p:nvSpPr>
        <p:spPr>
          <a:xfrm>
            <a:off x="519352" y="1196752"/>
            <a:ext cx="7992888" cy="5040560"/>
          </a:xfrm>
          <a:prstGeom prst="rect">
            <a:avLst/>
          </a:prstGeom>
          <a:noFill/>
        </p:spPr>
        <p:txBody>
          <a:bodyPr vert="horz" lIns="91440" tIns="45720" rIns="91440" bIns="45720" rtlCol="0">
            <a:noAutofit/>
          </a:bodyPr>
          <a:lstStyle/>
          <a:p>
            <a:pPr marL="342900" indent="-342900" algn="just">
              <a:spcBef>
                <a:spcPct val="20000"/>
              </a:spcBef>
              <a:buClr>
                <a:srgbClr val="1F497D">
                  <a:lumMod val="40000"/>
                  <a:lumOff val="60000"/>
                </a:srgbClr>
              </a:buClr>
              <a:buFont typeface="Wingdings" pitchFamily="2" charset="2"/>
              <a:buChar char="n"/>
            </a:pPr>
            <a:r>
              <a:rPr lang="en-US" altLang="zh-TW" sz="2000" dirty="0">
                <a:solidFill>
                  <a:prstClr val="black"/>
                </a:solidFill>
              </a:rPr>
              <a:t>Provides financial leasing service for businesses and for individuals, including but not limited to new car leasing  </a:t>
            </a:r>
          </a:p>
          <a:p>
            <a:pPr marL="342900" indent="-342900" algn="just">
              <a:spcBef>
                <a:spcPts val="1200"/>
              </a:spcBef>
              <a:buClr>
                <a:srgbClr val="1F497D">
                  <a:lumMod val="40000"/>
                  <a:lumOff val="60000"/>
                </a:srgbClr>
              </a:buClr>
              <a:buFont typeface="Wingdings" pitchFamily="2" charset="2"/>
              <a:buChar char="n"/>
            </a:pPr>
            <a:r>
              <a:rPr lang="en-US" altLang="zh-TW" sz="2000" dirty="0">
                <a:solidFill>
                  <a:prstClr val="black"/>
                </a:solidFill>
              </a:rPr>
              <a:t>As of 2023/9/30</a:t>
            </a:r>
          </a:p>
          <a:p>
            <a:pPr marL="800100" lvl="1" indent="-342900" algn="just">
              <a:spcBef>
                <a:spcPts val="1200"/>
              </a:spcBef>
              <a:buClr>
                <a:srgbClr val="1F497D">
                  <a:lumMod val="40000"/>
                  <a:lumOff val="60000"/>
                </a:srgbClr>
              </a:buClr>
              <a:buFont typeface="Wingdings" pitchFamily="2" charset="2"/>
              <a:buChar char="n"/>
            </a:pPr>
            <a:r>
              <a:rPr lang="en-US" altLang="zh-TW" sz="2000" dirty="0">
                <a:solidFill>
                  <a:prstClr val="black"/>
                </a:solidFill>
              </a:rPr>
              <a:t>Operations in 24 major cities</a:t>
            </a:r>
          </a:p>
          <a:p>
            <a:pPr marL="800100" lvl="1" indent="-342900" algn="just">
              <a:spcBef>
                <a:spcPts val="1200"/>
              </a:spcBef>
              <a:buClr>
                <a:srgbClr val="1F497D">
                  <a:lumMod val="40000"/>
                  <a:lumOff val="60000"/>
                </a:srgbClr>
              </a:buClr>
              <a:buFont typeface="Wingdings" pitchFamily="2" charset="2"/>
              <a:buChar char="n"/>
            </a:pPr>
            <a:r>
              <a:rPr lang="en-US" altLang="zh-TW" sz="2000" dirty="0">
                <a:solidFill>
                  <a:prstClr val="black"/>
                </a:solidFill>
              </a:rPr>
              <a:t>Loan receivable amounts to RMB </a:t>
            </a:r>
            <a:r>
              <a:rPr lang="en-US" altLang="zh-TW" sz="2000" dirty="0"/>
              <a:t>175 </a:t>
            </a:r>
            <a:r>
              <a:rPr lang="en-US" altLang="zh-TW" sz="2000" dirty="0">
                <a:solidFill>
                  <a:prstClr val="black"/>
                </a:solidFill>
              </a:rPr>
              <a:t>million</a:t>
            </a:r>
          </a:p>
          <a:p>
            <a:pPr marL="800100" lvl="1" indent="-342900" algn="just">
              <a:spcBef>
                <a:spcPts val="1200"/>
              </a:spcBef>
              <a:buClr>
                <a:srgbClr val="1F497D">
                  <a:lumMod val="40000"/>
                  <a:lumOff val="60000"/>
                </a:srgbClr>
              </a:buClr>
              <a:buFont typeface="Wingdings" pitchFamily="2" charset="2"/>
              <a:buChar char="n"/>
            </a:pPr>
            <a:r>
              <a:rPr lang="en-US" altLang="zh-TW" sz="2000" dirty="0">
                <a:solidFill>
                  <a:prstClr val="black"/>
                </a:solidFill>
              </a:rPr>
              <a:t>Auto leases: </a:t>
            </a:r>
            <a:r>
              <a:rPr lang="en-US" altLang="zh-CN" sz="2000" dirty="0">
                <a:solidFill>
                  <a:prstClr val="black"/>
                </a:solidFill>
              </a:rPr>
              <a:t>2159 </a:t>
            </a:r>
          </a:p>
          <a:p>
            <a:pPr marL="800100" lvl="1" indent="-342900" algn="just">
              <a:spcBef>
                <a:spcPts val="1200"/>
              </a:spcBef>
              <a:buClr>
                <a:srgbClr val="1F497D">
                  <a:lumMod val="40000"/>
                  <a:lumOff val="60000"/>
                </a:srgbClr>
              </a:buClr>
              <a:buFont typeface="Wingdings" pitchFamily="2" charset="2"/>
              <a:buChar char="n"/>
            </a:pPr>
            <a:r>
              <a:rPr lang="en-US" altLang="zh-TW" sz="2000" dirty="0">
                <a:solidFill>
                  <a:prstClr val="black"/>
                </a:solidFill>
              </a:rPr>
              <a:t>Shanghai auto license plates:</a:t>
            </a:r>
            <a:r>
              <a:rPr lang="zh-TW" altLang="en-US" sz="2000" dirty="0">
                <a:solidFill>
                  <a:prstClr val="black"/>
                </a:solidFill>
              </a:rPr>
              <a:t> </a:t>
            </a:r>
            <a:r>
              <a:rPr lang="en-US" altLang="zh-TW" sz="2000" dirty="0">
                <a:solidFill>
                  <a:prstClr val="black"/>
                </a:solidFill>
              </a:rPr>
              <a:t>161</a:t>
            </a:r>
          </a:p>
          <a:p>
            <a:pPr lvl="1" algn="just">
              <a:spcBef>
                <a:spcPts val="1200"/>
              </a:spcBef>
              <a:buClr>
                <a:srgbClr val="1F497D">
                  <a:lumMod val="40000"/>
                  <a:lumOff val="60000"/>
                </a:srgbClr>
              </a:buClr>
            </a:pPr>
            <a:endParaRPr lang="en-US" altLang="zh-TW" sz="2000" dirty="0">
              <a:solidFill>
                <a:prstClr val="black"/>
              </a:solidFill>
            </a:endParaRPr>
          </a:p>
          <a:p>
            <a:pPr marL="800100" lvl="1" indent="-342900" algn="just">
              <a:spcBef>
                <a:spcPts val="1200"/>
              </a:spcBef>
              <a:buClr>
                <a:srgbClr val="1F497D">
                  <a:lumMod val="40000"/>
                  <a:lumOff val="60000"/>
                </a:srgbClr>
              </a:buClr>
              <a:buFont typeface="Wingdings" pitchFamily="2" charset="2"/>
              <a:buChar char="n"/>
            </a:pPr>
            <a:endParaRPr lang="en-US" altLang="zh-TW" sz="2000" dirty="0">
              <a:solidFill>
                <a:prstClr val="black"/>
              </a:solidFill>
            </a:endParaRPr>
          </a:p>
        </p:txBody>
      </p:sp>
    </p:spTree>
    <p:extLst>
      <p:ext uri="{BB962C8B-B14F-4D97-AF65-F5344CB8AC3E}">
        <p14:creationId xmlns:p14="http://schemas.microsoft.com/office/powerpoint/2010/main" val="2502729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a:extLst>
              <a:ext uri="{FF2B5EF4-FFF2-40B4-BE49-F238E27FC236}">
                <a16:creationId xmlns:a16="http://schemas.microsoft.com/office/drawing/2014/main" id="{9ABF54E8-34A0-48A2-97E9-D321C55E23CE}"/>
              </a:ext>
            </a:extLst>
          </p:cNvPr>
          <p:cNvGrpSpPr/>
          <p:nvPr/>
        </p:nvGrpSpPr>
        <p:grpSpPr>
          <a:xfrm>
            <a:off x="46639" y="1241373"/>
            <a:ext cx="2570001" cy="2403651"/>
            <a:chOff x="611560" y="2276872"/>
            <a:chExt cx="3190471" cy="3753544"/>
          </a:xfrm>
        </p:grpSpPr>
        <p:pic>
          <p:nvPicPr>
            <p:cNvPr id="14" name="圖片 13">
              <a:extLst>
                <a:ext uri="{FF2B5EF4-FFF2-40B4-BE49-F238E27FC236}">
                  <a16:creationId xmlns:a16="http://schemas.microsoft.com/office/drawing/2014/main" id="{B0805D88-010A-4372-AE85-07B528B9E692}"/>
                </a:ext>
              </a:extLst>
            </p:cNvPr>
            <p:cNvPicPr>
              <a:picLocks noChangeAspect="1"/>
            </p:cNvPicPr>
            <p:nvPr/>
          </p:nvPicPr>
          <p:blipFill rotWithShape="1">
            <a:blip r:embed="rId2" cstate="print"/>
            <a:srcRect l="23370" t="10584" r="22282" b="6283"/>
            <a:stretch>
              <a:fillRect/>
            </a:stretch>
          </p:blipFill>
          <p:spPr>
            <a:xfrm>
              <a:off x="611560" y="3140968"/>
              <a:ext cx="3190471" cy="2889448"/>
            </a:xfrm>
            <a:prstGeom prst="rect">
              <a:avLst/>
            </a:prstGeom>
          </p:spPr>
        </p:pic>
        <p:pic>
          <p:nvPicPr>
            <p:cNvPr id="18" name="圖片 17">
              <a:extLst>
                <a:ext uri="{FF2B5EF4-FFF2-40B4-BE49-F238E27FC236}">
                  <a16:creationId xmlns:a16="http://schemas.microsoft.com/office/drawing/2014/main" id="{C660E852-3D4D-4302-B96D-E6DF576E83BB}"/>
                </a:ext>
              </a:extLst>
            </p:cNvPr>
            <p:cNvPicPr>
              <a:picLocks noChangeAspect="1"/>
            </p:cNvPicPr>
            <p:nvPr/>
          </p:nvPicPr>
          <p:blipFill rotWithShape="1">
            <a:blip r:embed="rId3" cstate="print"/>
            <a:srcRect l="10486" t="17737" r="65327" b="66705"/>
            <a:stretch>
              <a:fillRect/>
            </a:stretch>
          </p:blipFill>
          <p:spPr>
            <a:xfrm>
              <a:off x="611560" y="2276872"/>
              <a:ext cx="3190471" cy="864096"/>
            </a:xfrm>
            <a:prstGeom prst="rect">
              <a:avLst/>
            </a:prstGeom>
            <a:solidFill>
              <a:srgbClr val="68C3C8"/>
            </a:solidFill>
          </p:spPr>
        </p:pic>
      </p:grpSp>
      <p:sp>
        <p:nvSpPr>
          <p:cNvPr id="2" name="標題 1"/>
          <p:cNvSpPr>
            <a:spLocks noGrp="1"/>
          </p:cNvSpPr>
          <p:nvPr>
            <p:ph type="title"/>
          </p:nvPr>
        </p:nvSpPr>
        <p:spPr>
          <a:xfrm>
            <a:off x="179512" y="274638"/>
            <a:ext cx="8507288" cy="922114"/>
          </a:xfrm>
        </p:spPr>
        <p:txBody>
          <a:bodyPr>
            <a:noAutofit/>
          </a:bodyPr>
          <a:lstStyle/>
          <a:p>
            <a:r>
              <a:rPr lang="en-US" altLang="zh-TW" sz="4000" b="1" dirty="0">
                <a:solidFill>
                  <a:prstClr val="black"/>
                </a:solidFill>
              </a:rPr>
              <a:t>Business Development: Royal </a:t>
            </a:r>
            <a:r>
              <a:rPr lang="en-US" altLang="zh-TW" sz="4000" b="1" dirty="0"/>
              <a:t>Sunway</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11</a:t>
            </a:fld>
            <a:endParaRPr lang="zh-TW" altLang="en-US">
              <a:solidFill>
                <a:prstClr val="black">
                  <a:tint val="75000"/>
                </a:prstClr>
              </a:solidFill>
            </a:endParaRPr>
          </a:p>
        </p:txBody>
      </p:sp>
      <p:sp>
        <p:nvSpPr>
          <p:cNvPr id="19" name="標題 1">
            <a:extLst>
              <a:ext uri="{FF2B5EF4-FFF2-40B4-BE49-F238E27FC236}">
                <a16:creationId xmlns:a16="http://schemas.microsoft.com/office/drawing/2014/main" id="{BA7ADDEF-B0DA-481D-92F3-1A501760771C}"/>
              </a:ext>
            </a:extLst>
          </p:cNvPr>
          <p:cNvSpPr txBox="1"/>
          <p:nvPr/>
        </p:nvSpPr>
        <p:spPr>
          <a:xfrm>
            <a:off x="4067944" y="2286379"/>
            <a:ext cx="4023074" cy="3248857"/>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zh-TW" altLang="zh-TW" sz="1600" dirty="0">
              <a:solidFill>
                <a:prstClr val="black"/>
              </a:solidFill>
              <a:latin typeface="標楷體" panose="03000509000000000000" charset="-120"/>
              <a:ea typeface="標楷體" panose="03000509000000000000" charset="-120"/>
            </a:endParaRPr>
          </a:p>
        </p:txBody>
      </p:sp>
      <p:sp>
        <p:nvSpPr>
          <p:cNvPr id="21" name="內容版面配置區 2">
            <a:extLst>
              <a:ext uri="{FF2B5EF4-FFF2-40B4-BE49-F238E27FC236}">
                <a16:creationId xmlns:a16="http://schemas.microsoft.com/office/drawing/2014/main" id="{42DF8B10-CAB4-47A8-9778-FF7DE2AA55AF}"/>
              </a:ext>
            </a:extLst>
          </p:cNvPr>
          <p:cNvSpPr>
            <a:spLocks noGrp="1"/>
          </p:cNvSpPr>
          <p:nvPr>
            <p:ph idx="1"/>
          </p:nvPr>
        </p:nvSpPr>
        <p:spPr>
          <a:xfrm>
            <a:off x="2437127" y="1074986"/>
            <a:ext cx="6527361" cy="3744415"/>
          </a:xfrm>
        </p:spPr>
        <p:txBody>
          <a:bodyPr>
            <a:noAutofit/>
          </a:bodyPr>
          <a:lstStyle/>
          <a:p>
            <a:pPr algn="just">
              <a:buClr>
                <a:schemeClr val="tx2">
                  <a:lumMod val="40000"/>
                  <a:lumOff val="60000"/>
                </a:schemeClr>
              </a:buClr>
              <a:buFont typeface="Wingdings" pitchFamily="2" charset="2"/>
              <a:buChar char="n"/>
            </a:pPr>
            <a:r>
              <a:rPr lang="en-US" altLang="zh-TW" sz="1800" dirty="0"/>
              <a:t>Expert in rental and sale of real estates, and investments in infrastructure, in new town development, and in new community development, etc.</a:t>
            </a:r>
          </a:p>
          <a:p>
            <a:pPr algn="just">
              <a:buClr>
                <a:schemeClr val="tx2">
                  <a:lumMod val="40000"/>
                  <a:lumOff val="60000"/>
                </a:schemeClr>
              </a:buClr>
              <a:buFont typeface="Wingdings" pitchFamily="2" charset="2"/>
              <a:buChar char="n"/>
            </a:pPr>
            <a:r>
              <a:rPr lang="en-US" altLang="zh-TW" sz="1800" dirty="0"/>
              <a:t>“River &amp; Tree” JV Project:</a:t>
            </a:r>
          </a:p>
          <a:p>
            <a:pPr marL="717550" indent="-358775" algn="just">
              <a:buClr>
                <a:schemeClr val="tx2">
                  <a:lumMod val="40000"/>
                  <a:lumOff val="60000"/>
                </a:schemeClr>
              </a:buClr>
              <a:buFont typeface="Wingdings" pitchFamily="2" charset="2"/>
              <a:buChar char="n"/>
            </a:pPr>
            <a:r>
              <a:rPr lang="en-US" altLang="zh-TW" sz="1600" dirty="0"/>
              <a:t>All apartments in 1</a:t>
            </a:r>
            <a:r>
              <a:rPr lang="en-US" altLang="zh-TW" sz="1600" baseline="30000" dirty="0"/>
              <a:t>st</a:t>
            </a:r>
            <a:r>
              <a:rPr lang="en-US" altLang="zh-TW" sz="1600" dirty="0"/>
              <a:t> Phase have been sold out and </a:t>
            </a:r>
            <a:r>
              <a:rPr lang="en-US" altLang="zh-CN" sz="1600" dirty="0"/>
              <a:t>t</a:t>
            </a:r>
            <a:r>
              <a:rPr lang="en-US" altLang="zh-TW" sz="1600" dirty="0"/>
              <a:t>ransferred in succession.</a:t>
            </a:r>
            <a:r>
              <a:rPr lang="en-US" altLang="zh-CN" sz="1600" dirty="0"/>
              <a:t> Only retain part of the storefront for flexible use</a:t>
            </a:r>
            <a:endParaRPr lang="en-US" altLang="zh-TW" sz="1600" dirty="0"/>
          </a:p>
          <a:p>
            <a:pPr marL="717550" indent="-358775" algn="just">
              <a:buClr>
                <a:schemeClr val="tx2">
                  <a:lumMod val="40000"/>
                  <a:lumOff val="60000"/>
                </a:schemeClr>
              </a:buClr>
              <a:buFont typeface="Wingdings" pitchFamily="2" charset="2"/>
              <a:buChar char="n"/>
            </a:pPr>
            <a:r>
              <a:rPr lang="en-US" altLang="zh-TW" sz="1600" dirty="0"/>
              <a:t>Building permit in 3</a:t>
            </a:r>
            <a:r>
              <a:rPr lang="en-US" altLang="zh-TW" sz="1600" baseline="30000" dirty="0"/>
              <a:t>rd</a:t>
            </a:r>
            <a:r>
              <a:rPr lang="en-US" altLang="zh-TW" sz="1600" dirty="0"/>
              <a:t> Phase </a:t>
            </a:r>
            <a:r>
              <a:rPr lang="en-US" altLang="zh-CN" sz="1600" dirty="0"/>
              <a:t>is </a:t>
            </a:r>
            <a:r>
              <a:rPr lang="en-US" altLang="zh-TW" sz="1600" dirty="0"/>
              <a:t>acquired, and a JV project will be launched next year accordingly.</a:t>
            </a:r>
          </a:p>
          <a:p>
            <a:pPr marL="358775" indent="-358775" algn="just">
              <a:buClr>
                <a:schemeClr val="tx2">
                  <a:lumMod val="40000"/>
                  <a:lumOff val="60000"/>
                </a:schemeClr>
              </a:buClr>
              <a:buFont typeface="Wingdings" pitchFamily="2" charset="2"/>
              <a:buChar char="n"/>
            </a:pPr>
            <a:r>
              <a:rPr lang="en-US" altLang="zh-TW" sz="1800" dirty="0"/>
              <a:t>The 3</a:t>
            </a:r>
            <a:r>
              <a:rPr lang="en-US" altLang="zh-TW" sz="1800" baseline="30000" dirty="0"/>
              <a:t>rd</a:t>
            </a:r>
            <a:r>
              <a:rPr lang="en-US" altLang="zh-TW" sz="1800" dirty="0"/>
              <a:t> project in </a:t>
            </a:r>
            <a:r>
              <a:rPr lang="en-US" altLang="zh-TW" sz="1800" dirty="0" err="1"/>
              <a:t>Tucheng</a:t>
            </a:r>
            <a:r>
              <a:rPr lang="en-US" altLang="zh-TW" sz="1800" dirty="0"/>
              <a:t> Dist., is scheduled to receive the construction license at the end of 2023.</a:t>
            </a:r>
          </a:p>
          <a:p>
            <a:pPr marL="358775" indent="-358775" algn="just">
              <a:buClr>
                <a:schemeClr val="tx2">
                  <a:lumMod val="40000"/>
                  <a:lumOff val="60000"/>
                </a:schemeClr>
              </a:buClr>
              <a:buFont typeface="Wingdings" pitchFamily="2" charset="2"/>
              <a:buChar char="n"/>
            </a:pPr>
            <a:r>
              <a:rPr lang="en-US" altLang="zh-TW" sz="1800" dirty="0"/>
              <a:t>The construction license  of the 4</a:t>
            </a:r>
            <a:r>
              <a:rPr lang="en-US" altLang="zh-TW" sz="1800" baseline="30000" dirty="0"/>
              <a:t>th</a:t>
            </a:r>
            <a:r>
              <a:rPr lang="en-US" altLang="zh-TW" sz="1800" dirty="0"/>
              <a:t> project in </a:t>
            </a:r>
            <a:r>
              <a:rPr lang="en-US" altLang="zh-TW" sz="1800" dirty="0" err="1"/>
              <a:t>Tucheng</a:t>
            </a:r>
            <a:r>
              <a:rPr lang="en-US" altLang="zh-TW" sz="1800" dirty="0"/>
              <a:t> </a:t>
            </a:r>
            <a:r>
              <a:rPr lang="en-US" altLang="zh-TW" sz="1800" dirty="0" err="1"/>
              <a:t>Dist</a:t>
            </a:r>
            <a:r>
              <a:rPr lang="en-US" altLang="zh-TW" sz="1800" dirty="0"/>
              <a:t> has been obtained on October 12, 2023, and two projects in </a:t>
            </a:r>
            <a:r>
              <a:rPr lang="en-US" altLang="zh-TW" sz="1800" dirty="0" err="1"/>
              <a:t>Tucheng</a:t>
            </a:r>
            <a:r>
              <a:rPr lang="en-US" altLang="zh-TW" sz="1800" dirty="0"/>
              <a:t> are expected to go on sale in 2024Q2.</a:t>
            </a:r>
          </a:p>
          <a:p>
            <a:pPr marL="358775" indent="-358775" algn="just">
              <a:buClr>
                <a:schemeClr val="tx2">
                  <a:lumMod val="40000"/>
                  <a:lumOff val="60000"/>
                </a:schemeClr>
              </a:buClr>
              <a:buFont typeface="Wingdings" pitchFamily="2" charset="2"/>
              <a:buChar char="n"/>
            </a:pPr>
            <a:r>
              <a:rPr lang="en-US" altLang="zh-TW" sz="1800" dirty="0"/>
              <a:t>A project in </a:t>
            </a:r>
            <a:r>
              <a:rPr lang="en-US" altLang="zh-TW" sz="1800" dirty="0" err="1"/>
              <a:t>Wushi</a:t>
            </a:r>
            <a:r>
              <a:rPr lang="en-US" altLang="zh-TW" sz="1800" dirty="0"/>
              <a:t> Port, </a:t>
            </a:r>
            <a:r>
              <a:rPr lang="en-US" altLang="zh-TW" sz="1800" dirty="0" err="1"/>
              <a:t>Yilan</a:t>
            </a:r>
            <a:r>
              <a:rPr lang="en-US" altLang="zh-TW" sz="1800" dirty="0"/>
              <a:t> County is currently undergoing design change urban design review.</a:t>
            </a:r>
          </a:p>
          <a:p>
            <a:pPr marL="358775" indent="-358775" algn="just">
              <a:buClr>
                <a:schemeClr val="tx2">
                  <a:lumMod val="40000"/>
                  <a:lumOff val="60000"/>
                </a:schemeClr>
              </a:buClr>
              <a:buFont typeface="Wingdings" pitchFamily="2" charset="2"/>
              <a:buChar char="n"/>
            </a:pPr>
            <a:r>
              <a:rPr lang="en-US" altLang="zh-TW" sz="1800" dirty="0"/>
              <a:t>The construction license of </a:t>
            </a:r>
            <a:r>
              <a:rPr lang="en-US" altLang="zh-TW" sz="1800" dirty="0" err="1"/>
              <a:t>Jiankang</a:t>
            </a:r>
            <a:r>
              <a:rPr lang="en-US" altLang="zh-TW" sz="1800" dirty="0"/>
              <a:t> Rd. Project was obtained on January 4, 2023. The basement project is currently under construction and is expected to be handed over by the end of 2027.</a:t>
            </a:r>
          </a:p>
          <a:p>
            <a:pPr marL="358775" indent="-358775" algn="just">
              <a:buClr>
                <a:schemeClr val="tx2">
                  <a:lumMod val="40000"/>
                  <a:lumOff val="60000"/>
                </a:schemeClr>
              </a:buClr>
              <a:buFont typeface="Wingdings" pitchFamily="2" charset="2"/>
              <a:buChar char="n"/>
            </a:pPr>
            <a:endParaRPr lang="en-US" altLang="zh-TW" sz="1800" dirty="0"/>
          </a:p>
          <a:p>
            <a:pPr marL="0" indent="0" algn="just">
              <a:buClr>
                <a:schemeClr val="tx2">
                  <a:lumMod val="40000"/>
                  <a:lumOff val="60000"/>
                </a:schemeClr>
              </a:buClr>
              <a:buNone/>
            </a:pPr>
            <a:endParaRPr lang="en-US" altLang="zh-TW" sz="1800" dirty="0"/>
          </a:p>
          <a:p>
            <a:pPr marL="0" indent="0" algn="just">
              <a:buClr>
                <a:schemeClr val="tx2">
                  <a:lumMod val="40000"/>
                  <a:lumOff val="60000"/>
                </a:schemeClr>
              </a:buClr>
              <a:buNone/>
            </a:pPr>
            <a:endParaRPr lang="en-US" altLang="zh-TW" sz="1800" dirty="0"/>
          </a:p>
          <a:p>
            <a:pPr>
              <a:buClr>
                <a:schemeClr val="tx2">
                  <a:lumMod val="40000"/>
                  <a:lumOff val="60000"/>
                </a:schemeClr>
              </a:buClr>
              <a:buNone/>
            </a:pPr>
            <a:endParaRPr lang="en-US" altLang="zh-TW" sz="2000" dirty="0"/>
          </a:p>
          <a:p>
            <a:endParaRPr lang="zh-TW" altLang="en-US" sz="2000" dirty="0"/>
          </a:p>
        </p:txBody>
      </p:sp>
      <p:pic>
        <p:nvPicPr>
          <p:cNvPr id="10" name="圖片 9">
            <a:extLst>
              <a:ext uri="{FF2B5EF4-FFF2-40B4-BE49-F238E27FC236}">
                <a16:creationId xmlns:a16="http://schemas.microsoft.com/office/drawing/2014/main" id="{847D2056-C32E-4F83-AF49-1718F41E80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3920378"/>
            <a:ext cx="1296144" cy="972108"/>
          </a:xfrm>
          <a:prstGeom prst="rect">
            <a:avLst/>
          </a:prstGeom>
        </p:spPr>
      </p:pic>
      <p:pic>
        <p:nvPicPr>
          <p:cNvPr id="11" name="圖片 10">
            <a:extLst>
              <a:ext uri="{FF2B5EF4-FFF2-40B4-BE49-F238E27FC236}">
                <a16:creationId xmlns:a16="http://schemas.microsoft.com/office/drawing/2014/main" id="{53F3690A-69E9-4E9C-AFBE-47E7281FA0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31640" y="3910806"/>
            <a:ext cx="1277804" cy="958353"/>
          </a:xfrm>
          <a:prstGeom prst="rect">
            <a:avLst/>
          </a:prstGeom>
        </p:spPr>
      </p:pic>
    </p:spTree>
    <p:extLst>
      <p:ext uri="{BB962C8B-B14F-4D97-AF65-F5344CB8AC3E}">
        <p14:creationId xmlns:p14="http://schemas.microsoft.com/office/powerpoint/2010/main" val="75947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51520" y="259734"/>
            <a:ext cx="8712968" cy="1143000"/>
          </a:xfrm>
        </p:spPr>
        <p:txBody>
          <a:bodyPr>
            <a:normAutofit fontScale="90000"/>
          </a:bodyPr>
          <a:lstStyle/>
          <a:p>
            <a:pPr lvl="0"/>
            <a:r>
              <a:rPr lang="en-US" altLang="zh-TW" b="1" dirty="0"/>
              <a:t>Group’s Holding: </a:t>
            </a:r>
            <a:r>
              <a:rPr lang="en-US" altLang="zh-TW" b="1" dirty="0" err="1"/>
              <a:t>Sandmartin</a:t>
            </a:r>
            <a:r>
              <a:rPr lang="zh-TW" altLang="en-US" b="1" dirty="0"/>
              <a:t> </a:t>
            </a:r>
            <a:r>
              <a:rPr lang="en-US" altLang="zh-TW" b="1" dirty="0"/>
              <a:t> </a:t>
            </a:r>
            <a:br>
              <a:rPr lang="en-US" altLang="zh-TW" b="1" dirty="0"/>
            </a:br>
            <a:r>
              <a:rPr lang="en-US" altLang="zh-TW" b="1" dirty="0"/>
              <a:t>International Holdings Limited</a:t>
            </a:r>
            <a:br>
              <a:rPr lang="en-US" altLang="zh-TW" b="1" dirty="0"/>
            </a:br>
            <a:endParaRPr lang="zh-TW" altLang="en-US" b="1" dirty="0"/>
          </a:p>
        </p:txBody>
      </p:sp>
      <p:sp>
        <p:nvSpPr>
          <p:cNvPr id="3" name="內容版面配置區 2"/>
          <p:cNvSpPr>
            <a:spLocks noGrp="1"/>
          </p:cNvSpPr>
          <p:nvPr>
            <p:ph idx="1"/>
          </p:nvPr>
        </p:nvSpPr>
        <p:spPr>
          <a:xfrm>
            <a:off x="60647" y="1124744"/>
            <a:ext cx="8856984" cy="5040560"/>
          </a:xfrm>
        </p:spPr>
        <p:txBody>
          <a:bodyPr>
            <a:noAutofit/>
          </a:bodyPr>
          <a:lstStyle/>
          <a:p>
            <a:pPr>
              <a:buClr>
                <a:schemeClr val="accent1"/>
              </a:buClr>
              <a:buFont typeface="Wingdings" panose="05000000000000000000" pitchFamily="2" charset="2"/>
              <a:buChar char="n"/>
            </a:pPr>
            <a:r>
              <a:rPr lang="en-US" altLang="zh-TW" sz="1200" dirty="0">
                <a:cs typeface="Times New Roman" panose="02020603050405020304" pitchFamily="18" charset="0"/>
              </a:rPr>
              <a:t>SIHL is the </a:t>
            </a:r>
            <a:r>
              <a:rPr lang="en-US" altLang="zh-TW" sz="1200" dirty="0"/>
              <a:t>majority shareholder of the largest Satellite television provider in Nepal, which has about 2.13 millions registered users and 620,000 active users.</a:t>
            </a:r>
            <a:r>
              <a:rPr lang="en-US" altLang="zh-TW" sz="1200" dirty="0">
                <a:cs typeface="Times New Roman" panose="02020603050405020304" pitchFamily="18" charset="0"/>
              </a:rPr>
              <a:t> </a:t>
            </a:r>
            <a:r>
              <a:rPr lang="en-US" altLang="zh-TW" sz="1200" b="1" dirty="0">
                <a:cs typeface="Times New Roman" panose="02020603050405020304" pitchFamily="18" charset="0"/>
              </a:rPr>
              <a:t>ISP industry</a:t>
            </a:r>
            <a:r>
              <a:rPr lang="en-US" altLang="zh-TW" sz="1200" dirty="0">
                <a:cs typeface="Times New Roman" panose="02020603050405020304" pitchFamily="18" charset="0"/>
              </a:rPr>
              <a:t> has accumulated 320,000 users .</a:t>
            </a:r>
            <a:r>
              <a:rPr lang="en-US" altLang="zh-TW" sz="1200" dirty="0"/>
              <a:t> It’s in the merger process with a local big ISP in Nepal; after this merger, it will become the largest local Broadcast and Network Communications Group in Nepal and has currently delivered with Nepal IPO.</a:t>
            </a:r>
          </a:p>
          <a:p>
            <a:pPr>
              <a:buClr>
                <a:schemeClr val="accent1"/>
              </a:buClr>
              <a:buFont typeface="Wingdings" panose="05000000000000000000" pitchFamily="2" charset="2"/>
              <a:buChar char="n"/>
            </a:pPr>
            <a:r>
              <a:rPr lang="en-US" altLang="zh-TW" sz="1200" b="1" dirty="0"/>
              <a:t>LNB</a:t>
            </a:r>
            <a:r>
              <a:rPr lang="en-US" altLang="zh-TW" sz="1200" b="1" dirty="0">
                <a:cs typeface="Times New Roman" panose="02020603050405020304" pitchFamily="18" charset="0"/>
              </a:rPr>
              <a:t> industry</a:t>
            </a:r>
            <a:r>
              <a:rPr lang="en-US" altLang="zh-TW" sz="1200" b="1" dirty="0"/>
              <a:t> </a:t>
            </a:r>
            <a:r>
              <a:rPr lang="en-US" altLang="zh-TW" sz="1200" dirty="0"/>
              <a:t>: The company has entered the North American and Japan telecommunications</a:t>
            </a:r>
            <a:r>
              <a:rPr lang="zh-TW" altLang="en-US" sz="1200" dirty="0"/>
              <a:t> </a:t>
            </a:r>
            <a:r>
              <a:rPr lang="en-US" altLang="zh-TW" sz="1200" dirty="0"/>
              <a:t>market, and is the most important supplier within satellite TV supply chain. Besides telecommunications clients from North America, there are also customers from  Central and South America, Southeast Asia, Russia and Europe.</a:t>
            </a:r>
          </a:p>
          <a:p>
            <a:pPr>
              <a:buClr>
                <a:schemeClr val="accent1"/>
              </a:buClr>
              <a:buFont typeface="Wingdings" panose="05000000000000000000" pitchFamily="2" charset="2"/>
              <a:buChar char="n"/>
            </a:pPr>
            <a:r>
              <a:rPr lang="en-US" altLang="zh-TW" sz="1200" b="1" dirty="0"/>
              <a:t>Telecom industry</a:t>
            </a:r>
            <a:r>
              <a:rPr lang="en-US" altLang="zh-TW" sz="1200" dirty="0"/>
              <a:t>: The company has entered the supply chain in Europe and the United States, has begun to ship, and will gradually increase in volume in 2024,and Southeast Asian national telecommunications companies are also. Many new customers are in the process of opening negotiations and expect to continue to increase the customer base and gradually increase the volume.</a:t>
            </a:r>
          </a:p>
          <a:p>
            <a:pPr>
              <a:buClr>
                <a:schemeClr val="accent1"/>
              </a:buClr>
              <a:buFont typeface="Wingdings" panose="05000000000000000000" pitchFamily="2" charset="2"/>
              <a:buChar char="n"/>
            </a:pPr>
            <a:r>
              <a:rPr lang="en-US" altLang="zh-TW" sz="1200" b="1" dirty="0"/>
              <a:t>Microwave, passive components and radio frequency antennas</a:t>
            </a:r>
            <a:r>
              <a:rPr lang="en-US" altLang="zh-TW" sz="1200" dirty="0"/>
              <a:t> : small quantity shipment, after the Telecom business volume, gradually increase the microwave and passive components investment resources.</a:t>
            </a:r>
          </a:p>
          <a:p>
            <a:pPr>
              <a:buClr>
                <a:schemeClr val="accent1"/>
              </a:buClr>
              <a:buFont typeface="Wingdings" panose="05000000000000000000" pitchFamily="2" charset="2"/>
              <a:buChar char="n"/>
            </a:pPr>
            <a:r>
              <a:rPr lang="en-US" altLang="zh-TW" sz="1200" dirty="0"/>
              <a:t>In response to China-India relations, </a:t>
            </a:r>
            <a:r>
              <a:rPr lang="en-US" altLang="zh-TW" sz="1200" b="1" dirty="0"/>
              <a:t>Indian factories </a:t>
            </a:r>
            <a:r>
              <a:rPr lang="en-US" altLang="zh-TW" sz="1200" dirty="0"/>
              <a:t>are switching to local supply chains, which is expected to bring us more business opportunities, but the current utilization rate is still low.</a:t>
            </a:r>
          </a:p>
          <a:p>
            <a:pPr>
              <a:buClr>
                <a:schemeClr val="accent1"/>
              </a:buClr>
              <a:buFont typeface="Wingdings" panose="05000000000000000000" pitchFamily="2" charset="2"/>
              <a:buChar char="n"/>
            </a:pPr>
            <a:r>
              <a:rPr lang="en-US" altLang="zh-TW" sz="1200" b="1" dirty="0"/>
              <a:t>Vietnam factory</a:t>
            </a:r>
            <a:r>
              <a:rPr lang="en-US" altLang="zh-TW" sz="1200" dirty="0"/>
              <a:t>, the main European and American customers approved the factory, benefited from the Sino-US trade war, is expected to bring business opportunities, currently close to the break-even point, but the current utilization rate is still low.</a:t>
            </a:r>
          </a:p>
          <a:p>
            <a:pPr>
              <a:buClr>
                <a:schemeClr val="accent1"/>
              </a:buClr>
              <a:buFont typeface="Wingdings" panose="05000000000000000000" pitchFamily="2" charset="2"/>
              <a:buChar char="n"/>
            </a:pPr>
            <a:r>
              <a:rPr lang="en-US" altLang="zh-TW" sz="1200" b="1" dirty="0">
                <a:cs typeface="Times New Roman" panose="02020603050405020304" pitchFamily="18" charset="0"/>
              </a:rPr>
              <a:t>Zhongshan Land Co-builder </a:t>
            </a:r>
            <a:r>
              <a:rPr lang="en-US" altLang="zh-TW" sz="1200" dirty="0"/>
              <a:t>has begun construction of new factories, and some of the new factories are nearly completed, which can enhance the company's net worth and increase rental income after accounting.</a:t>
            </a:r>
          </a:p>
          <a:p>
            <a:pPr>
              <a:buClr>
                <a:schemeClr val="accent1"/>
              </a:buClr>
              <a:buFont typeface="Wingdings" panose="05000000000000000000" pitchFamily="2" charset="2"/>
              <a:buChar char="n"/>
            </a:pPr>
            <a:r>
              <a:rPr lang="en-US" altLang="zh-TW" sz="1200" dirty="0">
                <a:cs typeface="Times New Roman" panose="02020603050405020304" pitchFamily="18" charset="0"/>
              </a:rPr>
              <a:t>In 2023H1 SIHL recorded losses</a:t>
            </a:r>
            <a:r>
              <a:rPr lang="en-US" altLang="zh-TW" sz="1200" dirty="0">
                <a:effectLst>
                  <a:outerShdw blurRad="38100" dist="38100" dir="2700000" algn="tl">
                    <a:srgbClr val="000000">
                      <a:alpha val="43137"/>
                    </a:srgbClr>
                  </a:outerShdw>
                </a:effectLst>
                <a:cs typeface="Times New Roman" panose="02020603050405020304" pitchFamily="18" charset="0"/>
              </a:rPr>
              <a:t>. </a:t>
            </a:r>
            <a:r>
              <a:rPr lang="en-US" altLang="zh-TW" sz="1200" dirty="0">
                <a:cs typeface="Times New Roman" panose="02020603050405020304" pitchFamily="18" charset="0"/>
              </a:rPr>
              <a:t>The business in Nepal has a large depreciation cost due to ISP's investment in infrastructure. It is expected that the completion of the park will enhance the asset value and increase rental income. Nepal is expected to return to the profitable track after the steady growth of ISP users reaching the economic scale, and after the IPO lock-up period, the funds can be disposed of and recovered. LNB business declined due to industrial factors, but benefited from the withdrawal of existing manufacturers, and continued to obtain new customers and orders; Telecom products have passed the large telecom certification and European customer orders, is expected to gradually increase volume.</a:t>
            </a:r>
            <a:endParaRPr lang="en-US" altLang="zh-TW" sz="1200" dirty="0"/>
          </a:p>
          <a:p>
            <a:pPr>
              <a:buClr>
                <a:schemeClr val="accent1"/>
              </a:buClr>
              <a:buFont typeface="Wingdings" panose="05000000000000000000" pitchFamily="2" charset="2"/>
              <a:buChar char="n"/>
            </a:pPr>
            <a:endParaRPr lang="en-US" altLang="zh-TW" sz="1200" dirty="0"/>
          </a:p>
          <a:p>
            <a:pPr marL="0" indent="0">
              <a:buClr>
                <a:schemeClr val="accent1"/>
              </a:buClr>
              <a:buNone/>
            </a:pPr>
            <a:endParaRPr lang="en-US" altLang="zh-TW" sz="1200"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12</a:t>
            </a:fld>
            <a:endParaRPr lang="zh-TW" altLang="en-US" dirty="0">
              <a:solidFill>
                <a:prstClr val="black">
                  <a:tint val="75000"/>
                </a:prstClr>
              </a:solidFill>
            </a:endParaRPr>
          </a:p>
        </p:txBody>
      </p:sp>
    </p:spTree>
    <p:extLst>
      <p:ext uri="{BB962C8B-B14F-4D97-AF65-F5344CB8AC3E}">
        <p14:creationId xmlns:p14="http://schemas.microsoft.com/office/powerpoint/2010/main" val="275857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888"/>
            <a:ext cx="7704856" cy="1143000"/>
          </a:xfrm>
        </p:spPr>
        <p:txBody>
          <a:bodyPr>
            <a:normAutofit fontScale="90000"/>
          </a:bodyPr>
          <a:lstStyle/>
          <a:p>
            <a:r>
              <a:rPr lang="en-US" altLang="zh-TW" b="1" dirty="0"/>
              <a:t>Group’s Holding</a:t>
            </a:r>
            <a:r>
              <a:rPr lang="zh-TW" altLang="en-US" b="1" dirty="0"/>
              <a:t>：</a:t>
            </a:r>
            <a:r>
              <a:rPr lang="en-US" altLang="zh-TW" b="1" dirty="0"/>
              <a:t>DA YU FINANCIAL HOLDINGS LIMITED</a:t>
            </a:r>
            <a:endParaRPr lang="zh-TW" altLang="en-US" b="1" dirty="0"/>
          </a:p>
        </p:txBody>
      </p:sp>
      <p:sp>
        <p:nvSpPr>
          <p:cNvPr id="3" name="內容版面配置區 2"/>
          <p:cNvSpPr>
            <a:spLocks noGrp="1"/>
          </p:cNvSpPr>
          <p:nvPr>
            <p:ph idx="1"/>
          </p:nvPr>
        </p:nvSpPr>
        <p:spPr>
          <a:xfrm>
            <a:off x="54565" y="1167611"/>
            <a:ext cx="8892480" cy="2841179"/>
          </a:xfrm>
        </p:spPr>
        <p:txBody>
          <a:bodyPr>
            <a:noAutofit/>
          </a:bodyPr>
          <a:lstStyle/>
          <a:p>
            <a:pPr marL="342900" lvl="1" indent="-342900">
              <a:buClr>
                <a:schemeClr val="accent1"/>
              </a:buClr>
              <a:buFont typeface="Wingdings" panose="05000000000000000000" pitchFamily="2" charset="2"/>
              <a:buChar char="n"/>
            </a:pPr>
            <a:r>
              <a:rPr lang="en-US" altLang="zh-TW" sz="1200" dirty="0">
                <a:latin typeface="+mj-lt"/>
              </a:rPr>
              <a:t>Da Yu is a financial service provider who provides corporate consulting and asset management services. According to HK Securities and Futures Ordinance, Da Yu is licensed and regulated to activities type 1(dealing in securities), type 4(advising on securities), type 6(advising on corporate finance), and type 9 (asset management). Main activities include corporate finance and asset management</a:t>
            </a:r>
            <a:r>
              <a:rPr lang="zh-TW" altLang="en-US" sz="1200" dirty="0">
                <a:latin typeface="+mj-lt"/>
              </a:rPr>
              <a:t> </a:t>
            </a:r>
            <a:r>
              <a:rPr lang="en-US" altLang="zh-TW" sz="1200" dirty="0">
                <a:latin typeface="+mj-lt"/>
              </a:rPr>
              <a:t>services.</a:t>
            </a:r>
          </a:p>
          <a:p>
            <a:pPr marL="342900" lvl="1" indent="-342900">
              <a:buClr>
                <a:schemeClr val="accent1"/>
              </a:buClr>
              <a:buFont typeface="Wingdings" panose="05000000000000000000" pitchFamily="2" charset="2"/>
              <a:buChar char="n"/>
            </a:pPr>
            <a:r>
              <a:rPr lang="en-US" altLang="zh-TW" sz="1200" dirty="0">
                <a:latin typeface="+mj-lt"/>
                <a:cs typeface="Times New Roman" panose="02020603050405020304" pitchFamily="18" charset="0"/>
              </a:rPr>
              <a:t>Acting as a financial adviser, Da Yu advises IPO issuers, stockholders  and investors on the IPO process, GEM IPO procedures and rules of </a:t>
            </a:r>
            <a:r>
              <a:rPr lang="en-US" altLang="zh-CN" sz="1200" dirty="0">
                <a:latin typeface="+mj-lt"/>
                <a:cs typeface="Times New Roman" panose="02020603050405020304" pitchFamily="18" charset="0"/>
              </a:rPr>
              <a:t>m</a:t>
            </a:r>
            <a:r>
              <a:rPr lang="en-US" altLang="zh-TW" sz="1200" dirty="0">
                <a:latin typeface="+mj-lt"/>
                <a:cs typeface="Times New Roman" panose="02020603050405020304" pitchFamily="18" charset="0"/>
              </a:rPr>
              <a:t>ergers and acquisitions. Acting as an independent financial consultant to IPO issuers, Da Yu offers independent suggestions of  IPO process, merger rules and other specific cases.</a:t>
            </a:r>
            <a:r>
              <a:rPr lang="zh-TW" altLang="en-US" sz="1200" dirty="0">
                <a:latin typeface="+mj-lt"/>
                <a:cs typeface="Times New Roman" panose="02020603050405020304" pitchFamily="18" charset="0"/>
              </a:rPr>
              <a:t> </a:t>
            </a:r>
            <a:r>
              <a:rPr lang="en-US" altLang="zh-TW" sz="1200" dirty="0">
                <a:latin typeface="+mj-lt"/>
                <a:cs typeface="Times New Roman" panose="02020603050405020304" pitchFamily="18" charset="0"/>
              </a:rPr>
              <a:t>Acting as a</a:t>
            </a:r>
            <a:r>
              <a:rPr lang="zh-TW" altLang="en-US" sz="1200" dirty="0">
                <a:latin typeface="+mj-lt"/>
                <a:cs typeface="Times New Roman" panose="02020603050405020304" pitchFamily="18" charset="0"/>
              </a:rPr>
              <a:t> </a:t>
            </a:r>
            <a:r>
              <a:rPr lang="en-US" altLang="zh-TW" sz="1200" dirty="0">
                <a:latin typeface="+mj-lt"/>
                <a:cs typeface="Times New Roman" panose="02020603050405020304" pitchFamily="18" charset="0"/>
              </a:rPr>
              <a:t>long-term financial consultant hired by IPO issuers, Da Yu provides opinions of  IPO process, GEM IPO procedures  and merger rules.</a:t>
            </a:r>
          </a:p>
          <a:p>
            <a:pPr marL="342900" lvl="1" indent="-342900">
              <a:buClr>
                <a:schemeClr val="accent1"/>
              </a:buClr>
              <a:buFont typeface="Wingdings" panose="05000000000000000000" pitchFamily="2" charset="2"/>
              <a:buChar char="n"/>
            </a:pPr>
            <a:r>
              <a:rPr lang="en-US" altLang="zh-TW" sz="1200" dirty="0">
                <a:latin typeface="+mj-lt"/>
              </a:rPr>
              <a:t>In recent years, the Hong Kong capital market facing the cold winter, therefore, financial advisory services affected, accountants in 22 years listed HKD 21.5 M.</a:t>
            </a:r>
          </a:p>
          <a:p>
            <a:pPr marL="342900" lvl="1" indent="-342900">
              <a:buClr>
                <a:schemeClr val="accent1"/>
              </a:buClr>
              <a:buFont typeface="Wingdings" panose="05000000000000000000" pitchFamily="2" charset="2"/>
              <a:buChar char="n"/>
            </a:pPr>
            <a:r>
              <a:rPr lang="en-US" altLang="zh-TW" sz="1200" dirty="0">
                <a:latin typeface="+mj-lt"/>
                <a:cs typeface="Times New Roman" panose="02020603050405020304" pitchFamily="18" charset="0"/>
              </a:rPr>
              <a:t>In 2023H1, the Hong Kong capital market continued to show a cold winter, although the operating profit before the impairment could maintain a positive number, but the difference is still very large compared with 2020. Therefore, Da Yu has announced on November 23, 2023 that it will include goodwill impairment of about HKD 178M, which is expected to cause significant losses, but the goodwill impairment is a non-cash expense, and Da Yu’s cash level and financial position are still sound.</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13</a:t>
            </a:fld>
            <a:endParaRPr lang="zh-TW" altLang="en-US">
              <a:solidFill>
                <a:prstClr val="black">
                  <a:tint val="75000"/>
                </a:prstClr>
              </a:solidFill>
            </a:endParaRPr>
          </a:p>
        </p:txBody>
      </p:sp>
      <p:sp>
        <p:nvSpPr>
          <p:cNvPr id="7" name="文字方塊 6">
            <a:extLst>
              <a:ext uri="{FF2B5EF4-FFF2-40B4-BE49-F238E27FC236}">
                <a16:creationId xmlns:a16="http://schemas.microsoft.com/office/drawing/2014/main" id="{72B52DEB-B5BF-E425-EB70-A7FA2FAE3AA1}"/>
              </a:ext>
            </a:extLst>
          </p:cNvPr>
          <p:cNvSpPr txBox="1"/>
          <p:nvPr/>
        </p:nvSpPr>
        <p:spPr>
          <a:xfrm>
            <a:off x="27789" y="3836789"/>
            <a:ext cx="3246698" cy="2492990"/>
          </a:xfrm>
          <a:prstGeom prst="rect">
            <a:avLst/>
          </a:prstGeom>
          <a:noFill/>
        </p:spPr>
        <p:txBody>
          <a:bodyPr wrap="square">
            <a:spAutoFit/>
          </a:bodyPr>
          <a:lstStyle/>
          <a:p>
            <a:pPr marL="342900" lvl="1" indent="-342900">
              <a:buClr>
                <a:schemeClr val="accent1"/>
              </a:buClr>
              <a:buFont typeface="Wingdings" panose="05000000000000000000" pitchFamily="2" charset="2"/>
              <a:buChar char="n"/>
            </a:pPr>
            <a:r>
              <a:rPr lang="en-US" altLang="zh-TW" sz="1200" dirty="0">
                <a:latin typeface="+mj-lt"/>
                <a:cs typeface="Times New Roman" panose="02020603050405020304" pitchFamily="18" charset="0"/>
              </a:rPr>
              <a:t>In view of the difficult financial market in Hong Kong due to the political and economic situation of financial advisory services, Da Yu is still optimistic about Hong Kong as an important financial hub in the Greater China region in the long term, but in the short term, Da Yu needs to expand new business to return to the growth track. It is planned to strengthen the development of asset management business and establish a robust investment fund (which will charge management fees and performance dividends in the future).</a:t>
            </a:r>
            <a:endParaRPr lang="zh-TW" altLang="en-US" sz="1200" dirty="0">
              <a:latin typeface="+mj-lt"/>
              <a:cs typeface="Times New Roman" panose="02020603050405020304" pitchFamily="18" charset="0"/>
            </a:endParaRPr>
          </a:p>
        </p:txBody>
      </p:sp>
      <p:sp>
        <p:nvSpPr>
          <p:cNvPr id="10" name="文字方塊 9">
            <a:extLst>
              <a:ext uri="{FF2B5EF4-FFF2-40B4-BE49-F238E27FC236}">
                <a16:creationId xmlns:a16="http://schemas.microsoft.com/office/drawing/2014/main" id="{01F63AD6-6986-0A52-DD06-96B892BF6B5C}"/>
              </a:ext>
            </a:extLst>
          </p:cNvPr>
          <p:cNvSpPr txBox="1"/>
          <p:nvPr/>
        </p:nvSpPr>
        <p:spPr>
          <a:xfrm>
            <a:off x="3115638" y="3169846"/>
            <a:ext cx="6231276" cy="369332"/>
          </a:xfrm>
          <a:prstGeom prst="rect">
            <a:avLst/>
          </a:prstGeom>
          <a:noFill/>
        </p:spPr>
        <p:txBody>
          <a:bodyPr wrap="square">
            <a:spAutoFit/>
          </a:bodyPr>
          <a:lstStyle/>
          <a:p>
            <a:endParaRPr lang="zh-TW" altLang="en-US" dirty="0"/>
          </a:p>
        </p:txBody>
      </p:sp>
      <p:sp>
        <p:nvSpPr>
          <p:cNvPr id="12" name="文字方塊 11">
            <a:extLst>
              <a:ext uri="{FF2B5EF4-FFF2-40B4-BE49-F238E27FC236}">
                <a16:creationId xmlns:a16="http://schemas.microsoft.com/office/drawing/2014/main" id="{12EEE749-62D8-4815-3875-8DD5200BBC49}"/>
              </a:ext>
            </a:extLst>
          </p:cNvPr>
          <p:cNvSpPr txBox="1"/>
          <p:nvPr/>
        </p:nvSpPr>
        <p:spPr>
          <a:xfrm>
            <a:off x="2335696" y="3164821"/>
            <a:ext cx="4671390" cy="369332"/>
          </a:xfrm>
          <a:prstGeom prst="rect">
            <a:avLst/>
          </a:prstGeom>
          <a:noFill/>
        </p:spPr>
        <p:txBody>
          <a:bodyPr wrap="square">
            <a:spAutoFit/>
          </a:bodyPr>
          <a:lstStyle/>
          <a:p>
            <a:endParaRPr lang="zh-TW" altLang="en-US" dirty="0"/>
          </a:p>
        </p:txBody>
      </p:sp>
      <p:pic>
        <p:nvPicPr>
          <p:cNvPr id="16" name="圖片 15">
            <a:extLst>
              <a:ext uri="{FF2B5EF4-FFF2-40B4-BE49-F238E27FC236}">
                <a16:creationId xmlns:a16="http://schemas.microsoft.com/office/drawing/2014/main" id="{C0168EFF-AE4A-6A36-EE86-314D8C18E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487" y="3862387"/>
            <a:ext cx="5381625" cy="267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623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br>
              <a:rPr lang="en-US" altLang="zh-TW" b="1" dirty="0"/>
            </a:br>
            <a:r>
              <a:rPr lang="en-US" altLang="zh-TW" b="1" dirty="0"/>
              <a:t>Business Development: Grand Ocean</a:t>
            </a:r>
            <a:br>
              <a:rPr lang="zh-TW" altLang="en-US" b="1" dirty="0"/>
            </a:br>
            <a:endParaRPr lang="zh-TW" altLang="en-US" dirty="0"/>
          </a:p>
        </p:txBody>
      </p:sp>
      <p:sp>
        <p:nvSpPr>
          <p:cNvPr id="4" name="投影片編號版面配置區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92A18-2085-4858-BF92-EFB9B1177E84}" type="slidenum">
              <a:rPr kumimoji="0" lang="zh-TW" altLang="en-US" sz="1200" b="0" i="0" u="none" strike="noStrike" kern="1200" cap="none" spc="0" normalizeH="0" baseline="0" noProof="0" smtClean="0">
                <a:ln>
                  <a:noFill/>
                </a:ln>
                <a:solidFill>
                  <a:prstClr val="black">
                    <a:tint val="75000"/>
                  </a:prstClr>
                </a:solidFill>
                <a:effectLst/>
                <a:uLnTx/>
                <a:uFillTx/>
                <a:latin typeface="Calibri"/>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TW" altLang="en-US" sz="1200" b="0" i="0" u="none" strike="noStrike" kern="1200" cap="none" spc="0" normalizeH="0" baseline="0" noProof="0">
              <a:ln>
                <a:noFill/>
              </a:ln>
              <a:solidFill>
                <a:prstClr val="black">
                  <a:tint val="75000"/>
                </a:prstClr>
              </a:solidFill>
              <a:effectLst/>
              <a:uLnTx/>
              <a:uFillTx/>
              <a:latin typeface="Calibri"/>
              <a:ea typeface="新細明體" panose="02020500000000000000" pitchFamily="18" charset="-120"/>
              <a:cs typeface="+mn-cs"/>
            </a:endParaRPr>
          </a:p>
        </p:txBody>
      </p:sp>
      <p:pic>
        <p:nvPicPr>
          <p:cNvPr id="6" name="圖片 5">
            <a:extLst>
              <a:ext uri="{FF2B5EF4-FFF2-40B4-BE49-F238E27FC236}">
                <a16:creationId xmlns:a16="http://schemas.microsoft.com/office/drawing/2014/main" id="{FA832770-75B8-F683-41C1-27C0E7830986}"/>
              </a:ext>
            </a:extLst>
          </p:cNvPr>
          <p:cNvPicPr>
            <a:picLocks noChangeAspect="1"/>
          </p:cNvPicPr>
          <p:nvPr/>
        </p:nvPicPr>
        <p:blipFill>
          <a:blip r:embed="rId2"/>
          <a:stretch>
            <a:fillRect/>
          </a:stretch>
        </p:blipFill>
        <p:spPr>
          <a:xfrm>
            <a:off x="1337481" y="1196752"/>
            <a:ext cx="6469037" cy="4850084"/>
          </a:xfrm>
          <a:prstGeom prst="rect">
            <a:avLst/>
          </a:prstGeom>
        </p:spPr>
      </p:pic>
    </p:spTree>
    <p:extLst>
      <p:ext uri="{BB962C8B-B14F-4D97-AF65-F5344CB8AC3E}">
        <p14:creationId xmlns:p14="http://schemas.microsoft.com/office/powerpoint/2010/main" val="343469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reeform 3">
            <a:extLst>
              <a:ext uri="{FF2B5EF4-FFF2-40B4-BE49-F238E27FC236}">
                <a16:creationId xmlns:a16="http://schemas.microsoft.com/office/drawing/2014/main" id="{748693B0-2D12-463E-BB7F-35300D31615C}"/>
              </a:ext>
            </a:extLst>
          </p:cNvPr>
          <p:cNvSpPr>
            <a:spLocks/>
          </p:cNvSpPr>
          <p:nvPr/>
        </p:nvSpPr>
        <p:spPr bwMode="auto">
          <a:xfrm>
            <a:off x="5437596" y="4151255"/>
            <a:ext cx="789627" cy="560635"/>
          </a:xfrm>
          <a:custGeom>
            <a:avLst/>
            <a:gdLst>
              <a:gd name="T0" fmla="*/ 2147483647 w 549"/>
              <a:gd name="T1" fmla="*/ 2147483647 h 378"/>
              <a:gd name="T2" fmla="*/ 2147483647 w 549"/>
              <a:gd name="T3" fmla="*/ 2147483647 h 378"/>
              <a:gd name="T4" fmla="*/ 2147483647 w 549"/>
              <a:gd name="T5" fmla="*/ 2147483647 h 378"/>
              <a:gd name="T6" fmla="*/ 2147483647 w 549"/>
              <a:gd name="T7" fmla="*/ 2147483647 h 378"/>
              <a:gd name="T8" fmla="*/ 2147483647 w 549"/>
              <a:gd name="T9" fmla="*/ 2147483647 h 378"/>
              <a:gd name="T10" fmla="*/ 2147483647 w 549"/>
              <a:gd name="T11" fmla="*/ 2147483647 h 378"/>
              <a:gd name="T12" fmla="*/ 2147483647 w 549"/>
              <a:gd name="T13" fmla="*/ 2147483647 h 378"/>
              <a:gd name="T14" fmla="*/ 2147483647 w 549"/>
              <a:gd name="T15" fmla="*/ 2147483647 h 378"/>
              <a:gd name="T16" fmla="*/ 2147483647 w 549"/>
              <a:gd name="T17" fmla="*/ 2147483647 h 378"/>
              <a:gd name="T18" fmla="*/ 2147483647 w 549"/>
              <a:gd name="T19" fmla="*/ 2147483647 h 378"/>
              <a:gd name="T20" fmla="*/ 2147483647 w 549"/>
              <a:gd name="T21" fmla="*/ 2147483647 h 378"/>
              <a:gd name="T22" fmla="*/ 2147483647 w 549"/>
              <a:gd name="T23" fmla="*/ 2147483647 h 378"/>
              <a:gd name="T24" fmla="*/ 2147483647 w 549"/>
              <a:gd name="T25" fmla="*/ 2147483647 h 378"/>
              <a:gd name="T26" fmla="*/ 2147483647 w 549"/>
              <a:gd name="T27" fmla="*/ 2147483647 h 378"/>
              <a:gd name="T28" fmla="*/ 2147483647 w 549"/>
              <a:gd name="T29" fmla="*/ 2147483647 h 378"/>
              <a:gd name="T30" fmla="*/ 2147483647 w 549"/>
              <a:gd name="T31" fmla="*/ 2147483647 h 378"/>
              <a:gd name="T32" fmla="*/ 2147483647 w 549"/>
              <a:gd name="T33" fmla="*/ 2147483647 h 378"/>
              <a:gd name="T34" fmla="*/ 2147483647 w 549"/>
              <a:gd name="T35" fmla="*/ 2147483647 h 378"/>
              <a:gd name="T36" fmla="*/ 2147483647 w 549"/>
              <a:gd name="T37" fmla="*/ 2147483647 h 378"/>
              <a:gd name="T38" fmla="*/ 2147483647 w 549"/>
              <a:gd name="T39" fmla="*/ 2147483647 h 378"/>
              <a:gd name="T40" fmla="*/ 2147483647 w 549"/>
              <a:gd name="T41" fmla="*/ 2147483647 h 378"/>
              <a:gd name="T42" fmla="*/ 2147483647 w 549"/>
              <a:gd name="T43" fmla="*/ 2147483647 h 378"/>
              <a:gd name="T44" fmla="*/ 2147483647 w 549"/>
              <a:gd name="T45" fmla="*/ 2147483647 h 378"/>
              <a:gd name="T46" fmla="*/ 2147483647 w 549"/>
              <a:gd name="T47" fmla="*/ 2147483647 h 378"/>
              <a:gd name="T48" fmla="*/ 2147483647 w 549"/>
              <a:gd name="T49" fmla="*/ 2147483647 h 378"/>
              <a:gd name="T50" fmla="*/ 2147483647 w 549"/>
              <a:gd name="T51" fmla="*/ 0 h 378"/>
              <a:gd name="T52" fmla="*/ 2147483647 w 549"/>
              <a:gd name="T53" fmla="*/ 2147483647 h 378"/>
              <a:gd name="T54" fmla="*/ 2147483647 w 549"/>
              <a:gd name="T55" fmla="*/ 2147483647 h 378"/>
              <a:gd name="T56" fmla="*/ 2147483647 w 549"/>
              <a:gd name="T57" fmla="*/ 2147483647 h 378"/>
              <a:gd name="T58" fmla="*/ 2147483647 w 549"/>
              <a:gd name="T59" fmla="*/ 2147483647 h 378"/>
              <a:gd name="T60" fmla="*/ 2147483647 w 549"/>
              <a:gd name="T61" fmla="*/ 2147483647 h 378"/>
              <a:gd name="T62" fmla="*/ 2147483647 w 549"/>
              <a:gd name="T63" fmla="*/ 2147483647 h 378"/>
              <a:gd name="T64" fmla="*/ 2147483647 w 549"/>
              <a:gd name="T65" fmla="*/ 2147483647 h 378"/>
              <a:gd name="T66" fmla="*/ 2147483647 w 549"/>
              <a:gd name="T67" fmla="*/ 2147483647 h 378"/>
              <a:gd name="T68" fmla="*/ 2147483647 w 549"/>
              <a:gd name="T69" fmla="*/ 2147483647 h 378"/>
              <a:gd name="T70" fmla="*/ 2147483647 w 549"/>
              <a:gd name="T71" fmla="*/ 2147483647 h 378"/>
              <a:gd name="T72" fmla="*/ 2147483647 w 549"/>
              <a:gd name="T73" fmla="*/ 2147483647 h 378"/>
              <a:gd name="T74" fmla="*/ 2147483647 w 549"/>
              <a:gd name="T75" fmla="*/ 2147483647 h 378"/>
              <a:gd name="T76" fmla="*/ 2147483647 w 549"/>
              <a:gd name="T77" fmla="*/ 2147483647 h 378"/>
              <a:gd name="T78" fmla="*/ 2147483647 w 549"/>
              <a:gd name="T79" fmla="*/ 2147483647 h 378"/>
              <a:gd name="T80" fmla="*/ 2147483647 w 549"/>
              <a:gd name="T81" fmla="*/ 2147483647 h 378"/>
              <a:gd name="T82" fmla="*/ 2147483647 w 549"/>
              <a:gd name="T83" fmla="*/ 2147483647 h 378"/>
              <a:gd name="T84" fmla="*/ 2147483647 w 549"/>
              <a:gd name="T85" fmla="*/ 2147483647 h 378"/>
              <a:gd name="T86" fmla="*/ 2147483647 w 549"/>
              <a:gd name="T87" fmla="*/ 2147483647 h 378"/>
              <a:gd name="T88" fmla="*/ 2147483647 w 549"/>
              <a:gd name="T89" fmla="*/ 2147483647 h 378"/>
              <a:gd name="T90" fmla="*/ 0 w 549"/>
              <a:gd name="T91" fmla="*/ 2147483647 h 378"/>
              <a:gd name="T92" fmla="*/ 0 w 549"/>
              <a:gd name="T93" fmla="*/ 2147483647 h 378"/>
              <a:gd name="T94" fmla="*/ 2147483647 w 549"/>
              <a:gd name="T95" fmla="*/ 2147483647 h 378"/>
              <a:gd name="T96" fmla="*/ 2147483647 w 549"/>
              <a:gd name="T97" fmla="*/ 2147483647 h 378"/>
              <a:gd name="T98" fmla="*/ 2147483647 w 549"/>
              <a:gd name="T99" fmla="*/ 2147483647 h 378"/>
              <a:gd name="T100" fmla="*/ 2147483647 w 549"/>
              <a:gd name="T101" fmla="*/ 2147483647 h 378"/>
              <a:gd name="T102" fmla="*/ 2147483647 w 549"/>
              <a:gd name="T103" fmla="*/ 2147483647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5" name="Freeform 4">
            <a:extLst>
              <a:ext uri="{FF2B5EF4-FFF2-40B4-BE49-F238E27FC236}">
                <a16:creationId xmlns:a16="http://schemas.microsoft.com/office/drawing/2014/main" id="{BF2C5A50-2D9B-42F2-B70B-CBE3DDC9BEEC}"/>
              </a:ext>
            </a:extLst>
          </p:cNvPr>
          <p:cNvSpPr>
            <a:spLocks/>
          </p:cNvSpPr>
          <p:nvPr/>
        </p:nvSpPr>
        <p:spPr bwMode="auto">
          <a:xfrm>
            <a:off x="5724494" y="5562054"/>
            <a:ext cx="529050" cy="692239"/>
          </a:xfrm>
          <a:custGeom>
            <a:avLst/>
            <a:gdLst>
              <a:gd name="T0" fmla="*/ 0 w 369"/>
              <a:gd name="T1" fmla="*/ 2147483647 h 465"/>
              <a:gd name="T2" fmla="*/ 2147483647 w 369"/>
              <a:gd name="T3" fmla="*/ 2147483647 h 465"/>
              <a:gd name="T4" fmla="*/ 2147483647 w 369"/>
              <a:gd name="T5" fmla="*/ 2147483647 h 465"/>
              <a:gd name="T6" fmla="*/ 2147483647 w 369"/>
              <a:gd name="T7" fmla="*/ 2147483647 h 465"/>
              <a:gd name="T8" fmla="*/ 2147483647 w 369"/>
              <a:gd name="T9" fmla="*/ 2147483647 h 465"/>
              <a:gd name="T10" fmla="*/ 2147483647 w 369"/>
              <a:gd name="T11" fmla="*/ 2147483647 h 465"/>
              <a:gd name="T12" fmla="*/ 2147483647 w 369"/>
              <a:gd name="T13" fmla="*/ 2147483647 h 465"/>
              <a:gd name="T14" fmla="*/ 2147483647 w 369"/>
              <a:gd name="T15" fmla="*/ 2147483647 h 465"/>
              <a:gd name="T16" fmla="*/ 2147483647 w 369"/>
              <a:gd name="T17" fmla="*/ 2147483647 h 465"/>
              <a:gd name="T18" fmla="*/ 2147483647 w 369"/>
              <a:gd name="T19" fmla="*/ 2147483647 h 465"/>
              <a:gd name="T20" fmla="*/ 2147483647 w 369"/>
              <a:gd name="T21" fmla="*/ 2147483647 h 465"/>
              <a:gd name="T22" fmla="*/ 2147483647 w 369"/>
              <a:gd name="T23" fmla="*/ 2147483647 h 465"/>
              <a:gd name="T24" fmla="*/ 2147483647 w 369"/>
              <a:gd name="T25" fmla="*/ 0 h 465"/>
              <a:gd name="T26" fmla="*/ 2147483647 w 369"/>
              <a:gd name="T27" fmla="*/ 2147483647 h 465"/>
              <a:gd name="T28" fmla="*/ 2147483647 w 369"/>
              <a:gd name="T29" fmla="*/ 2147483647 h 465"/>
              <a:gd name="T30" fmla="*/ 2147483647 w 369"/>
              <a:gd name="T31" fmla="*/ 2147483647 h 465"/>
              <a:gd name="T32" fmla="*/ 2147483647 w 369"/>
              <a:gd name="T33" fmla="*/ 2147483647 h 465"/>
              <a:gd name="T34" fmla="*/ 2147483647 w 369"/>
              <a:gd name="T35" fmla="*/ 2147483647 h 465"/>
              <a:gd name="T36" fmla="*/ 2147483647 w 369"/>
              <a:gd name="T37" fmla="*/ 2147483647 h 465"/>
              <a:gd name="T38" fmla="*/ 2147483647 w 369"/>
              <a:gd name="T39" fmla="*/ 2147483647 h 465"/>
              <a:gd name="T40" fmla="*/ 2147483647 w 369"/>
              <a:gd name="T41" fmla="*/ 2147483647 h 465"/>
              <a:gd name="T42" fmla="*/ 2147483647 w 369"/>
              <a:gd name="T43" fmla="*/ 2147483647 h 465"/>
              <a:gd name="T44" fmla="*/ 2147483647 w 369"/>
              <a:gd name="T45" fmla="*/ 2147483647 h 465"/>
              <a:gd name="T46" fmla="*/ 2147483647 w 369"/>
              <a:gd name="T47" fmla="*/ 2147483647 h 465"/>
              <a:gd name="T48" fmla="*/ 2147483647 w 369"/>
              <a:gd name="T49" fmla="*/ 2147483647 h 465"/>
              <a:gd name="T50" fmla="*/ 2147483647 w 369"/>
              <a:gd name="T51" fmla="*/ 2147483647 h 465"/>
              <a:gd name="T52" fmla="*/ 2147483647 w 369"/>
              <a:gd name="T53" fmla="*/ 2147483647 h 465"/>
              <a:gd name="T54" fmla="*/ 2147483647 w 369"/>
              <a:gd name="T55" fmla="*/ 2147483647 h 465"/>
              <a:gd name="T56" fmla="*/ 2147483647 w 369"/>
              <a:gd name="T57" fmla="*/ 2147483647 h 465"/>
              <a:gd name="T58" fmla="*/ 2147483647 w 369"/>
              <a:gd name="T59" fmla="*/ 2147483647 h 465"/>
              <a:gd name="T60" fmla="*/ 2147483647 w 369"/>
              <a:gd name="T61" fmla="*/ 2147483647 h 465"/>
              <a:gd name="T62" fmla="*/ 2147483647 w 369"/>
              <a:gd name="T63" fmla="*/ 2147483647 h 465"/>
              <a:gd name="T64" fmla="*/ 2147483647 w 369"/>
              <a:gd name="T65" fmla="*/ 2147483647 h 465"/>
              <a:gd name="T66" fmla="*/ 2147483647 w 369"/>
              <a:gd name="T67" fmla="*/ 2147483647 h 465"/>
              <a:gd name="T68" fmla="*/ 2147483647 w 369"/>
              <a:gd name="T69" fmla="*/ 2147483647 h 465"/>
              <a:gd name="T70" fmla="*/ 2147483647 w 369"/>
              <a:gd name="T71" fmla="*/ 2147483647 h 465"/>
              <a:gd name="T72" fmla="*/ 2147483647 w 369"/>
              <a:gd name="T73" fmla="*/ 2147483647 h 465"/>
              <a:gd name="T74" fmla="*/ 2147483647 w 369"/>
              <a:gd name="T75" fmla="*/ 2147483647 h 465"/>
              <a:gd name="T76" fmla="*/ 2147483647 w 369"/>
              <a:gd name="T77" fmla="*/ 2147483647 h 465"/>
              <a:gd name="T78" fmla="*/ 2147483647 w 369"/>
              <a:gd name="T79" fmla="*/ 2147483647 h 465"/>
              <a:gd name="T80" fmla="*/ 2147483647 w 369"/>
              <a:gd name="T81" fmla="*/ 2147483647 h 465"/>
              <a:gd name="T82" fmla="*/ 2147483647 w 369"/>
              <a:gd name="T83" fmla="*/ 2147483647 h 465"/>
              <a:gd name="T84" fmla="*/ 2147483647 w 369"/>
              <a:gd name="T85" fmla="*/ 2147483647 h 465"/>
              <a:gd name="T86" fmla="*/ 2147483647 w 369"/>
              <a:gd name="T87" fmla="*/ 2147483647 h 465"/>
              <a:gd name="T88" fmla="*/ 2147483647 w 369"/>
              <a:gd name="T89" fmla="*/ 2147483647 h 465"/>
              <a:gd name="T90" fmla="*/ 2147483647 w 369"/>
              <a:gd name="T91" fmla="*/ 2147483647 h 465"/>
              <a:gd name="T92" fmla="*/ 2147483647 w 369"/>
              <a:gd name="T93" fmla="*/ 2147483647 h 465"/>
              <a:gd name="T94" fmla="*/ 2147483647 w 369"/>
              <a:gd name="T95" fmla="*/ 2147483647 h 465"/>
              <a:gd name="T96" fmla="*/ 0 w 369"/>
              <a:gd name="T97" fmla="*/ 2147483647 h 465"/>
              <a:gd name="T98" fmla="*/ 0 w 369"/>
              <a:gd name="T99" fmla="*/ 214748364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6" name="Freeform 6">
            <a:extLst>
              <a:ext uri="{FF2B5EF4-FFF2-40B4-BE49-F238E27FC236}">
                <a16:creationId xmlns:a16="http://schemas.microsoft.com/office/drawing/2014/main" id="{F741D957-36ED-404C-BE76-7A9B23EC8C72}"/>
              </a:ext>
            </a:extLst>
          </p:cNvPr>
          <p:cNvSpPr>
            <a:spLocks/>
          </p:cNvSpPr>
          <p:nvPr/>
        </p:nvSpPr>
        <p:spPr bwMode="auto">
          <a:xfrm>
            <a:off x="6257492" y="5941075"/>
            <a:ext cx="186878" cy="500097"/>
          </a:xfrm>
          <a:custGeom>
            <a:avLst/>
            <a:gdLst>
              <a:gd name="T0" fmla="*/ 2147483647 w 129"/>
              <a:gd name="T1" fmla="*/ 2147483647 h 338"/>
              <a:gd name="T2" fmla="*/ 2147483647 w 129"/>
              <a:gd name="T3" fmla="*/ 2147483647 h 338"/>
              <a:gd name="T4" fmla="*/ 2147483647 w 129"/>
              <a:gd name="T5" fmla="*/ 2147483647 h 338"/>
              <a:gd name="T6" fmla="*/ 2147483647 w 129"/>
              <a:gd name="T7" fmla="*/ 2147483647 h 338"/>
              <a:gd name="T8" fmla="*/ 2147483647 w 129"/>
              <a:gd name="T9" fmla="*/ 2147483647 h 338"/>
              <a:gd name="T10" fmla="*/ 2147483647 w 129"/>
              <a:gd name="T11" fmla="*/ 2147483647 h 338"/>
              <a:gd name="T12" fmla="*/ 2147483647 w 129"/>
              <a:gd name="T13" fmla="*/ 2147483647 h 338"/>
              <a:gd name="T14" fmla="*/ 0 w 129"/>
              <a:gd name="T15" fmla="*/ 2147483647 h 338"/>
              <a:gd name="T16" fmla="*/ 2147483647 w 129"/>
              <a:gd name="T17" fmla="*/ 2147483647 h 338"/>
              <a:gd name="T18" fmla="*/ 2147483647 w 129"/>
              <a:gd name="T19" fmla="*/ 2147483647 h 338"/>
              <a:gd name="T20" fmla="*/ 2147483647 w 129"/>
              <a:gd name="T21" fmla="*/ 0 h 338"/>
              <a:gd name="T22" fmla="*/ 2147483647 w 129"/>
              <a:gd name="T23" fmla="*/ 2147483647 h 338"/>
              <a:gd name="T24" fmla="*/ 2147483647 w 129"/>
              <a:gd name="T25" fmla="*/ 2147483647 h 338"/>
              <a:gd name="T26" fmla="*/ 2147483647 w 129"/>
              <a:gd name="T27" fmla="*/ 2147483647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7" name="Freeform 8">
            <a:extLst>
              <a:ext uri="{FF2B5EF4-FFF2-40B4-BE49-F238E27FC236}">
                <a16:creationId xmlns:a16="http://schemas.microsoft.com/office/drawing/2014/main" id="{5AF5ACF4-8202-4586-8908-616BB5B1F07B}"/>
              </a:ext>
            </a:extLst>
          </p:cNvPr>
          <p:cNvSpPr>
            <a:spLocks/>
          </p:cNvSpPr>
          <p:nvPr/>
        </p:nvSpPr>
        <p:spPr bwMode="auto">
          <a:xfrm>
            <a:off x="4287373" y="5964764"/>
            <a:ext cx="967293" cy="719876"/>
          </a:xfrm>
          <a:custGeom>
            <a:avLst/>
            <a:gdLst>
              <a:gd name="T0" fmla="*/ 2147483647 w 673"/>
              <a:gd name="T1" fmla="*/ 2147483647 h 490"/>
              <a:gd name="T2" fmla="*/ 2147483647 w 673"/>
              <a:gd name="T3" fmla="*/ 2147483647 h 490"/>
              <a:gd name="T4" fmla="*/ 2147483647 w 673"/>
              <a:gd name="T5" fmla="*/ 2147483647 h 490"/>
              <a:gd name="T6" fmla="*/ 2147483647 w 673"/>
              <a:gd name="T7" fmla="*/ 2147483647 h 490"/>
              <a:gd name="T8" fmla="*/ 2147483647 w 673"/>
              <a:gd name="T9" fmla="*/ 2147483647 h 490"/>
              <a:gd name="T10" fmla="*/ 2147483647 w 673"/>
              <a:gd name="T11" fmla="*/ 2147483647 h 490"/>
              <a:gd name="T12" fmla="*/ 2147483647 w 673"/>
              <a:gd name="T13" fmla="*/ 2147483647 h 490"/>
              <a:gd name="T14" fmla="*/ 2147483647 w 673"/>
              <a:gd name="T15" fmla="*/ 2147483647 h 490"/>
              <a:gd name="T16" fmla="*/ 2147483647 w 673"/>
              <a:gd name="T17" fmla="*/ 2147483647 h 490"/>
              <a:gd name="T18" fmla="*/ 2147483647 w 673"/>
              <a:gd name="T19" fmla="*/ 2147483647 h 490"/>
              <a:gd name="T20" fmla="*/ 2147483647 w 673"/>
              <a:gd name="T21" fmla="*/ 2147483647 h 490"/>
              <a:gd name="T22" fmla="*/ 2147483647 w 673"/>
              <a:gd name="T23" fmla="*/ 2147483647 h 490"/>
              <a:gd name="T24" fmla="*/ 2147483647 w 673"/>
              <a:gd name="T25" fmla="*/ 2147483647 h 490"/>
              <a:gd name="T26" fmla="*/ 2147483647 w 673"/>
              <a:gd name="T27" fmla="*/ 2147483647 h 490"/>
              <a:gd name="T28" fmla="*/ 2147483647 w 673"/>
              <a:gd name="T29" fmla="*/ 2147483647 h 490"/>
              <a:gd name="T30" fmla="*/ 2147483647 w 673"/>
              <a:gd name="T31" fmla="*/ 2147483647 h 490"/>
              <a:gd name="T32" fmla="*/ 2147483647 w 673"/>
              <a:gd name="T33" fmla="*/ 2147483647 h 490"/>
              <a:gd name="T34" fmla="*/ 2147483647 w 673"/>
              <a:gd name="T35" fmla="*/ 2147483647 h 490"/>
              <a:gd name="T36" fmla="*/ 2147483647 w 673"/>
              <a:gd name="T37" fmla="*/ 2147483647 h 490"/>
              <a:gd name="T38" fmla="*/ 2147483647 w 673"/>
              <a:gd name="T39" fmla="*/ 2147483647 h 490"/>
              <a:gd name="T40" fmla="*/ 2147483647 w 673"/>
              <a:gd name="T41" fmla="*/ 2147483647 h 490"/>
              <a:gd name="T42" fmla="*/ 2147483647 w 673"/>
              <a:gd name="T43" fmla="*/ 2147483647 h 490"/>
              <a:gd name="T44" fmla="*/ 2147483647 w 673"/>
              <a:gd name="T45" fmla="*/ 2147483647 h 490"/>
              <a:gd name="T46" fmla="*/ 2147483647 w 673"/>
              <a:gd name="T47" fmla="*/ 2147483647 h 490"/>
              <a:gd name="T48" fmla="*/ 2147483647 w 673"/>
              <a:gd name="T49" fmla="*/ 2147483647 h 490"/>
              <a:gd name="T50" fmla="*/ 2147483647 w 673"/>
              <a:gd name="T51" fmla="*/ 2147483647 h 490"/>
              <a:gd name="T52" fmla="*/ 2147483647 w 673"/>
              <a:gd name="T53" fmla="*/ 2147483647 h 490"/>
              <a:gd name="T54" fmla="*/ 2147483647 w 673"/>
              <a:gd name="T55" fmla="*/ 2147483647 h 490"/>
              <a:gd name="T56" fmla="*/ 2147483647 w 673"/>
              <a:gd name="T57" fmla="*/ 2147483647 h 490"/>
              <a:gd name="T58" fmla="*/ 2147483647 w 673"/>
              <a:gd name="T59" fmla="*/ 2147483647 h 490"/>
              <a:gd name="T60" fmla="*/ 2147483647 w 673"/>
              <a:gd name="T61" fmla="*/ 2147483647 h 490"/>
              <a:gd name="T62" fmla="*/ 2147483647 w 673"/>
              <a:gd name="T63" fmla="*/ 2147483647 h 490"/>
              <a:gd name="T64" fmla="*/ 2147483647 w 673"/>
              <a:gd name="T65" fmla="*/ 2147483647 h 490"/>
              <a:gd name="T66" fmla="*/ 2147483647 w 673"/>
              <a:gd name="T67" fmla="*/ 2147483647 h 490"/>
              <a:gd name="T68" fmla="*/ 2147483647 w 673"/>
              <a:gd name="T69" fmla="*/ 2147483647 h 490"/>
              <a:gd name="T70" fmla="*/ 2147483647 w 673"/>
              <a:gd name="T71" fmla="*/ 2147483647 h 490"/>
              <a:gd name="T72" fmla="*/ 2147483647 w 673"/>
              <a:gd name="T73" fmla="*/ 214748364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8" name="Freeform 11">
            <a:extLst>
              <a:ext uri="{FF2B5EF4-FFF2-40B4-BE49-F238E27FC236}">
                <a16:creationId xmlns:a16="http://schemas.microsoft.com/office/drawing/2014/main" id="{0DF5C7A2-2C1B-42DC-9D3B-27D4ED24653B}"/>
              </a:ext>
            </a:extLst>
          </p:cNvPr>
          <p:cNvSpPr>
            <a:spLocks/>
          </p:cNvSpPr>
          <p:nvPr/>
        </p:nvSpPr>
        <p:spPr bwMode="auto">
          <a:xfrm>
            <a:off x="5403379" y="5340959"/>
            <a:ext cx="583008" cy="838320"/>
          </a:xfrm>
          <a:custGeom>
            <a:avLst/>
            <a:gdLst>
              <a:gd name="T0" fmla="*/ 2147483647 w 404"/>
              <a:gd name="T1" fmla="*/ 2147483647 h 566"/>
              <a:gd name="T2" fmla="*/ 2147483647 w 404"/>
              <a:gd name="T3" fmla="*/ 2147483647 h 566"/>
              <a:gd name="T4" fmla="*/ 2147483647 w 404"/>
              <a:gd name="T5" fmla="*/ 2147483647 h 566"/>
              <a:gd name="T6" fmla="*/ 2147483647 w 404"/>
              <a:gd name="T7" fmla="*/ 2147483647 h 566"/>
              <a:gd name="T8" fmla="*/ 2147483647 w 404"/>
              <a:gd name="T9" fmla="*/ 2147483647 h 566"/>
              <a:gd name="T10" fmla="*/ 0 w 404"/>
              <a:gd name="T11" fmla="*/ 2147483647 h 566"/>
              <a:gd name="T12" fmla="*/ 2147483647 w 404"/>
              <a:gd name="T13" fmla="*/ 2147483647 h 566"/>
              <a:gd name="T14" fmla="*/ 2147483647 w 404"/>
              <a:gd name="T15" fmla="*/ 2147483647 h 566"/>
              <a:gd name="T16" fmla="*/ 2147483647 w 404"/>
              <a:gd name="T17" fmla="*/ 2147483647 h 566"/>
              <a:gd name="T18" fmla="*/ 2147483647 w 404"/>
              <a:gd name="T19" fmla="*/ 2147483647 h 566"/>
              <a:gd name="T20" fmla="*/ 2147483647 w 404"/>
              <a:gd name="T21" fmla="*/ 2147483647 h 566"/>
              <a:gd name="T22" fmla="*/ 2147483647 w 404"/>
              <a:gd name="T23" fmla="*/ 2147483647 h 566"/>
              <a:gd name="T24" fmla="*/ 2147483647 w 404"/>
              <a:gd name="T25" fmla="*/ 2147483647 h 566"/>
              <a:gd name="T26" fmla="*/ 2147483647 w 404"/>
              <a:gd name="T27" fmla="*/ 2147483647 h 566"/>
              <a:gd name="T28" fmla="*/ 2147483647 w 404"/>
              <a:gd name="T29" fmla="*/ 2147483647 h 566"/>
              <a:gd name="T30" fmla="*/ 2147483647 w 404"/>
              <a:gd name="T31" fmla="*/ 2147483647 h 566"/>
              <a:gd name="T32" fmla="*/ 2147483647 w 404"/>
              <a:gd name="T33" fmla="*/ 2147483647 h 566"/>
              <a:gd name="T34" fmla="*/ 2147483647 w 404"/>
              <a:gd name="T35" fmla="*/ 2147483647 h 566"/>
              <a:gd name="T36" fmla="*/ 2147483647 w 404"/>
              <a:gd name="T37" fmla="*/ 2147483647 h 566"/>
              <a:gd name="T38" fmla="*/ 2147483647 w 404"/>
              <a:gd name="T39" fmla="*/ 2147483647 h 566"/>
              <a:gd name="T40" fmla="*/ 2147483647 w 404"/>
              <a:gd name="T41" fmla="*/ 2147483647 h 566"/>
              <a:gd name="T42" fmla="*/ 2147483647 w 404"/>
              <a:gd name="T43" fmla="*/ 2147483647 h 566"/>
              <a:gd name="T44" fmla="*/ 2147483647 w 404"/>
              <a:gd name="T45" fmla="*/ 2147483647 h 566"/>
              <a:gd name="T46" fmla="*/ 2147483647 w 404"/>
              <a:gd name="T47" fmla="*/ 2147483647 h 566"/>
              <a:gd name="T48" fmla="*/ 2147483647 w 404"/>
              <a:gd name="T49" fmla="*/ 2147483647 h 566"/>
              <a:gd name="T50" fmla="*/ 2147483647 w 404"/>
              <a:gd name="T51" fmla="*/ 2147483647 h 566"/>
              <a:gd name="T52" fmla="*/ 2147483647 w 404"/>
              <a:gd name="T53" fmla="*/ 2147483647 h 566"/>
              <a:gd name="T54" fmla="*/ 2147483647 w 404"/>
              <a:gd name="T55" fmla="*/ 2147483647 h 566"/>
              <a:gd name="T56" fmla="*/ 2147483647 w 404"/>
              <a:gd name="T57" fmla="*/ 2147483647 h 566"/>
              <a:gd name="T58" fmla="*/ 2147483647 w 404"/>
              <a:gd name="T59" fmla="*/ 2147483647 h 566"/>
              <a:gd name="T60" fmla="*/ 2147483647 w 404"/>
              <a:gd name="T61" fmla="*/ 2147483647 h 566"/>
              <a:gd name="T62" fmla="*/ 2147483647 w 404"/>
              <a:gd name="T63" fmla="*/ 2147483647 h 566"/>
              <a:gd name="T64" fmla="*/ 2147483647 w 404"/>
              <a:gd name="T65" fmla="*/ 2147483647 h 566"/>
              <a:gd name="T66" fmla="*/ 2147483647 w 404"/>
              <a:gd name="T67" fmla="*/ 2147483647 h 566"/>
              <a:gd name="T68" fmla="*/ 2147483647 w 404"/>
              <a:gd name="T69" fmla="*/ 2147483647 h 566"/>
              <a:gd name="T70" fmla="*/ 2147483647 w 404"/>
              <a:gd name="T71" fmla="*/ 2147483647 h 566"/>
              <a:gd name="T72" fmla="*/ 2147483647 w 404"/>
              <a:gd name="T73" fmla="*/ 2147483647 h 566"/>
              <a:gd name="T74" fmla="*/ 2147483647 w 404"/>
              <a:gd name="T75" fmla="*/ 2147483647 h 566"/>
              <a:gd name="T76" fmla="*/ 2147483647 w 404"/>
              <a:gd name="T77" fmla="*/ 2147483647 h 566"/>
              <a:gd name="T78" fmla="*/ 2147483647 w 404"/>
              <a:gd name="T79" fmla="*/ 2147483647 h 566"/>
              <a:gd name="T80" fmla="*/ 2147483647 w 404"/>
              <a:gd name="T81" fmla="*/ 2147483647 h 566"/>
              <a:gd name="T82" fmla="*/ 2147483647 w 404"/>
              <a:gd name="T83" fmla="*/ 2147483647 h 566"/>
              <a:gd name="T84" fmla="*/ 2147483647 w 404"/>
              <a:gd name="T85" fmla="*/ 2147483647 h 566"/>
              <a:gd name="T86" fmla="*/ 2147483647 w 404"/>
              <a:gd name="T87" fmla="*/ 2147483647 h 566"/>
              <a:gd name="T88" fmla="*/ 2147483647 w 404"/>
              <a:gd name="T89" fmla="*/ 2147483647 h 566"/>
              <a:gd name="T90" fmla="*/ 2147483647 w 404"/>
              <a:gd name="T91" fmla="*/ 2147483647 h 566"/>
              <a:gd name="T92" fmla="*/ 2147483647 w 404"/>
              <a:gd name="T93" fmla="*/ 2147483647 h 566"/>
              <a:gd name="T94" fmla="*/ 2147483647 w 404"/>
              <a:gd name="T95" fmla="*/ 2147483647 h 566"/>
              <a:gd name="T96" fmla="*/ 2147483647 w 404"/>
              <a:gd name="T97" fmla="*/ 2147483647 h 566"/>
              <a:gd name="T98" fmla="*/ 2147483647 w 404"/>
              <a:gd name="T99" fmla="*/ 0 h 566"/>
              <a:gd name="T100" fmla="*/ 2147483647 w 404"/>
              <a:gd name="T101" fmla="*/ 2147483647 h 566"/>
              <a:gd name="T102" fmla="*/ 2147483647 w 404"/>
              <a:gd name="T103" fmla="*/ 2147483647 h 566"/>
              <a:gd name="T104" fmla="*/ 2147483647 w 404"/>
              <a:gd name="T105" fmla="*/ 2147483647 h 566"/>
              <a:gd name="T106" fmla="*/ 2147483647 w 404"/>
              <a:gd name="T107" fmla="*/ 2147483647 h 566"/>
              <a:gd name="T108" fmla="*/ 2147483647 w 404"/>
              <a:gd name="T109" fmla="*/ 2147483647 h 566"/>
              <a:gd name="T110" fmla="*/ 2147483647 w 404"/>
              <a:gd name="T111" fmla="*/ 2147483647 h 566"/>
              <a:gd name="T112" fmla="*/ 2147483647 w 404"/>
              <a:gd name="T113" fmla="*/ 2147483647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79" name="Freeform 12">
            <a:extLst>
              <a:ext uri="{FF2B5EF4-FFF2-40B4-BE49-F238E27FC236}">
                <a16:creationId xmlns:a16="http://schemas.microsoft.com/office/drawing/2014/main" id="{72690E27-D08A-4401-BB63-79F2745D946D}"/>
              </a:ext>
            </a:extLst>
          </p:cNvPr>
          <p:cNvSpPr>
            <a:spLocks/>
          </p:cNvSpPr>
          <p:nvPr/>
        </p:nvSpPr>
        <p:spPr bwMode="auto">
          <a:xfrm>
            <a:off x="4819055" y="5421237"/>
            <a:ext cx="668551" cy="779098"/>
          </a:xfrm>
          <a:custGeom>
            <a:avLst/>
            <a:gdLst>
              <a:gd name="T0" fmla="*/ 2147483647 w 465"/>
              <a:gd name="T1" fmla="*/ 2147483647 h 524"/>
              <a:gd name="T2" fmla="*/ 2147483647 w 465"/>
              <a:gd name="T3" fmla="*/ 2147483647 h 524"/>
              <a:gd name="T4" fmla="*/ 2147483647 w 465"/>
              <a:gd name="T5" fmla="*/ 2147483647 h 524"/>
              <a:gd name="T6" fmla="*/ 2147483647 w 465"/>
              <a:gd name="T7" fmla="*/ 2147483647 h 524"/>
              <a:gd name="T8" fmla="*/ 2147483647 w 465"/>
              <a:gd name="T9" fmla="*/ 2147483647 h 524"/>
              <a:gd name="T10" fmla="*/ 2147483647 w 465"/>
              <a:gd name="T11" fmla="*/ 2147483647 h 524"/>
              <a:gd name="T12" fmla="*/ 2147483647 w 465"/>
              <a:gd name="T13" fmla="*/ 0 h 524"/>
              <a:gd name="T14" fmla="*/ 2147483647 w 465"/>
              <a:gd name="T15" fmla="*/ 2147483647 h 524"/>
              <a:gd name="T16" fmla="*/ 2147483647 w 465"/>
              <a:gd name="T17" fmla="*/ 2147483647 h 524"/>
              <a:gd name="T18" fmla="*/ 2147483647 w 465"/>
              <a:gd name="T19" fmla="*/ 2147483647 h 524"/>
              <a:gd name="T20" fmla="*/ 2147483647 w 465"/>
              <a:gd name="T21" fmla="*/ 2147483647 h 524"/>
              <a:gd name="T22" fmla="*/ 2147483647 w 465"/>
              <a:gd name="T23" fmla="*/ 2147483647 h 524"/>
              <a:gd name="T24" fmla="*/ 2147483647 w 465"/>
              <a:gd name="T25" fmla="*/ 2147483647 h 524"/>
              <a:gd name="T26" fmla="*/ 2147483647 w 465"/>
              <a:gd name="T27" fmla="*/ 2147483647 h 524"/>
              <a:gd name="T28" fmla="*/ 2147483647 w 465"/>
              <a:gd name="T29" fmla="*/ 2147483647 h 524"/>
              <a:gd name="T30" fmla="*/ 2147483647 w 465"/>
              <a:gd name="T31" fmla="*/ 2147483647 h 524"/>
              <a:gd name="T32" fmla="*/ 2147483647 w 465"/>
              <a:gd name="T33" fmla="*/ 2147483647 h 524"/>
              <a:gd name="T34" fmla="*/ 2147483647 w 465"/>
              <a:gd name="T35" fmla="*/ 2147483647 h 524"/>
              <a:gd name="T36" fmla="*/ 2147483647 w 465"/>
              <a:gd name="T37" fmla="*/ 2147483647 h 524"/>
              <a:gd name="T38" fmla="*/ 2147483647 w 465"/>
              <a:gd name="T39" fmla="*/ 2147483647 h 524"/>
              <a:gd name="T40" fmla="*/ 2147483647 w 465"/>
              <a:gd name="T41" fmla="*/ 2147483647 h 524"/>
              <a:gd name="T42" fmla="*/ 2147483647 w 465"/>
              <a:gd name="T43" fmla="*/ 2147483647 h 524"/>
              <a:gd name="T44" fmla="*/ 2147483647 w 465"/>
              <a:gd name="T45" fmla="*/ 2147483647 h 524"/>
              <a:gd name="T46" fmla="*/ 2147483647 w 465"/>
              <a:gd name="T47" fmla="*/ 2147483647 h 524"/>
              <a:gd name="T48" fmla="*/ 2147483647 w 465"/>
              <a:gd name="T49" fmla="*/ 2147483647 h 524"/>
              <a:gd name="T50" fmla="*/ 2147483647 w 465"/>
              <a:gd name="T51" fmla="*/ 2147483647 h 524"/>
              <a:gd name="T52" fmla="*/ 2147483647 w 465"/>
              <a:gd name="T53" fmla="*/ 2147483647 h 524"/>
              <a:gd name="T54" fmla="*/ 2147483647 w 465"/>
              <a:gd name="T55" fmla="*/ 2147483647 h 524"/>
              <a:gd name="T56" fmla="*/ 2147483647 w 465"/>
              <a:gd name="T57" fmla="*/ 2147483647 h 524"/>
              <a:gd name="T58" fmla="*/ 2147483647 w 465"/>
              <a:gd name="T59" fmla="*/ 2147483647 h 524"/>
              <a:gd name="T60" fmla="*/ 2147483647 w 465"/>
              <a:gd name="T61" fmla="*/ 2147483647 h 524"/>
              <a:gd name="T62" fmla="*/ 2147483647 w 465"/>
              <a:gd name="T63" fmla="*/ 2147483647 h 524"/>
              <a:gd name="T64" fmla="*/ 2147483647 w 465"/>
              <a:gd name="T65" fmla="*/ 2147483647 h 524"/>
              <a:gd name="T66" fmla="*/ 2147483647 w 465"/>
              <a:gd name="T67" fmla="*/ 2147483647 h 524"/>
              <a:gd name="T68" fmla="*/ 2147483647 w 465"/>
              <a:gd name="T69" fmla="*/ 2147483647 h 524"/>
              <a:gd name="T70" fmla="*/ 2147483647 w 465"/>
              <a:gd name="T71" fmla="*/ 2147483647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0" name="Freeform 13">
            <a:extLst>
              <a:ext uri="{FF2B5EF4-FFF2-40B4-BE49-F238E27FC236}">
                <a16:creationId xmlns:a16="http://schemas.microsoft.com/office/drawing/2014/main" id="{9A549591-88ED-4F24-BA3B-258E3AF0AB38}"/>
              </a:ext>
            </a:extLst>
          </p:cNvPr>
          <p:cNvSpPr>
            <a:spLocks/>
          </p:cNvSpPr>
          <p:nvPr/>
        </p:nvSpPr>
        <p:spPr bwMode="auto">
          <a:xfrm>
            <a:off x="4171561" y="5573898"/>
            <a:ext cx="742249" cy="680395"/>
          </a:xfrm>
          <a:custGeom>
            <a:avLst/>
            <a:gdLst>
              <a:gd name="T0" fmla="*/ 2147483647 w 520"/>
              <a:gd name="T1" fmla="*/ 2147483647 h 459"/>
              <a:gd name="T2" fmla="*/ 2147483647 w 520"/>
              <a:gd name="T3" fmla="*/ 2147483647 h 459"/>
              <a:gd name="T4" fmla="*/ 2147483647 w 520"/>
              <a:gd name="T5" fmla="*/ 2147483647 h 459"/>
              <a:gd name="T6" fmla="*/ 2147483647 w 520"/>
              <a:gd name="T7" fmla="*/ 2147483647 h 459"/>
              <a:gd name="T8" fmla="*/ 2147483647 w 520"/>
              <a:gd name="T9" fmla="*/ 2147483647 h 459"/>
              <a:gd name="T10" fmla="*/ 2147483647 w 520"/>
              <a:gd name="T11" fmla="*/ 2147483647 h 459"/>
              <a:gd name="T12" fmla="*/ 0 w 520"/>
              <a:gd name="T13" fmla="*/ 2147483647 h 459"/>
              <a:gd name="T14" fmla="*/ 2147483647 w 520"/>
              <a:gd name="T15" fmla="*/ 2147483647 h 459"/>
              <a:gd name="T16" fmla="*/ 2147483647 w 520"/>
              <a:gd name="T17" fmla="*/ 2147483647 h 459"/>
              <a:gd name="T18" fmla="*/ 2147483647 w 520"/>
              <a:gd name="T19" fmla="*/ 2147483647 h 459"/>
              <a:gd name="T20" fmla="*/ 2147483647 w 520"/>
              <a:gd name="T21" fmla="*/ 2147483647 h 459"/>
              <a:gd name="T22" fmla="*/ 2147483647 w 520"/>
              <a:gd name="T23" fmla="*/ 2147483647 h 459"/>
              <a:gd name="T24" fmla="*/ 2147483647 w 520"/>
              <a:gd name="T25" fmla="*/ 2147483647 h 459"/>
              <a:gd name="T26" fmla="*/ 2147483647 w 520"/>
              <a:gd name="T27" fmla="*/ 2147483647 h 459"/>
              <a:gd name="T28" fmla="*/ 2147483647 w 520"/>
              <a:gd name="T29" fmla="*/ 2147483647 h 459"/>
              <a:gd name="T30" fmla="*/ 2147483647 w 520"/>
              <a:gd name="T31" fmla="*/ 2147483647 h 459"/>
              <a:gd name="T32" fmla="*/ 2147483647 w 520"/>
              <a:gd name="T33" fmla="*/ 2147483647 h 459"/>
              <a:gd name="T34" fmla="*/ 2147483647 w 520"/>
              <a:gd name="T35" fmla="*/ 2147483647 h 459"/>
              <a:gd name="T36" fmla="*/ 2147483647 w 520"/>
              <a:gd name="T37" fmla="*/ 2147483647 h 459"/>
              <a:gd name="T38" fmla="*/ 2147483647 w 520"/>
              <a:gd name="T39" fmla="*/ 2147483647 h 459"/>
              <a:gd name="T40" fmla="*/ 2147483647 w 520"/>
              <a:gd name="T41" fmla="*/ 2147483647 h 459"/>
              <a:gd name="T42" fmla="*/ 2147483647 w 520"/>
              <a:gd name="T43" fmla="*/ 2147483647 h 459"/>
              <a:gd name="T44" fmla="*/ 2147483647 w 520"/>
              <a:gd name="T45" fmla="*/ 2147483647 h 459"/>
              <a:gd name="T46" fmla="*/ 2147483647 w 520"/>
              <a:gd name="T47" fmla="*/ 2147483647 h 459"/>
              <a:gd name="T48" fmla="*/ 2147483647 w 520"/>
              <a:gd name="T49" fmla="*/ 2147483647 h 459"/>
              <a:gd name="T50" fmla="*/ 2147483647 w 520"/>
              <a:gd name="T51" fmla="*/ 2147483647 h 459"/>
              <a:gd name="T52" fmla="*/ 2147483647 w 520"/>
              <a:gd name="T53" fmla="*/ 2147483647 h 459"/>
              <a:gd name="T54" fmla="*/ 2147483647 w 520"/>
              <a:gd name="T55" fmla="*/ 2147483647 h 459"/>
              <a:gd name="T56" fmla="*/ 2147483647 w 520"/>
              <a:gd name="T57" fmla="*/ 2147483647 h 459"/>
              <a:gd name="T58" fmla="*/ 2147483647 w 520"/>
              <a:gd name="T59" fmla="*/ 2147483647 h 459"/>
              <a:gd name="T60" fmla="*/ 2147483647 w 520"/>
              <a:gd name="T61" fmla="*/ 2147483647 h 459"/>
              <a:gd name="T62" fmla="*/ 2147483647 w 520"/>
              <a:gd name="T63" fmla="*/ 2147483647 h 459"/>
              <a:gd name="T64" fmla="*/ 2147483647 w 520"/>
              <a:gd name="T65" fmla="*/ 2147483647 h 459"/>
              <a:gd name="T66" fmla="*/ 2147483647 w 520"/>
              <a:gd name="T67" fmla="*/ 2147483647 h 459"/>
              <a:gd name="T68" fmla="*/ 2147483647 w 520"/>
              <a:gd name="T69" fmla="*/ 2147483647 h 459"/>
              <a:gd name="T70" fmla="*/ 2147483647 w 520"/>
              <a:gd name="T71" fmla="*/ 2147483647 h 459"/>
              <a:gd name="T72" fmla="*/ 2147483647 w 520"/>
              <a:gd name="T73" fmla="*/ 2147483647 h 459"/>
              <a:gd name="T74" fmla="*/ 2147483647 w 520"/>
              <a:gd name="T75" fmla="*/ 2147483647 h 459"/>
              <a:gd name="T76" fmla="*/ 2147483647 w 520"/>
              <a:gd name="T77" fmla="*/ 2147483647 h 459"/>
              <a:gd name="T78" fmla="*/ 2147483647 w 520"/>
              <a:gd name="T79" fmla="*/ 2147483647 h 459"/>
              <a:gd name="T80" fmla="*/ 2147483647 w 520"/>
              <a:gd name="T81" fmla="*/ 2147483647 h 459"/>
              <a:gd name="T82" fmla="*/ 2147483647 w 520"/>
              <a:gd name="T83" fmla="*/ 2147483647 h 459"/>
              <a:gd name="T84" fmla="*/ 2147483647 w 520"/>
              <a:gd name="T85" fmla="*/ 2147483647 h 459"/>
              <a:gd name="T86" fmla="*/ 2147483647 w 520"/>
              <a:gd name="T87" fmla="*/ 2147483647 h 459"/>
              <a:gd name="T88" fmla="*/ 2147483647 w 520"/>
              <a:gd name="T89" fmla="*/ 2147483647 h 459"/>
              <a:gd name="T90" fmla="*/ 2147483647 w 520"/>
              <a:gd name="T91" fmla="*/ 2147483647 h 459"/>
              <a:gd name="T92" fmla="*/ 2147483647 w 520"/>
              <a:gd name="T93" fmla="*/ 2147483647 h 459"/>
              <a:gd name="T94" fmla="*/ 2147483647 w 520"/>
              <a:gd name="T95" fmla="*/ 0 h 459"/>
              <a:gd name="T96" fmla="*/ 2147483647 w 520"/>
              <a:gd name="T97" fmla="*/ 2147483647 h 459"/>
              <a:gd name="T98" fmla="*/ 2147483647 w 520"/>
              <a:gd name="T99" fmla="*/ 2147483647 h 459"/>
              <a:gd name="T100" fmla="*/ 2147483647 w 520"/>
              <a:gd name="T101" fmla="*/ 2147483647 h 459"/>
              <a:gd name="T102" fmla="*/ 2147483647 w 520"/>
              <a:gd name="T103" fmla="*/ 2147483647 h 459"/>
              <a:gd name="T104" fmla="*/ 2147483647 w 520"/>
              <a:gd name="T105" fmla="*/ 2147483647 h 459"/>
              <a:gd name="T106" fmla="*/ 2147483647 w 520"/>
              <a:gd name="T107" fmla="*/ 2147483647 h 459"/>
              <a:gd name="T108" fmla="*/ 2147483647 w 520"/>
              <a:gd name="T109" fmla="*/ 2147483647 h 459"/>
              <a:gd name="T110" fmla="*/ 2147483647 w 520"/>
              <a:gd name="T111" fmla="*/ 2147483647 h 459"/>
              <a:gd name="T112" fmla="*/ 2147483647 w 520"/>
              <a:gd name="T113" fmla="*/ 2147483647 h 459"/>
              <a:gd name="T114" fmla="*/ 2147483647 w 520"/>
              <a:gd name="T115" fmla="*/ 2147483647 h 459"/>
              <a:gd name="T116" fmla="*/ 2147483647 w 520"/>
              <a:gd name="T117" fmla="*/ 2147483647 h 459"/>
              <a:gd name="T118" fmla="*/ 2147483647 w 520"/>
              <a:gd name="T119" fmla="*/ 2147483647 h 459"/>
              <a:gd name="T120" fmla="*/ 2147483647 w 520"/>
              <a:gd name="T121" fmla="*/ 2147483647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2" name="Freeform 15">
            <a:extLst>
              <a:ext uri="{FF2B5EF4-FFF2-40B4-BE49-F238E27FC236}">
                <a16:creationId xmlns:a16="http://schemas.microsoft.com/office/drawing/2014/main" id="{8D554C44-BD3A-49E6-B744-5785EA2F58F1}"/>
              </a:ext>
            </a:extLst>
          </p:cNvPr>
          <p:cNvSpPr>
            <a:spLocks/>
          </p:cNvSpPr>
          <p:nvPr/>
        </p:nvSpPr>
        <p:spPr bwMode="auto">
          <a:xfrm>
            <a:off x="5474445" y="4694780"/>
            <a:ext cx="583008" cy="721192"/>
          </a:xfrm>
          <a:custGeom>
            <a:avLst/>
            <a:gdLst>
              <a:gd name="T0" fmla="*/ 2147483647 w 406"/>
              <a:gd name="T1" fmla="*/ 0 h 488"/>
              <a:gd name="T2" fmla="*/ 2147483647 w 406"/>
              <a:gd name="T3" fmla="*/ 2147483647 h 488"/>
              <a:gd name="T4" fmla="*/ 2147483647 w 406"/>
              <a:gd name="T5" fmla="*/ 2147483647 h 488"/>
              <a:gd name="T6" fmla="*/ 2147483647 w 406"/>
              <a:gd name="T7" fmla="*/ 2147483647 h 488"/>
              <a:gd name="T8" fmla="*/ 2147483647 w 406"/>
              <a:gd name="T9" fmla="*/ 2147483647 h 488"/>
              <a:gd name="T10" fmla="*/ 2147483647 w 406"/>
              <a:gd name="T11" fmla="*/ 2147483647 h 488"/>
              <a:gd name="T12" fmla="*/ 2147483647 w 406"/>
              <a:gd name="T13" fmla="*/ 2147483647 h 488"/>
              <a:gd name="T14" fmla="*/ 2147483647 w 406"/>
              <a:gd name="T15" fmla="*/ 2147483647 h 488"/>
              <a:gd name="T16" fmla="*/ 2147483647 w 406"/>
              <a:gd name="T17" fmla="*/ 2147483647 h 488"/>
              <a:gd name="T18" fmla="*/ 2147483647 w 406"/>
              <a:gd name="T19" fmla="*/ 2147483647 h 488"/>
              <a:gd name="T20" fmla="*/ 2147483647 w 406"/>
              <a:gd name="T21" fmla="*/ 2147483647 h 488"/>
              <a:gd name="T22" fmla="*/ 2147483647 w 406"/>
              <a:gd name="T23" fmla="*/ 2147483647 h 488"/>
              <a:gd name="T24" fmla="*/ 2147483647 w 406"/>
              <a:gd name="T25" fmla="*/ 2147483647 h 488"/>
              <a:gd name="T26" fmla="*/ 2147483647 w 406"/>
              <a:gd name="T27" fmla="*/ 2147483647 h 488"/>
              <a:gd name="T28" fmla="*/ 2147483647 w 406"/>
              <a:gd name="T29" fmla="*/ 2147483647 h 488"/>
              <a:gd name="T30" fmla="*/ 2147483647 w 406"/>
              <a:gd name="T31" fmla="*/ 2147483647 h 488"/>
              <a:gd name="T32" fmla="*/ 2147483647 w 406"/>
              <a:gd name="T33" fmla="*/ 2147483647 h 488"/>
              <a:gd name="T34" fmla="*/ 2147483647 w 406"/>
              <a:gd name="T35" fmla="*/ 2147483647 h 488"/>
              <a:gd name="T36" fmla="*/ 2147483647 w 406"/>
              <a:gd name="T37" fmla="*/ 2147483647 h 488"/>
              <a:gd name="T38" fmla="*/ 2147483647 w 406"/>
              <a:gd name="T39" fmla="*/ 2147483647 h 488"/>
              <a:gd name="T40" fmla="*/ 2147483647 w 406"/>
              <a:gd name="T41" fmla="*/ 2147483647 h 488"/>
              <a:gd name="T42" fmla="*/ 2147483647 w 406"/>
              <a:gd name="T43" fmla="*/ 2147483647 h 488"/>
              <a:gd name="T44" fmla="*/ 2147483647 w 406"/>
              <a:gd name="T45" fmla="*/ 2147483647 h 488"/>
              <a:gd name="T46" fmla="*/ 2147483647 w 406"/>
              <a:gd name="T47" fmla="*/ 2147483647 h 488"/>
              <a:gd name="T48" fmla="*/ 2147483647 w 406"/>
              <a:gd name="T49" fmla="*/ 2147483647 h 488"/>
              <a:gd name="T50" fmla="*/ 2147483647 w 406"/>
              <a:gd name="T51" fmla="*/ 2147483647 h 488"/>
              <a:gd name="T52" fmla="*/ 2147483647 w 406"/>
              <a:gd name="T53" fmla="*/ 2147483647 h 488"/>
              <a:gd name="T54" fmla="*/ 2147483647 w 406"/>
              <a:gd name="T55" fmla="*/ 2147483647 h 488"/>
              <a:gd name="T56" fmla="*/ 2147483647 w 406"/>
              <a:gd name="T57" fmla="*/ 2147483647 h 488"/>
              <a:gd name="T58" fmla="*/ 2147483647 w 406"/>
              <a:gd name="T59" fmla="*/ 2147483647 h 488"/>
              <a:gd name="T60" fmla="*/ 2147483647 w 406"/>
              <a:gd name="T61" fmla="*/ 2147483647 h 488"/>
              <a:gd name="T62" fmla="*/ 2147483647 w 406"/>
              <a:gd name="T63" fmla="*/ 2147483647 h 488"/>
              <a:gd name="T64" fmla="*/ 2147483647 w 406"/>
              <a:gd name="T65" fmla="*/ 2147483647 h 488"/>
              <a:gd name="T66" fmla="*/ 2147483647 w 406"/>
              <a:gd name="T67" fmla="*/ 2147483647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3" name="Freeform 16">
            <a:extLst>
              <a:ext uri="{FF2B5EF4-FFF2-40B4-BE49-F238E27FC236}">
                <a16:creationId xmlns:a16="http://schemas.microsoft.com/office/drawing/2014/main" id="{46A7D07D-A315-4FBA-90F0-A076C722AE9F}"/>
              </a:ext>
            </a:extLst>
          </p:cNvPr>
          <p:cNvSpPr>
            <a:spLocks/>
          </p:cNvSpPr>
          <p:nvPr/>
        </p:nvSpPr>
        <p:spPr bwMode="auto">
          <a:xfrm>
            <a:off x="6219326" y="5036952"/>
            <a:ext cx="102651" cy="111864"/>
          </a:xfrm>
          <a:custGeom>
            <a:avLst/>
            <a:gdLst>
              <a:gd name="T0" fmla="*/ 2147483647 w 73"/>
              <a:gd name="T1" fmla="*/ 2147483647 h 76"/>
              <a:gd name="T2" fmla="*/ 0 w 73"/>
              <a:gd name="T3" fmla="*/ 2147483647 h 76"/>
              <a:gd name="T4" fmla="*/ 2147483647 w 73"/>
              <a:gd name="T5" fmla="*/ 2147483647 h 76"/>
              <a:gd name="T6" fmla="*/ 2147483647 w 73"/>
              <a:gd name="T7" fmla="*/ 0 h 76"/>
              <a:gd name="T8" fmla="*/ 2147483647 w 73"/>
              <a:gd name="T9" fmla="*/ 2147483647 h 76"/>
              <a:gd name="T10" fmla="*/ 2147483647 w 73"/>
              <a:gd name="T11" fmla="*/ 2147483647 h 76"/>
              <a:gd name="T12" fmla="*/ 2147483647 w 73"/>
              <a:gd name="T13" fmla="*/ 2147483647 h 76"/>
              <a:gd name="T14" fmla="*/ 2147483647 w 73"/>
              <a:gd name="T15" fmla="*/ 2147483647 h 76"/>
              <a:gd name="T16" fmla="*/ 2147483647 w 73"/>
              <a:gd name="T17" fmla="*/ 2147483647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4" name="Freeform 17">
            <a:extLst>
              <a:ext uri="{FF2B5EF4-FFF2-40B4-BE49-F238E27FC236}">
                <a16:creationId xmlns:a16="http://schemas.microsoft.com/office/drawing/2014/main" id="{7EE8FED6-5CAD-4ED4-9AD6-7B6987369E88}"/>
              </a:ext>
            </a:extLst>
          </p:cNvPr>
          <p:cNvSpPr>
            <a:spLocks/>
          </p:cNvSpPr>
          <p:nvPr/>
        </p:nvSpPr>
        <p:spPr bwMode="auto">
          <a:xfrm>
            <a:off x="5612630" y="4590813"/>
            <a:ext cx="689607" cy="563267"/>
          </a:xfrm>
          <a:custGeom>
            <a:avLst/>
            <a:gdLst>
              <a:gd name="T0" fmla="*/ 2147483647 w 478"/>
              <a:gd name="T1" fmla="*/ 2147483647 h 385"/>
              <a:gd name="T2" fmla="*/ 2147483647 w 478"/>
              <a:gd name="T3" fmla="*/ 2147483647 h 385"/>
              <a:gd name="T4" fmla="*/ 2147483647 w 478"/>
              <a:gd name="T5" fmla="*/ 2147483647 h 385"/>
              <a:gd name="T6" fmla="*/ 2147483647 w 478"/>
              <a:gd name="T7" fmla="*/ 2147483647 h 385"/>
              <a:gd name="T8" fmla="*/ 2147483647 w 478"/>
              <a:gd name="T9" fmla="*/ 2147483647 h 385"/>
              <a:gd name="T10" fmla="*/ 2147483647 w 478"/>
              <a:gd name="T11" fmla="*/ 2147483647 h 385"/>
              <a:gd name="T12" fmla="*/ 2147483647 w 478"/>
              <a:gd name="T13" fmla="*/ 2147483647 h 385"/>
              <a:gd name="T14" fmla="*/ 2147483647 w 478"/>
              <a:gd name="T15" fmla="*/ 2147483647 h 385"/>
              <a:gd name="T16" fmla="*/ 2147483647 w 478"/>
              <a:gd name="T17" fmla="*/ 2147483647 h 385"/>
              <a:gd name="T18" fmla="*/ 2147483647 w 478"/>
              <a:gd name="T19" fmla="*/ 2147483647 h 385"/>
              <a:gd name="T20" fmla="*/ 2147483647 w 478"/>
              <a:gd name="T21" fmla="*/ 2147483647 h 385"/>
              <a:gd name="T22" fmla="*/ 2147483647 w 478"/>
              <a:gd name="T23" fmla="*/ 2147483647 h 385"/>
              <a:gd name="T24" fmla="*/ 2147483647 w 478"/>
              <a:gd name="T25" fmla="*/ 2147483647 h 385"/>
              <a:gd name="T26" fmla="*/ 2147483647 w 478"/>
              <a:gd name="T27" fmla="*/ 2147483647 h 385"/>
              <a:gd name="T28" fmla="*/ 2147483647 w 478"/>
              <a:gd name="T29" fmla="*/ 2147483647 h 385"/>
              <a:gd name="T30" fmla="*/ 2147483647 w 478"/>
              <a:gd name="T31" fmla="*/ 2147483647 h 385"/>
              <a:gd name="T32" fmla="*/ 2147483647 w 478"/>
              <a:gd name="T33" fmla="*/ 2147483647 h 385"/>
              <a:gd name="T34" fmla="*/ 2147483647 w 478"/>
              <a:gd name="T35" fmla="*/ 2147483647 h 385"/>
              <a:gd name="T36" fmla="*/ 2147483647 w 478"/>
              <a:gd name="T37" fmla="*/ 2147483647 h 385"/>
              <a:gd name="T38" fmla="*/ 2147483647 w 478"/>
              <a:gd name="T39" fmla="*/ 2147483647 h 385"/>
              <a:gd name="T40" fmla="*/ 2147483647 w 478"/>
              <a:gd name="T41" fmla="*/ 2147483647 h 385"/>
              <a:gd name="T42" fmla="*/ 2147483647 w 478"/>
              <a:gd name="T43" fmla="*/ 2147483647 h 385"/>
              <a:gd name="T44" fmla="*/ 2147483647 w 478"/>
              <a:gd name="T45" fmla="*/ 2147483647 h 385"/>
              <a:gd name="T46" fmla="*/ 2147483647 w 478"/>
              <a:gd name="T47" fmla="*/ 2147483647 h 385"/>
              <a:gd name="T48" fmla="*/ 2147483647 w 478"/>
              <a:gd name="T49" fmla="*/ 2147483647 h 385"/>
              <a:gd name="T50" fmla="*/ 2147483647 w 478"/>
              <a:gd name="T51" fmla="*/ 2147483647 h 385"/>
              <a:gd name="T52" fmla="*/ 2147483647 w 478"/>
              <a:gd name="T53" fmla="*/ 2147483647 h 385"/>
              <a:gd name="T54" fmla="*/ 2147483647 w 478"/>
              <a:gd name="T55" fmla="*/ 2147483647 h 385"/>
              <a:gd name="T56" fmla="*/ 0 w 478"/>
              <a:gd name="T57" fmla="*/ 2147483647 h 385"/>
              <a:gd name="T58" fmla="*/ 2147483647 w 478"/>
              <a:gd name="T59" fmla="*/ 2147483647 h 385"/>
              <a:gd name="T60" fmla="*/ 2147483647 w 478"/>
              <a:gd name="T61" fmla="*/ 2147483647 h 385"/>
              <a:gd name="T62" fmla="*/ 2147483647 w 478"/>
              <a:gd name="T63" fmla="*/ 2147483647 h 385"/>
              <a:gd name="T64" fmla="*/ 2147483647 w 478"/>
              <a:gd name="T65" fmla="*/ 2147483647 h 385"/>
              <a:gd name="T66" fmla="*/ 2147483647 w 478"/>
              <a:gd name="T67" fmla="*/ 2147483647 h 385"/>
              <a:gd name="T68" fmla="*/ 2147483647 w 478"/>
              <a:gd name="T69" fmla="*/ 2147483647 h 385"/>
              <a:gd name="T70" fmla="*/ 2147483647 w 478"/>
              <a:gd name="T71" fmla="*/ 2147483647 h 385"/>
              <a:gd name="T72" fmla="*/ 2147483647 w 478"/>
              <a:gd name="T73" fmla="*/ 2147483647 h 385"/>
              <a:gd name="T74" fmla="*/ 2147483647 w 478"/>
              <a:gd name="T75" fmla="*/ 2147483647 h 385"/>
              <a:gd name="T76" fmla="*/ 2147483647 w 478"/>
              <a:gd name="T77" fmla="*/ 2147483647 h 385"/>
              <a:gd name="T78" fmla="*/ 2147483647 w 478"/>
              <a:gd name="T79" fmla="*/ 2147483647 h 385"/>
              <a:gd name="T80" fmla="*/ 2147483647 w 478"/>
              <a:gd name="T81" fmla="*/ 0 h 385"/>
              <a:gd name="T82" fmla="*/ 2147483647 w 478"/>
              <a:gd name="T83" fmla="*/ 2147483647 h 385"/>
              <a:gd name="T84" fmla="*/ 2147483647 w 478"/>
              <a:gd name="T85" fmla="*/ 2147483647 h 385"/>
              <a:gd name="T86" fmla="*/ 2147483647 w 478"/>
              <a:gd name="T87" fmla="*/ 2147483647 h 385"/>
              <a:gd name="T88" fmla="*/ 2147483647 w 478"/>
              <a:gd name="T89" fmla="*/ 2147483647 h 385"/>
              <a:gd name="T90" fmla="*/ 2147483647 w 478"/>
              <a:gd name="T91" fmla="*/ 2147483647 h 385"/>
              <a:gd name="T92" fmla="*/ 2147483647 w 478"/>
              <a:gd name="T93" fmla="*/ 2147483647 h 385"/>
              <a:gd name="T94" fmla="*/ 2147483647 w 478"/>
              <a:gd name="T95" fmla="*/ 2147483647 h 385"/>
              <a:gd name="T96" fmla="*/ 2147483647 w 478"/>
              <a:gd name="T97" fmla="*/ 2147483647 h 385"/>
              <a:gd name="T98" fmla="*/ 2147483647 w 478"/>
              <a:gd name="T99" fmla="*/ 2147483647 h 385"/>
              <a:gd name="T100" fmla="*/ 2147483647 w 478"/>
              <a:gd name="T101" fmla="*/ 2147483647 h 385"/>
              <a:gd name="T102" fmla="*/ 2147483647 w 478"/>
              <a:gd name="T103" fmla="*/ 2147483647 h 385"/>
              <a:gd name="T104" fmla="*/ 2147483647 w 478"/>
              <a:gd name="T105" fmla="*/ 2147483647 h 385"/>
              <a:gd name="T106" fmla="*/ 2147483647 w 478"/>
              <a:gd name="T107" fmla="*/ 2147483647 h 385"/>
              <a:gd name="T108" fmla="*/ 2147483647 w 478"/>
              <a:gd name="T109" fmla="*/ 2147483647 h 385"/>
              <a:gd name="T110" fmla="*/ 2147483647 w 478"/>
              <a:gd name="T111" fmla="*/ 2147483647 h 385"/>
              <a:gd name="T112" fmla="*/ 2147483647 w 478"/>
              <a:gd name="T113" fmla="*/ 2147483647 h 385"/>
              <a:gd name="T114" fmla="*/ 2147483647 w 478"/>
              <a:gd name="T115" fmla="*/ 2147483647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5" name="Freeform 18">
            <a:extLst>
              <a:ext uri="{FF2B5EF4-FFF2-40B4-BE49-F238E27FC236}">
                <a16:creationId xmlns:a16="http://schemas.microsoft.com/office/drawing/2014/main" id="{A9A29D20-FFA9-4448-B7EA-63822AB605CA}"/>
              </a:ext>
            </a:extLst>
          </p:cNvPr>
          <p:cNvSpPr>
            <a:spLocks/>
          </p:cNvSpPr>
          <p:nvPr/>
        </p:nvSpPr>
        <p:spPr bwMode="auto">
          <a:xfrm>
            <a:off x="4742725" y="4964570"/>
            <a:ext cx="938340" cy="606696"/>
          </a:xfrm>
          <a:custGeom>
            <a:avLst/>
            <a:gdLst>
              <a:gd name="T0" fmla="*/ 2147483647 w 654"/>
              <a:gd name="T1" fmla="*/ 2147483647 h 411"/>
              <a:gd name="T2" fmla="*/ 2147483647 w 654"/>
              <a:gd name="T3" fmla="*/ 2147483647 h 411"/>
              <a:gd name="T4" fmla="*/ 2147483647 w 654"/>
              <a:gd name="T5" fmla="*/ 2147483647 h 411"/>
              <a:gd name="T6" fmla="*/ 2147483647 w 654"/>
              <a:gd name="T7" fmla="*/ 2147483647 h 411"/>
              <a:gd name="T8" fmla="*/ 2147483647 w 654"/>
              <a:gd name="T9" fmla="*/ 2147483647 h 411"/>
              <a:gd name="T10" fmla="*/ 2147483647 w 654"/>
              <a:gd name="T11" fmla="*/ 2147483647 h 411"/>
              <a:gd name="T12" fmla="*/ 2147483647 w 654"/>
              <a:gd name="T13" fmla="*/ 2147483647 h 411"/>
              <a:gd name="T14" fmla="*/ 2147483647 w 654"/>
              <a:gd name="T15" fmla="*/ 2147483647 h 411"/>
              <a:gd name="T16" fmla="*/ 2147483647 w 654"/>
              <a:gd name="T17" fmla="*/ 2147483647 h 411"/>
              <a:gd name="T18" fmla="*/ 2147483647 w 654"/>
              <a:gd name="T19" fmla="*/ 2147483647 h 411"/>
              <a:gd name="T20" fmla="*/ 2147483647 w 654"/>
              <a:gd name="T21" fmla="*/ 2147483647 h 411"/>
              <a:gd name="T22" fmla="*/ 2147483647 w 654"/>
              <a:gd name="T23" fmla="*/ 2147483647 h 411"/>
              <a:gd name="T24" fmla="*/ 2147483647 w 654"/>
              <a:gd name="T25" fmla="*/ 2147483647 h 411"/>
              <a:gd name="T26" fmla="*/ 2147483647 w 654"/>
              <a:gd name="T27" fmla="*/ 2147483647 h 411"/>
              <a:gd name="T28" fmla="*/ 2147483647 w 654"/>
              <a:gd name="T29" fmla="*/ 2147483647 h 411"/>
              <a:gd name="T30" fmla="*/ 2147483647 w 654"/>
              <a:gd name="T31" fmla="*/ 2147483647 h 411"/>
              <a:gd name="T32" fmla="*/ 2147483647 w 654"/>
              <a:gd name="T33" fmla="*/ 2147483647 h 411"/>
              <a:gd name="T34" fmla="*/ 2147483647 w 654"/>
              <a:gd name="T35" fmla="*/ 2147483647 h 411"/>
              <a:gd name="T36" fmla="*/ 2147483647 w 654"/>
              <a:gd name="T37" fmla="*/ 2147483647 h 411"/>
              <a:gd name="T38" fmla="*/ 2147483647 w 654"/>
              <a:gd name="T39" fmla="*/ 2147483647 h 411"/>
              <a:gd name="T40" fmla="*/ 2147483647 w 654"/>
              <a:gd name="T41" fmla="*/ 0 h 411"/>
              <a:gd name="T42" fmla="*/ 2147483647 w 654"/>
              <a:gd name="T43" fmla="*/ 2147483647 h 411"/>
              <a:gd name="T44" fmla="*/ 2147483647 w 654"/>
              <a:gd name="T45" fmla="*/ 2147483647 h 411"/>
              <a:gd name="T46" fmla="*/ 2147483647 w 654"/>
              <a:gd name="T47" fmla="*/ 2147483647 h 411"/>
              <a:gd name="T48" fmla="*/ 2147483647 w 654"/>
              <a:gd name="T49" fmla="*/ 2147483647 h 411"/>
              <a:gd name="T50" fmla="*/ 2147483647 w 654"/>
              <a:gd name="T51" fmla="*/ 2147483647 h 411"/>
              <a:gd name="T52" fmla="*/ 2147483647 w 654"/>
              <a:gd name="T53" fmla="*/ 2147483647 h 411"/>
              <a:gd name="T54" fmla="*/ 2147483647 w 654"/>
              <a:gd name="T55" fmla="*/ 2147483647 h 411"/>
              <a:gd name="T56" fmla="*/ 2147483647 w 654"/>
              <a:gd name="T57" fmla="*/ 2147483647 h 411"/>
              <a:gd name="T58" fmla="*/ 2147483647 w 654"/>
              <a:gd name="T59" fmla="*/ 2147483647 h 411"/>
              <a:gd name="T60" fmla="*/ 2147483647 w 654"/>
              <a:gd name="T61" fmla="*/ 2147483647 h 411"/>
              <a:gd name="T62" fmla="*/ 2147483647 w 654"/>
              <a:gd name="T63" fmla="*/ 2147483647 h 411"/>
              <a:gd name="T64" fmla="*/ 2147483647 w 654"/>
              <a:gd name="T65" fmla="*/ 2147483647 h 411"/>
              <a:gd name="T66" fmla="*/ 2147483647 w 654"/>
              <a:gd name="T67" fmla="*/ 2147483647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6" name="Freeform 19">
            <a:extLst>
              <a:ext uri="{FF2B5EF4-FFF2-40B4-BE49-F238E27FC236}">
                <a16:creationId xmlns:a16="http://schemas.microsoft.com/office/drawing/2014/main" id="{6A748135-E7A1-4F09-BC77-606394AB1FA5}"/>
              </a:ext>
            </a:extLst>
          </p:cNvPr>
          <p:cNvSpPr>
            <a:spLocks/>
          </p:cNvSpPr>
          <p:nvPr/>
        </p:nvSpPr>
        <p:spPr bwMode="auto">
          <a:xfrm>
            <a:off x="3431944" y="4872447"/>
            <a:ext cx="1506871" cy="1183123"/>
          </a:xfrm>
          <a:custGeom>
            <a:avLst/>
            <a:gdLst>
              <a:gd name="T0" fmla="*/ 2147483647 w 1051"/>
              <a:gd name="T1" fmla="*/ 2147483647 h 799"/>
              <a:gd name="T2" fmla="*/ 2147483647 w 1051"/>
              <a:gd name="T3" fmla="*/ 2147483647 h 799"/>
              <a:gd name="T4" fmla="*/ 2147483647 w 1051"/>
              <a:gd name="T5" fmla="*/ 0 h 799"/>
              <a:gd name="T6" fmla="*/ 2147483647 w 1051"/>
              <a:gd name="T7" fmla="*/ 2147483647 h 799"/>
              <a:gd name="T8" fmla="*/ 2147483647 w 1051"/>
              <a:gd name="T9" fmla="*/ 2147483647 h 799"/>
              <a:gd name="T10" fmla="*/ 2147483647 w 1051"/>
              <a:gd name="T11" fmla="*/ 2147483647 h 799"/>
              <a:gd name="T12" fmla="*/ 2147483647 w 1051"/>
              <a:gd name="T13" fmla="*/ 2147483647 h 799"/>
              <a:gd name="T14" fmla="*/ 2147483647 w 1051"/>
              <a:gd name="T15" fmla="*/ 2147483647 h 799"/>
              <a:gd name="T16" fmla="*/ 2147483647 w 1051"/>
              <a:gd name="T17" fmla="*/ 2147483647 h 799"/>
              <a:gd name="T18" fmla="*/ 2147483647 w 1051"/>
              <a:gd name="T19" fmla="*/ 2147483647 h 799"/>
              <a:gd name="T20" fmla="*/ 2147483647 w 1051"/>
              <a:gd name="T21" fmla="*/ 2147483647 h 799"/>
              <a:gd name="T22" fmla="*/ 2147483647 w 1051"/>
              <a:gd name="T23" fmla="*/ 2147483647 h 799"/>
              <a:gd name="T24" fmla="*/ 2147483647 w 1051"/>
              <a:gd name="T25" fmla="*/ 2147483647 h 799"/>
              <a:gd name="T26" fmla="*/ 2147483647 w 1051"/>
              <a:gd name="T27" fmla="*/ 2147483647 h 799"/>
              <a:gd name="T28" fmla="*/ 2147483647 w 1051"/>
              <a:gd name="T29" fmla="*/ 2147483647 h 799"/>
              <a:gd name="T30" fmla="*/ 2147483647 w 1051"/>
              <a:gd name="T31" fmla="*/ 2147483647 h 799"/>
              <a:gd name="T32" fmla="*/ 2147483647 w 1051"/>
              <a:gd name="T33" fmla="*/ 2147483647 h 799"/>
              <a:gd name="T34" fmla="*/ 2147483647 w 1051"/>
              <a:gd name="T35" fmla="*/ 2147483647 h 799"/>
              <a:gd name="T36" fmla="*/ 2147483647 w 1051"/>
              <a:gd name="T37" fmla="*/ 2147483647 h 799"/>
              <a:gd name="T38" fmla="*/ 2147483647 w 1051"/>
              <a:gd name="T39" fmla="*/ 2147483647 h 799"/>
              <a:gd name="T40" fmla="*/ 2147483647 w 1051"/>
              <a:gd name="T41" fmla="*/ 2147483647 h 799"/>
              <a:gd name="T42" fmla="*/ 2147483647 w 1051"/>
              <a:gd name="T43" fmla="*/ 2147483647 h 799"/>
              <a:gd name="T44" fmla="*/ 2147483647 w 1051"/>
              <a:gd name="T45" fmla="*/ 2147483647 h 799"/>
              <a:gd name="T46" fmla="*/ 2147483647 w 1051"/>
              <a:gd name="T47" fmla="*/ 2147483647 h 799"/>
              <a:gd name="T48" fmla="*/ 2147483647 w 1051"/>
              <a:gd name="T49" fmla="*/ 2147483647 h 799"/>
              <a:gd name="T50" fmla="*/ 2147483647 w 1051"/>
              <a:gd name="T51" fmla="*/ 2147483647 h 799"/>
              <a:gd name="T52" fmla="*/ 2147483647 w 1051"/>
              <a:gd name="T53" fmla="*/ 2147483647 h 799"/>
              <a:gd name="T54" fmla="*/ 2147483647 w 1051"/>
              <a:gd name="T55" fmla="*/ 2147483647 h 799"/>
              <a:gd name="T56" fmla="*/ 2147483647 w 1051"/>
              <a:gd name="T57" fmla="*/ 2147483647 h 799"/>
              <a:gd name="T58" fmla="*/ 2147483647 w 1051"/>
              <a:gd name="T59" fmla="*/ 2147483647 h 799"/>
              <a:gd name="T60" fmla="*/ 2147483647 w 1051"/>
              <a:gd name="T61" fmla="*/ 2147483647 h 799"/>
              <a:gd name="T62" fmla="*/ 2147483647 w 1051"/>
              <a:gd name="T63" fmla="*/ 2147483647 h 799"/>
              <a:gd name="T64" fmla="*/ 2147483647 w 1051"/>
              <a:gd name="T65" fmla="*/ 2147483647 h 799"/>
              <a:gd name="T66" fmla="*/ 2147483647 w 1051"/>
              <a:gd name="T67" fmla="*/ 2147483647 h 799"/>
              <a:gd name="T68" fmla="*/ 2147483647 w 1051"/>
              <a:gd name="T69" fmla="*/ 2147483647 h 799"/>
              <a:gd name="T70" fmla="*/ 2147483647 w 1051"/>
              <a:gd name="T71" fmla="*/ 2147483647 h 799"/>
              <a:gd name="T72" fmla="*/ 2147483647 w 1051"/>
              <a:gd name="T73" fmla="*/ 2147483647 h 799"/>
              <a:gd name="T74" fmla="*/ 2147483647 w 1051"/>
              <a:gd name="T75" fmla="*/ 2147483647 h 799"/>
              <a:gd name="T76" fmla="*/ 2147483647 w 1051"/>
              <a:gd name="T77" fmla="*/ 2147483647 h 799"/>
              <a:gd name="T78" fmla="*/ 2147483647 w 1051"/>
              <a:gd name="T79" fmla="*/ 2147483647 h 799"/>
              <a:gd name="T80" fmla="*/ 2147483647 w 1051"/>
              <a:gd name="T81" fmla="*/ 2147483647 h 799"/>
              <a:gd name="T82" fmla="*/ 2147483647 w 1051"/>
              <a:gd name="T83" fmla="*/ 2147483647 h 799"/>
              <a:gd name="T84" fmla="*/ 2147483647 w 1051"/>
              <a:gd name="T85" fmla="*/ 2147483647 h 799"/>
              <a:gd name="T86" fmla="*/ 2147483647 w 1051"/>
              <a:gd name="T87" fmla="*/ 2147483647 h 799"/>
              <a:gd name="T88" fmla="*/ 2147483647 w 1051"/>
              <a:gd name="T89" fmla="*/ 2147483647 h 799"/>
              <a:gd name="T90" fmla="*/ 2147483647 w 1051"/>
              <a:gd name="T91" fmla="*/ 2147483647 h 799"/>
              <a:gd name="T92" fmla="*/ 2147483647 w 1051"/>
              <a:gd name="T93" fmla="*/ 2147483647 h 799"/>
              <a:gd name="T94" fmla="*/ 0 w 1051"/>
              <a:gd name="T95" fmla="*/ 2147483647 h 799"/>
              <a:gd name="T96" fmla="*/ 2147483647 w 1051"/>
              <a:gd name="T97" fmla="*/ 2147483647 h 799"/>
              <a:gd name="T98" fmla="*/ 2147483647 w 1051"/>
              <a:gd name="T99" fmla="*/ 2147483647 h 799"/>
              <a:gd name="T100" fmla="*/ 2147483647 w 1051"/>
              <a:gd name="T101" fmla="*/ 2147483647 h 799"/>
              <a:gd name="T102" fmla="*/ 2147483647 w 1051"/>
              <a:gd name="T103" fmla="*/ 2147483647 h 799"/>
              <a:gd name="T104" fmla="*/ 2147483647 w 1051"/>
              <a:gd name="T105" fmla="*/ 2147483647 h 799"/>
              <a:gd name="T106" fmla="*/ 2147483647 w 1051"/>
              <a:gd name="T107" fmla="*/ 2147483647 h 799"/>
              <a:gd name="T108" fmla="*/ 2147483647 w 1051"/>
              <a:gd name="T109" fmla="*/ 2147483647 h 799"/>
              <a:gd name="T110" fmla="*/ 2147483647 w 1051"/>
              <a:gd name="T111" fmla="*/ 2147483647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7" name="Freeform 20">
            <a:extLst>
              <a:ext uri="{FF2B5EF4-FFF2-40B4-BE49-F238E27FC236}">
                <a16:creationId xmlns:a16="http://schemas.microsoft.com/office/drawing/2014/main" id="{41908216-357A-4A78-8F90-DDF82A9D08E1}"/>
              </a:ext>
            </a:extLst>
          </p:cNvPr>
          <p:cNvSpPr>
            <a:spLocks/>
          </p:cNvSpPr>
          <p:nvPr/>
        </p:nvSpPr>
        <p:spPr bwMode="auto">
          <a:xfrm>
            <a:off x="1236782" y="4450777"/>
            <a:ext cx="2371512" cy="1335785"/>
          </a:xfrm>
          <a:custGeom>
            <a:avLst/>
            <a:gdLst>
              <a:gd name="T0" fmla="*/ 2147483647 w 1652"/>
              <a:gd name="T1" fmla="*/ 2147483647 h 902"/>
              <a:gd name="T2" fmla="*/ 2147483647 w 1652"/>
              <a:gd name="T3" fmla="*/ 2147483647 h 902"/>
              <a:gd name="T4" fmla="*/ 2147483647 w 1652"/>
              <a:gd name="T5" fmla="*/ 2147483647 h 902"/>
              <a:gd name="T6" fmla="*/ 2147483647 w 1652"/>
              <a:gd name="T7" fmla="*/ 2147483647 h 902"/>
              <a:gd name="T8" fmla="*/ 2147483647 w 1652"/>
              <a:gd name="T9" fmla="*/ 2147483647 h 902"/>
              <a:gd name="T10" fmla="*/ 2147483647 w 1652"/>
              <a:gd name="T11" fmla="*/ 2147483647 h 902"/>
              <a:gd name="T12" fmla="*/ 2147483647 w 1652"/>
              <a:gd name="T13" fmla="*/ 2147483647 h 902"/>
              <a:gd name="T14" fmla="*/ 2147483647 w 1652"/>
              <a:gd name="T15" fmla="*/ 2147483647 h 902"/>
              <a:gd name="T16" fmla="*/ 2147483647 w 1652"/>
              <a:gd name="T17" fmla="*/ 2147483647 h 902"/>
              <a:gd name="T18" fmla="*/ 2147483647 w 1652"/>
              <a:gd name="T19" fmla="*/ 2147483647 h 902"/>
              <a:gd name="T20" fmla="*/ 2147483647 w 1652"/>
              <a:gd name="T21" fmla="*/ 2147483647 h 902"/>
              <a:gd name="T22" fmla="*/ 2147483647 w 1652"/>
              <a:gd name="T23" fmla="*/ 2147483647 h 902"/>
              <a:gd name="T24" fmla="*/ 2147483647 w 1652"/>
              <a:gd name="T25" fmla="*/ 2147483647 h 902"/>
              <a:gd name="T26" fmla="*/ 2147483647 w 1652"/>
              <a:gd name="T27" fmla="*/ 2147483647 h 902"/>
              <a:gd name="T28" fmla="*/ 2147483647 w 1652"/>
              <a:gd name="T29" fmla="*/ 2147483647 h 902"/>
              <a:gd name="T30" fmla="*/ 2147483647 w 1652"/>
              <a:gd name="T31" fmla="*/ 2147483647 h 902"/>
              <a:gd name="T32" fmla="*/ 2147483647 w 1652"/>
              <a:gd name="T33" fmla="*/ 2147483647 h 902"/>
              <a:gd name="T34" fmla="*/ 2147483647 w 1652"/>
              <a:gd name="T35" fmla="*/ 2147483647 h 902"/>
              <a:gd name="T36" fmla="*/ 2147483647 w 1652"/>
              <a:gd name="T37" fmla="*/ 2147483647 h 902"/>
              <a:gd name="T38" fmla="*/ 2147483647 w 1652"/>
              <a:gd name="T39" fmla="*/ 2147483647 h 902"/>
              <a:gd name="T40" fmla="*/ 2147483647 w 1652"/>
              <a:gd name="T41" fmla="*/ 2147483647 h 902"/>
              <a:gd name="T42" fmla="*/ 2147483647 w 1652"/>
              <a:gd name="T43" fmla="*/ 2147483647 h 902"/>
              <a:gd name="T44" fmla="*/ 2147483647 w 1652"/>
              <a:gd name="T45" fmla="*/ 2147483647 h 902"/>
              <a:gd name="T46" fmla="*/ 2147483647 w 1652"/>
              <a:gd name="T47" fmla="*/ 2147483647 h 902"/>
              <a:gd name="T48" fmla="*/ 2147483647 w 1652"/>
              <a:gd name="T49" fmla="*/ 2147483647 h 902"/>
              <a:gd name="T50" fmla="*/ 2147483647 w 1652"/>
              <a:gd name="T51" fmla="*/ 2147483647 h 902"/>
              <a:gd name="T52" fmla="*/ 2147483647 w 1652"/>
              <a:gd name="T53" fmla="*/ 2147483647 h 902"/>
              <a:gd name="T54" fmla="*/ 2147483647 w 1652"/>
              <a:gd name="T55" fmla="*/ 2147483647 h 902"/>
              <a:gd name="T56" fmla="*/ 2147483647 w 1652"/>
              <a:gd name="T57" fmla="*/ 0 h 902"/>
              <a:gd name="T58" fmla="*/ 2147483647 w 1652"/>
              <a:gd name="T59" fmla="*/ 2147483647 h 902"/>
              <a:gd name="T60" fmla="*/ 2147483647 w 1652"/>
              <a:gd name="T61" fmla="*/ 2147483647 h 902"/>
              <a:gd name="T62" fmla="*/ 2147483647 w 1652"/>
              <a:gd name="T63" fmla="*/ 2147483647 h 902"/>
              <a:gd name="T64" fmla="*/ 2147483647 w 1652"/>
              <a:gd name="T65" fmla="*/ 2147483647 h 902"/>
              <a:gd name="T66" fmla="*/ 2147483647 w 1652"/>
              <a:gd name="T67" fmla="*/ 2147483647 h 902"/>
              <a:gd name="T68" fmla="*/ 2147483647 w 1652"/>
              <a:gd name="T69" fmla="*/ 2147483647 h 902"/>
              <a:gd name="T70" fmla="*/ 2147483647 w 1652"/>
              <a:gd name="T71" fmla="*/ 2147483647 h 902"/>
              <a:gd name="T72" fmla="*/ 2147483647 w 1652"/>
              <a:gd name="T73" fmla="*/ 2147483647 h 902"/>
              <a:gd name="T74" fmla="*/ 2147483647 w 1652"/>
              <a:gd name="T75" fmla="*/ 2147483647 h 902"/>
              <a:gd name="T76" fmla="*/ 2147483647 w 1652"/>
              <a:gd name="T77" fmla="*/ 2147483647 h 902"/>
              <a:gd name="T78" fmla="*/ 2147483647 w 1652"/>
              <a:gd name="T79" fmla="*/ 2147483647 h 902"/>
              <a:gd name="T80" fmla="*/ 2147483647 w 1652"/>
              <a:gd name="T81" fmla="*/ 2147483647 h 902"/>
              <a:gd name="T82" fmla="*/ 2147483647 w 1652"/>
              <a:gd name="T83" fmla="*/ 2147483647 h 902"/>
              <a:gd name="T84" fmla="*/ 2147483647 w 1652"/>
              <a:gd name="T85" fmla="*/ 2147483647 h 902"/>
              <a:gd name="T86" fmla="*/ 0 w 1652"/>
              <a:gd name="T87" fmla="*/ 2147483647 h 902"/>
              <a:gd name="T88" fmla="*/ 2147483647 w 1652"/>
              <a:gd name="T89" fmla="*/ 2147483647 h 902"/>
              <a:gd name="T90" fmla="*/ 2147483647 w 1652"/>
              <a:gd name="T91" fmla="*/ 2147483647 h 902"/>
              <a:gd name="T92" fmla="*/ 2147483647 w 1652"/>
              <a:gd name="T93" fmla="*/ 2147483647 h 902"/>
              <a:gd name="T94" fmla="*/ 2147483647 w 1652"/>
              <a:gd name="T95" fmla="*/ 2147483647 h 902"/>
              <a:gd name="T96" fmla="*/ 2147483647 w 1652"/>
              <a:gd name="T97" fmla="*/ 2147483647 h 902"/>
              <a:gd name="T98" fmla="*/ 2147483647 w 1652"/>
              <a:gd name="T99" fmla="*/ 2147483647 h 902"/>
              <a:gd name="T100" fmla="*/ 2147483647 w 1652"/>
              <a:gd name="T101" fmla="*/ 2147483647 h 902"/>
              <a:gd name="T102" fmla="*/ 2147483647 w 1652"/>
              <a:gd name="T103" fmla="*/ 2147483647 h 902"/>
              <a:gd name="T104" fmla="*/ 2147483647 w 1652"/>
              <a:gd name="T105" fmla="*/ 2147483647 h 902"/>
              <a:gd name="T106" fmla="*/ 2147483647 w 1652"/>
              <a:gd name="T107" fmla="*/ 2147483647 h 902"/>
              <a:gd name="T108" fmla="*/ 2147483647 w 1652"/>
              <a:gd name="T109" fmla="*/ 2147483647 h 902"/>
              <a:gd name="T110" fmla="*/ 2147483647 w 1652"/>
              <a:gd name="T111" fmla="*/ 2147483647 h 902"/>
              <a:gd name="T112" fmla="*/ 2147483647 w 1652"/>
              <a:gd name="T113" fmla="*/ 2147483647 h 902"/>
              <a:gd name="T114" fmla="*/ 2147483647 w 1652"/>
              <a:gd name="T115" fmla="*/ 2147483647 h 902"/>
              <a:gd name="T116" fmla="*/ 2147483647 w 1652"/>
              <a:gd name="T117" fmla="*/ 2147483647 h 902"/>
              <a:gd name="T118" fmla="*/ 2147483647 w 1652"/>
              <a:gd name="T119" fmla="*/ 2147483647 h 902"/>
              <a:gd name="T120" fmla="*/ 2147483647 w 1652"/>
              <a:gd name="T121" fmla="*/ 2147483647 h 902"/>
              <a:gd name="T122" fmla="*/ 2147483647 w 1652"/>
              <a:gd name="T123" fmla="*/ 2147483647 h 902"/>
              <a:gd name="T124" fmla="*/ 2147483647 w 1652"/>
              <a:gd name="T125" fmla="*/ 2147483647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8" name="Freeform 21">
            <a:extLst>
              <a:ext uri="{FF2B5EF4-FFF2-40B4-BE49-F238E27FC236}">
                <a16:creationId xmlns:a16="http://schemas.microsoft.com/office/drawing/2014/main" id="{6900A089-A2F0-4788-B397-C8A446E8909B}"/>
              </a:ext>
            </a:extLst>
          </p:cNvPr>
          <p:cNvSpPr>
            <a:spLocks/>
          </p:cNvSpPr>
          <p:nvPr/>
        </p:nvSpPr>
        <p:spPr bwMode="auto">
          <a:xfrm>
            <a:off x="2542298" y="4085452"/>
            <a:ext cx="1534508" cy="1137062"/>
          </a:xfrm>
          <a:custGeom>
            <a:avLst/>
            <a:gdLst>
              <a:gd name="T0" fmla="*/ 2147483647 w 1067"/>
              <a:gd name="T1" fmla="*/ 2147483647 h 770"/>
              <a:gd name="T2" fmla="*/ 2147483647 w 1067"/>
              <a:gd name="T3" fmla="*/ 2147483647 h 770"/>
              <a:gd name="T4" fmla="*/ 2147483647 w 1067"/>
              <a:gd name="T5" fmla="*/ 2147483647 h 770"/>
              <a:gd name="T6" fmla="*/ 2147483647 w 1067"/>
              <a:gd name="T7" fmla="*/ 2147483647 h 770"/>
              <a:gd name="T8" fmla="*/ 2147483647 w 1067"/>
              <a:gd name="T9" fmla="*/ 2147483647 h 770"/>
              <a:gd name="T10" fmla="*/ 2147483647 w 1067"/>
              <a:gd name="T11" fmla="*/ 2147483647 h 770"/>
              <a:gd name="T12" fmla="*/ 2147483647 w 1067"/>
              <a:gd name="T13" fmla="*/ 0 h 770"/>
              <a:gd name="T14" fmla="*/ 2147483647 w 1067"/>
              <a:gd name="T15" fmla="*/ 2147483647 h 770"/>
              <a:gd name="T16" fmla="*/ 2147483647 w 1067"/>
              <a:gd name="T17" fmla="*/ 2147483647 h 770"/>
              <a:gd name="T18" fmla="*/ 2147483647 w 1067"/>
              <a:gd name="T19" fmla="*/ 2147483647 h 770"/>
              <a:gd name="T20" fmla="*/ 2147483647 w 1067"/>
              <a:gd name="T21" fmla="*/ 2147483647 h 770"/>
              <a:gd name="T22" fmla="*/ 2147483647 w 1067"/>
              <a:gd name="T23" fmla="*/ 2147483647 h 770"/>
              <a:gd name="T24" fmla="*/ 2147483647 w 1067"/>
              <a:gd name="T25" fmla="*/ 2147483647 h 770"/>
              <a:gd name="T26" fmla="*/ 2147483647 w 1067"/>
              <a:gd name="T27" fmla="*/ 2147483647 h 770"/>
              <a:gd name="T28" fmla="*/ 2147483647 w 1067"/>
              <a:gd name="T29" fmla="*/ 2147483647 h 770"/>
              <a:gd name="T30" fmla="*/ 2147483647 w 1067"/>
              <a:gd name="T31" fmla="*/ 2147483647 h 770"/>
              <a:gd name="T32" fmla="*/ 2147483647 w 1067"/>
              <a:gd name="T33" fmla="*/ 2147483647 h 770"/>
              <a:gd name="T34" fmla="*/ 2147483647 w 1067"/>
              <a:gd name="T35" fmla="*/ 2147483647 h 770"/>
              <a:gd name="T36" fmla="*/ 2147483647 w 1067"/>
              <a:gd name="T37" fmla="*/ 2147483647 h 770"/>
              <a:gd name="T38" fmla="*/ 2147483647 w 1067"/>
              <a:gd name="T39" fmla="*/ 2147483647 h 770"/>
              <a:gd name="T40" fmla="*/ 2147483647 w 1067"/>
              <a:gd name="T41" fmla="*/ 2147483647 h 770"/>
              <a:gd name="T42" fmla="*/ 2147483647 w 1067"/>
              <a:gd name="T43" fmla="*/ 2147483647 h 770"/>
              <a:gd name="T44" fmla="*/ 2147483647 w 1067"/>
              <a:gd name="T45" fmla="*/ 2147483647 h 770"/>
              <a:gd name="T46" fmla="*/ 2147483647 w 1067"/>
              <a:gd name="T47" fmla="*/ 2147483647 h 770"/>
              <a:gd name="T48" fmla="*/ 2147483647 w 1067"/>
              <a:gd name="T49" fmla="*/ 2147483647 h 770"/>
              <a:gd name="T50" fmla="*/ 2147483647 w 1067"/>
              <a:gd name="T51" fmla="*/ 2147483647 h 770"/>
              <a:gd name="T52" fmla="*/ 2147483647 w 1067"/>
              <a:gd name="T53" fmla="*/ 2147483647 h 770"/>
              <a:gd name="T54" fmla="*/ 2147483647 w 1067"/>
              <a:gd name="T55" fmla="*/ 2147483647 h 770"/>
              <a:gd name="T56" fmla="*/ 2147483647 w 1067"/>
              <a:gd name="T57" fmla="*/ 2147483647 h 770"/>
              <a:gd name="T58" fmla="*/ 2147483647 w 1067"/>
              <a:gd name="T59" fmla="*/ 2147483647 h 770"/>
              <a:gd name="T60" fmla="*/ 2147483647 w 1067"/>
              <a:gd name="T61" fmla="*/ 2147483647 h 770"/>
              <a:gd name="T62" fmla="*/ 2147483647 w 1067"/>
              <a:gd name="T63" fmla="*/ 2147483647 h 770"/>
              <a:gd name="T64" fmla="*/ 2147483647 w 1067"/>
              <a:gd name="T65" fmla="*/ 2147483647 h 770"/>
              <a:gd name="T66" fmla="*/ 2147483647 w 1067"/>
              <a:gd name="T67" fmla="*/ 2147483647 h 770"/>
              <a:gd name="T68" fmla="*/ 2147483647 w 1067"/>
              <a:gd name="T69" fmla="*/ 2147483647 h 770"/>
              <a:gd name="T70" fmla="*/ 2147483647 w 1067"/>
              <a:gd name="T71" fmla="*/ 2147483647 h 770"/>
              <a:gd name="T72" fmla="*/ 2147483647 w 1067"/>
              <a:gd name="T73" fmla="*/ 2147483647 h 770"/>
              <a:gd name="T74" fmla="*/ 2147483647 w 1067"/>
              <a:gd name="T75" fmla="*/ 2147483647 h 770"/>
              <a:gd name="T76" fmla="*/ 2147483647 w 1067"/>
              <a:gd name="T77" fmla="*/ 2147483647 h 770"/>
              <a:gd name="T78" fmla="*/ 2147483647 w 1067"/>
              <a:gd name="T79" fmla="*/ 2147483647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89" name="Freeform 22">
            <a:extLst>
              <a:ext uri="{FF2B5EF4-FFF2-40B4-BE49-F238E27FC236}">
                <a16:creationId xmlns:a16="http://schemas.microsoft.com/office/drawing/2014/main" id="{315D937D-423C-4FEC-84E6-E35812D7C26A}"/>
              </a:ext>
            </a:extLst>
          </p:cNvPr>
          <p:cNvSpPr>
            <a:spLocks/>
          </p:cNvSpPr>
          <p:nvPr/>
        </p:nvSpPr>
        <p:spPr bwMode="auto">
          <a:xfrm>
            <a:off x="3070033" y="3628784"/>
            <a:ext cx="1662164" cy="1473970"/>
          </a:xfrm>
          <a:custGeom>
            <a:avLst/>
            <a:gdLst>
              <a:gd name="T0" fmla="*/ 2147483647 w 1155"/>
              <a:gd name="T1" fmla="*/ 2147483647 h 994"/>
              <a:gd name="T2" fmla="*/ 2147483647 w 1155"/>
              <a:gd name="T3" fmla="*/ 2147483647 h 994"/>
              <a:gd name="T4" fmla="*/ 2147483647 w 1155"/>
              <a:gd name="T5" fmla="*/ 0 h 994"/>
              <a:gd name="T6" fmla="*/ 2147483647 w 1155"/>
              <a:gd name="T7" fmla="*/ 2147483647 h 994"/>
              <a:gd name="T8" fmla="*/ 2147483647 w 1155"/>
              <a:gd name="T9" fmla="*/ 2147483647 h 994"/>
              <a:gd name="T10" fmla="*/ 2147483647 w 1155"/>
              <a:gd name="T11" fmla="*/ 2147483647 h 994"/>
              <a:gd name="T12" fmla="*/ 2147483647 w 1155"/>
              <a:gd name="T13" fmla="*/ 2147483647 h 994"/>
              <a:gd name="T14" fmla="*/ 2147483647 w 1155"/>
              <a:gd name="T15" fmla="*/ 2147483647 h 994"/>
              <a:gd name="T16" fmla="*/ 2147483647 w 1155"/>
              <a:gd name="T17" fmla="*/ 2147483647 h 994"/>
              <a:gd name="T18" fmla="*/ 2147483647 w 1155"/>
              <a:gd name="T19" fmla="*/ 2147483647 h 994"/>
              <a:gd name="T20" fmla="*/ 2147483647 w 1155"/>
              <a:gd name="T21" fmla="*/ 2147483647 h 994"/>
              <a:gd name="T22" fmla="*/ 2147483647 w 1155"/>
              <a:gd name="T23" fmla="*/ 2147483647 h 994"/>
              <a:gd name="T24" fmla="*/ 2147483647 w 1155"/>
              <a:gd name="T25" fmla="*/ 2147483647 h 994"/>
              <a:gd name="T26" fmla="*/ 2147483647 w 1155"/>
              <a:gd name="T27" fmla="*/ 2147483647 h 994"/>
              <a:gd name="T28" fmla="*/ 2147483647 w 1155"/>
              <a:gd name="T29" fmla="*/ 2147483647 h 994"/>
              <a:gd name="T30" fmla="*/ 2147483647 w 1155"/>
              <a:gd name="T31" fmla="*/ 2147483647 h 994"/>
              <a:gd name="T32" fmla="*/ 2147483647 w 1155"/>
              <a:gd name="T33" fmla="*/ 2147483647 h 994"/>
              <a:gd name="T34" fmla="*/ 2147483647 w 1155"/>
              <a:gd name="T35" fmla="*/ 2147483647 h 994"/>
              <a:gd name="T36" fmla="*/ 2147483647 w 1155"/>
              <a:gd name="T37" fmla="*/ 2147483647 h 994"/>
              <a:gd name="T38" fmla="*/ 2147483647 w 1155"/>
              <a:gd name="T39" fmla="*/ 2147483647 h 994"/>
              <a:gd name="T40" fmla="*/ 2147483647 w 1155"/>
              <a:gd name="T41" fmla="*/ 2147483647 h 994"/>
              <a:gd name="T42" fmla="*/ 2147483647 w 1155"/>
              <a:gd name="T43" fmla="*/ 2147483647 h 994"/>
              <a:gd name="T44" fmla="*/ 2147483647 w 1155"/>
              <a:gd name="T45" fmla="*/ 2147483647 h 994"/>
              <a:gd name="T46" fmla="*/ 2147483647 w 1155"/>
              <a:gd name="T47" fmla="*/ 2147483647 h 994"/>
              <a:gd name="T48" fmla="*/ 2147483647 w 1155"/>
              <a:gd name="T49" fmla="*/ 2147483647 h 994"/>
              <a:gd name="T50" fmla="*/ 2147483647 w 1155"/>
              <a:gd name="T51" fmla="*/ 2147483647 h 994"/>
              <a:gd name="T52" fmla="*/ 2147483647 w 1155"/>
              <a:gd name="T53" fmla="*/ 2147483647 h 994"/>
              <a:gd name="T54" fmla="*/ 2147483647 w 1155"/>
              <a:gd name="T55" fmla="*/ 2147483647 h 994"/>
              <a:gd name="T56" fmla="*/ 2147483647 w 1155"/>
              <a:gd name="T57" fmla="*/ 2147483647 h 994"/>
              <a:gd name="T58" fmla="*/ 2147483647 w 1155"/>
              <a:gd name="T59" fmla="*/ 2147483647 h 994"/>
              <a:gd name="T60" fmla="*/ 2147483647 w 1155"/>
              <a:gd name="T61" fmla="*/ 2147483647 h 994"/>
              <a:gd name="T62" fmla="*/ 2147483647 w 1155"/>
              <a:gd name="T63" fmla="*/ 2147483647 h 994"/>
              <a:gd name="T64" fmla="*/ 2147483647 w 1155"/>
              <a:gd name="T65" fmla="*/ 2147483647 h 994"/>
              <a:gd name="T66" fmla="*/ 2147483647 w 1155"/>
              <a:gd name="T67" fmla="*/ 2147483647 h 994"/>
              <a:gd name="T68" fmla="*/ 2147483647 w 1155"/>
              <a:gd name="T69" fmla="*/ 2147483647 h 994"/>
              <a:gd name="T70" fmla="*/ 2147483647 w 1155"/>
              <a:gd name="T71" fmla="*/ 2147483647 h 994"/>
              <a:gd name="T72" fmla="*/ 2147483647 w 1155"/>
              <a:gd name="T73" fmla="*/ 2147483647 h 994"/>
              <a:gd name="T74" fmla="*/ 2147483647 w 1155"/>
              <a:gd name="T75" fmla="*/ 2147483647 h 994"/>
              <a:gd name="T76" fmla="*/ 2147483647 w 1155"/>
              <a:gd name="T77" fmla="*/ 2147483647 h 994"/>
              <a:gd name="T78" fmla="*/ 2147483647 w 1155"/>
              <a:gd name="T79" fmla="*/ 2147483647 h 994"/>
              <a:gd name="T80" fmla="*/ 2147483647 w 1155"/>
              <a:gd name="T81" fmla="*/ 2147483647 h 994"/>
              <a:gd name="T82" fmla="*/ 2147483647 w 1155"/>
              <a:gd name="T83" fmla="*/ 214748364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0" name="Freeform 23">
            <a:extLst>
              <a:ext uri="{FF2B5EF4-FFF2-40B4-BE49-F238E27FC236}">
                <a16:creationId xmlns:a16="http://schemas.microsoft.com/office/drawing/2014/main" id="{00003222-C058-434A-9406-1C24A4B34E81}"/>
              </a:ext>
            </a:extLst>
          </p:cNvPr>
          <p:cNvSpPr>
            <a:spLocks/>
          </p:cNvSpPr>
          <p:nvPr/>
        </p:nvSpPr>
        <p:spPr bwMode="auto">
          <a:xfrm>
            <a:off x="945937" y="2582530"/>
            <a:ext cx="2451790" cy="1933269"/>
          </a:xfrm>
          <a:custGeom>
            <a:avLst/>
            <a:gdLst>
              <a:gd name="T0" fmla="*/ 2147483647 w 1707"/>
              <a:gd name="T1" fmla="*/ 2147483647 h 1305"/>
              <a:gd name="T2" fmla="*/ 2147483647 w 1707"/>
              <a:gd name="T3" fmla="*/ 2147483647 h 1305"/>
              <a:gd name="T4" fmla="*/ 2147483647 w 1707"/>
              <a:gd name="T5" fmla="*/ 2147483647 h 1305"/>
              <a:gd name="T6" fmla="*/ 2147483647 w 1707"/>
              <a:gd name="T7" fmla="*/ 2147483647 h 1305"/>
              <a:gd name="T8" fmla="*/ 2147483647 w 1707"/>
              <a:gd name="T9" fmla="*/ 2147483647 h 1305"/>
              <a:gd name="T10" fmla="*/ 2147483647 w 1707"/>
              <a:gd name="T11" fmla="*/ 2147483647 h 1305"/>
              <a:gd name="T12" fmla="*/ 2147483647 w 1707"/>
              <a:gd name="T13" fmla="*/ 2147483647 h 1305"/>
              <a:gd name="T14" fmla="*/ 2147483647 w 1707"/>
              <a:gd name="T15" fmla="*/ 2147483647 h 1305"/>
              <a:gd name="T16" fmla="*/ 2147483647 w 1707"/>
              <a:gd name="T17" fmla="*/ 2147483647 h 1305"/>
              <a:gd name="T18" fmla="*/ 2147483647 w 1707"/>
              <a:gd name="T19" fmla="*/ 2147483647 h 1305"/>
              <a:gd name="T20" fmla="*/ 2147483647 w 1707"/>
              <a:gd name="T21" fmla="*/ 2147483647 h 1305"/>
              <a:gd name="T22" fmla="*/ 2147483647 w 1707"/>
              <a:gd name="T23" fmla="*/ 2147483647 h 1305"/>
              <a:gd name="T24" fmla="*/ 2147483647 w 1707"/>
              <a:gd name="T25" fmla="*/ 2147483647 h 1305"/>
              <a:gd name="T26" fmla="*/ 2147483647 w 1707"/>
              <a:gd name="T27" fmla="*/ 2147483647 h 1305"/>
              <a:gd name="T28" fmla="*/ 2147483647 w 1707"/>
              <a:gd name="T29" fmla="*/ 2147483647 h 1305"/>
              <a:gd name="T30" fmla="*/ 2147483647 w 1707"/>
              <a:gd name="T31" fmla="*/ 2147483647 h 1305"/>
              <a:gd name="T32" fmla="*/ 2147483647 w 1707"/>
              <a:gd name="T33" fmla="*/ 2147483647 h 1305"/>
              <a:gd name="T34" fmla="*/ 2147483647 w 1707"/>
              <a:gd name="T35" fmla="*/ 2147483647 h 1305"/>
              <a:gd name="T36" fmla="*/ 2147483647 w 1707"/>
              <a:gd name="T37" fmla="*/ 2147483647 h 1305"/>
              <a:gd name="T38" fmla="*/ 2147483647 w 1707"/>
              <a:gd name="T39" fmla="*/ 2147483647 h 1305"/>
              <a:gd name="T40" fmla="*/ 2147483647 w 1707"/>
              <a:gd name="T41" fmla="*/ 2147483647 h 1305"/>
              <a:gd name="T42" fmla="*/ 2147483647 w 1707"/>
              <a:gd name="T43" fmla="*/ 2147483647 h 1305"/>
              <a:gd name="T44" fmla="*/ 2147483647 w 1707"/>
              <a:gd name="T45" fmla="*/ 2147483647 h 1305"/>
              <a:gd name="T46" fmla="*/ 2147483647 w 1707"/>
              <a:gd name="T47" fmla="*/ 2147483647 h 1305"/>
              <a:gd name="T48" fmla="*/ 2147483647 w 1707"/>
              <a:gd name="T49" fmla="*/ 2147483647 h 1305"/>
              <a:gd name="T50" fmla="*/ 2147483647 w 1707"/>
              <a:gd name="T51" fmla="*/ 2147483647 h 1305"/>
              <a:gd name="T52" fmla="*/ 2147483647 w 1707"/>
              <a:gd name="T53" fmla="*/ 2147483647 h 1305"/>
              <a:gd name="T54" fmla="*/ 2147483647 w 1707"/>
              <a:gd name="T55" fmla="*/ 2147483647 h 1305"/>
              <a:gd name="T56" fmla="*/ 2147483647 w 1707"/>
              <a:gd name="T57" fmla="*/ 2147483647 h 1305"/>
              <a:gd name="T58" fmla="*/ 2147483647 w 1707"/>
              <a:gd name="T59" fmla="*/ 2147483647 h 1305"/>
              <a:gd name="T60" fmla="*/ 2147483647 w 1707"/>
              <a:gd name="T61" fmla="*/ 2147483647 h 1305"/>
              <a:gd name="T62" fmla="*/ 2147483647 w 1707"/>
              <a:gd name="T63" fmla="*/ 2147483647 h 1305"/>
              <a:gd name="T64" fmla="*/ 2147483647 w 1707"/>
              <a:gd name="T65" fmla="*/ 2147483647 h 1305"/>
              <a:gd name="T66" fmla="*/ 2147483647 w 1707"/>
              <a:gd name="T67" fmla="*/ 2147483647 h 1305"/>
              <a:gd name="T68" fmla="*/ 2147483647 w 1707"/>
              <a:gd name="T69" fmla="*/ 2147483647 h 1305"/>
              <a:gd name="T70" fmla="*/ 2147483647 w 1707"/>
              <a:gd name="T71" fmla="*/ 2147483647 h 1305"/>
              <a:gd name="T72" fmla="*/ 2147483647 w 1707"/>
              <a:gd name="T73" fmla="*/ 2147483647 h 1305"/>
              <a:gd name="T74" fmla="*/ 2147483647 w 1707"/>
              <a:gd name="T75" fmla="*/ 2147483647 h 1305"/>
              <a:gd name="T76" fmla="*/ 2147483647 w 1707"/>
              <a:gd name="T77" fmla="*/ 2147483647 h 1305"/>
              <a:gd name="T78" fmla="*/ 2147483647 w 1707"/>
              <a:gd name="T79" fmla="*/ 2147483647 h 1305"/>
              <a:gd name="T80" fmla="*/ 2147483647 w 1707"/>
              <a:gd name="T81" fmla="*/ 2147483647 h 1305"/>
              <a:gd name="T82" fmla="*/ 2147483647 w 1707"/>
              <a:gd name="T83" fmla="*/ 2147483647 h 1305"/>
              <a:gd name="T84" fmla="*/ 2147483647 w 1707"/>
              <a:gd name="T85" fmla="*/ 2147483647 h 1305"/>
              <a:gd name="T86" fmla="*/ 2147483647 w 1707"/>
              <a:gd name="T87" fmla="*/ 2147483647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宋体"/>
              <a:cs typeface="Calibri" panose="020F0502020204030204" pitchFamily="34" charset="0"/>
            </a:endParaRPr>
          </a:p>
        </p:txBody>
      </p:sp>
      <p:sp>
        <p:nvSpPr>
          <p:cNvPr id="92" name="Freeform 25">
            <a:extLst>
              <a:ext uri="{FF2B5EF4-FFF2-40B4-BE49-F238E27FC236}">
                <a16:creationId xmlns:a16="http://schemas.microsoft.com/office/drawing/2014/main" id="{39D482AF-58A3-4CAF-A5DA-2774179566B8}"/>
              </a:ext>
            </a:extLst>
          </p:cNvPr>
          <p:cNvSpPr>
            <a:spLocks/>
          </p:cNvSpPr>
          <p:nvPr/>
        </p:nvSpPr>
        <p:spPr bwMode="auto">
          <a:xfrm>
            <a:off x="4924339" y="4488162"/>
            <a:ext cx="731721" cy="680395"/>
          </a:xfrm>
          <a:custGeom>
            <a:avLst/>
            <a:gdLst>
              <a:gd name="T0" fmla="*/ 2147483647 w 506"/>
              <a:gd name="T1" fmla="*/ 2147483647 h 460"/>
              <a:gd name="T2" fmla="*/ 2147483647 w 506"/>
              <a:gd name="T3" fmla="*/ 2147483647 h 460"/>
              <a:gd name="T4" fmla="*/ 2147483647 w 506"/>
              <a:gd name="T5" fmla="*/ 2147483647 h 460"/>
              <a:gd name="T6" fmla="*/ 2147483647 w 506"/>
              <a:gd name="T7" fmla="*/ 2147483647 h 460"/>
              <a:gd name="T8" fmla="*/ 2147483647 w 506"/>
              <a:gd name="T9" fmla="*/ 2147483647 h 460"/>
              <a:gd name="T10" fmla="*/ 2147483647 w 506"/>
              <a:gd name="T11" fmla="*/ 2147483647 h 460"/>
              <a:gd name="T12" fmla="*/ 2147483647 w 506"/>
              <a:gd name="T13" fmla="*/ 2147483647 h 460"/>
              <a:gd name="T14" fmla="*/ 2147483647 w 506"/>
              <a:gd name="T15" fmla="*/ 2147483647 h 460"/>
              <a:gd name="T16" fmla="*/ 2147483647 w 506"/>
              <a:gd name="T17" fmla="*/ 2147483647 h 460"/>
              <a:gd name="T18" fmla="*/ 2147483647 w 506"/>
              <a:gd name="T19" fmla="*/ 2147483647 h 460"/>
              <a:gd name="T20" fmla="*/ 2147483647 w 506"/>
              <a:gd name="T21" fmla="*/ 2147483647 h 460"/>
              <a:gd name="T22" fmla="*/ 2147483647 w 506"/>
              <a:gd name="T23" fmla="*/ 2147483647 h 460"/>
              <a:gd name="T24" fmla="*/ 2147483647 w 506"/>
              <a:gd name="T25" fmla="*/ 2147483647 h 460"/>
              <a:gd name="T26" fmla="*/ 2147483647 w 506"/>
              <a:gd name="T27" fmla="*/ 2147483647 h 460"/>
              <a:gd name="T28" fmla="*/ 2147483647 w 506"/>
              <a:gd name="T29" fmla="*/ 2147483647 h 460"/>
              <a:gd name="T30" fmla="*/ 2147483647 w 506"/>
              <a:gd name="T31" fmla="*/ 2147483647 h 460"/>
              <a:gd name="T32" fmla="*/ 2147483647 w 506"/>
              <a:gd name="T33" fmla="*/ 2147483647 h 460"/>
              <a:gd name="T34" fmla="*/ 2147483647 w 506"/>
              <a:gd name="T35" fmla="*/ 2147483647 h 460"/>
              <a:gd name="T36" fmla="*/ 2147483647 w 506"/>
              <a:gd name="T37" fmla="*/ 2147483647 h 460"/>
              <a:gd name="T38" fmla="*/ 2147483647 w 506"/>
              <a:gd name="T39" fmla="*/ 2147483647 h 460"/>
              <a:gd name="T40" fmla="*/ 2147483647 w 506"/>
              <a:gd name="T41" fmla="*/ 2147483647 h 460"/>
              <a:gd name="T42" fmla="*/ 2147483647 w 506"/>
              <a:gd name="T43" fmla="*/ 2147483647 h 460"/>
              <a:gd name="T44" fmla="*/ 2147483647 w 506"/>
              <a:gd name="T45" fmla="*/ 2147483647 h 460"/>
              <a:gd name="T46" fmla="*/ 2147483647 w 506"/>
              <a:gd name="T47" fmla="*/ 2147483647 h 460"/>
              <a:gd name="T48" fmla="*/ 2147483647 w 506"/>
              <a:gd name="T49" fmla="*/ 2147483647 h 460"/>
              <a:gd name="T50" fmla="*/ 2147483647 w 506"/>
              <a:gd name="T51" fmla="*/ 2147483647 h 460"/>
              <a:gd name="T52" fmla="*/ 2147483647 w 506"/>
              <a:gd name="T53" fmla="*/ 2147483647 h 460"/>
              <a:gd name="T54" fmla="*/ 2147483647 w 506"/>
              <a:gd name="T55" fmla="*/ 2147483647 h 460"/>
              <a:gd name="T56" fmla="*/ 2147483647 w 506"/>
              <a:gd name="T57" fmla="*/ 2147483647 h 460"/>
              <a:gd name="T58" fmla="*/ 2147483647 w 506"/>
              <a:gd name="T59" fmla="*/ 2147483647 h 460"/>
              <a:gd name="T60" fmla="*/ 2147483647 w 506"/>
              <a:gd name="T61" fmla="*/ 2147483647 h 460"/>
              <a:gd name="T62" fmla="*/ 2147483647 w 506"/>
              <a:gd name="T63" fmla="*/ 2147483647 h 460"/>
              <a:gd name="T64" fmla="*/ 2147483647 w 506"/>
              <a:gd name="T65" fmla="*/ 2147483647 h 460"/>
              <a:gd name="T66" fmla="*/ 2147483647 w 506"/>
              <a:gd name="T67" fmla="*/ 2147483647 h 460"/>
              <a:gd name="T68" fmla="*/ 2147483647 w 506"/>
              <a:gd name="T69" fmla="*/ 2147483647 h 460"/>
              <a:gd name="T70" fmla="*/ 2147483647 w 506"/>
              <a:gd name="T71" fmla="*/ 2147483647 h 460"/>
              <a:gd name="T72" fmla="*/ 2147483647 w 506"/>
              <a:gd name="T73" fmla="*/ 2147483647 h 460"/>
              <a:gd name="T74" fmla="*/ 2147483647 w 506"/>
              <a:gd name="T75" fmla="*/ 2147483647 h 460"/>
              <a:gd name="T76" fmla="*/ 2147483647 w 506"/>
              <a:gd name="T77" fmla="*/ 2147483647 h 460"/>
              <a:gd name="T78" fmla="*/ 2147483647 w 506"/>
              <a:gd name="T79" fmla="*/ 2147483647 h 460"/>
              <a:gd name="T80" fmla="*/ 2147483647 w 506"/>
              <a:gd name="T81" fmla="*/ 2147483647 h 460"/>
              <a:gd name="T82" fmla="*/ 2147483647 w 506"/>
              <a:gd name="T83" fmla="*/ 2147483647 h 460"/>
              <a:gd name="T84" fmla="*/ 2147483647 w 506"/>
              <a:gd name="T85" fmla="*/ 0 h 460"/>
              <a:gd name="T86" fmla="*/ 2147483647 w 506"/>
              <a:gd name="T87" fmla="*/ 2147483647 h 460"/>
              <a:gd name="T88" fmla="*/ 2147483647 w 506"/>
              <a:gd name="T89" fmla="*/ 2147483647 h 460"/>
              <a:gd name="T90" fmla="*/ 2147483647 w 506"/>
              <a:gd name="T91" fmla="*/ 2147483647 h 460"/>
              <a:gd name="T92" fmla="*/ 2147483647 w 506"/>
              <a:gd name="T93" fmla="*/ 2147483647 h 460"/>
              <a:gd name="T94" fmla="*/ 2147483647 w 506"/>
              <a:gd name="T95" fmla="*/ 2147483647 h 460"/>
              <a:gd name="T96" fmla="*/ 2147483647 w 506"/>
              <a:gd name="T97" fmla="*/ 2147483647 h 460"/>
              <a:gd name="T98" fmla="*/ 0 w 506"/>
              <a:gd name="T99" fmla="*/ 2147483647 h 460"/>
              <a:gd name="T100" fmla="*/ 0 w 506"/>
              <a:gd name="T101" fmla="*/ 2147483647 h 460"/>
              <a:gd name="T102" fmla="*/ 2147483647 w 506"/>
              <a:gd name="T103" fmla="*/ 2147483647 h 460"/>
              <a:gd name="T104" fmla="*/ 2147483647 w 506"/>
              <a:gd name="T105" fmla="*/ 2147483647 h 460"/>
              <a:gd name="T106" fmla="*/ 2147483647 w 506"/>
              <a:gd name="T107" fmla="*/ 2147483647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3" name="Freeform 26">
            <a:extLst>
              <a:ext uri="{FF2B5EF4-FFF2-40B4-BE49-F238E27FC236}">
                <a16:creationId xmlns:a16="http://schemas.microsoft.com/office/drawing/2014/main" id="{CDCB58DB-7DF7-4B96-ADA8-4B3D46695B56}"/>
              </a:ext>
            </a:extLst>
          </p:cNvPr>
          <p:cNvSpPr>
            <a:spLocks/>
          </p:cNvSpPr>
          <p:nvPr/>
        </p:nvSpPr>
        <p:spPr bwMode="auto">
          <a:xfrm>
            <a:off x="4896702" y="3878833"/>
            <a:ext cx="421134" cy="896227"/>
          </a:xfrm>
          <a:custGeom>
            <a:avLst/>
            <a:gdLst>
              <a:gd name="T0" fmla="*/ 2147483647 w 292"/>
              <a:gd name="T1" fmla="*/ 2147483647 h 606"/>
              <a:gd name="T2" fmla="*/ 2147483647 w 292"/>
              <a:gd name="T3" fmla="*/ 2147483647 h 606"/>
              <a:gd name="T4" fmla="*/ 2147483647 w 292"/>
              <a:gd name="T5" fmla="*/ 2147483647 h 606"/>
              <a:gd name="T6" fmla="*/ 2147483647 w 292"/>
              <a:gd name="T7" fmla="*/ 2147483647 h 606"/>
              <a:gd name="T8" fmla="*/ 2147483647 w 292"/>
              <a:gd name="T9" fmla="*/ 2147483647 h 606"/>
              <a:gd name="T10" fmla="*/ 2147483647 w 292"/>
              <a:gd name="T11" fmla="*/ 2147483647 h 606"/>
              <a:gd name="T12" fmla="*/ 2147483647 w 292"/>
              <a:gd name="T13" fmla="*/ 2147483647 h 606"/>
              <a:gd name="T14" fmla="*/ 2147483647 w 292"/>
              <a:gd name="T15" fmla="*/ 2147483647 h 606"/>
              <a:gd name="T16" fmla="*/ 2147483647 w 292"/>
              <a:gd name="T17" fmla="*/ 2147483647 h 606"/>
              <a:gd name="T18" fmla="*/ 2147483647 w 292"/>
              <a:gd name="T19" fmla="*/ 2147483647 h 606"/>
              <a:gd name="T20" fmla="*/ 2147483647 w 292"/>
              <a:gd name="T21" fmla="*/ 2147483647 h 606"/>
              <a:gd name="T22" fmla="*/ 2147483647 w 292"/>
              <a:gd name="T23" fmla="*/ 2147483647 h 606"/>
              <a:gd name="T24" fmla="*/ 2147483647 w 292"/>
              <a:gd name="T25" fmla="*/ 2147483647 h 606"/>
              <a:gd name="T26" fmla="*/ 2147483647 w 292"/>
              <a:gd name="T27" fmla="*/ 2147483647 h 606"/>
              <a:gd name="T28" fmla="*/ 2147483647 w 292"/>
              <a:gd name="T29" fmla="*/ 2147483647 h 606"/>
              <a:gd name="T30" fmla="*/ 2147483647 w 292"/>
              <a:gd name="T31" fmla="*/ 2147483647 h 606"/>
              <a:gd name="T32" fmla="*/ 2147483647 w 292"/>
              <a:gd name="T33" fmla="*/ 2147483647 h 606"/>
              <a:gd name="T34" fmla="*/ 2147483647 w 292"/>
              <a:gd name="T35" fmla="*/ 2147483647 h 606"/>
              <a:gd name="T36" fmla="*/ 2147483647 w 292"/>
              <a:gd name="T37" fmla="*/ 0 h 606"/>
              <a:gd name="T38" fmla="*/ 2147483647 w 292"/>
              <a:gd name="T39" fmla="*/ 2147483647 h 606"/>
              <a:gd name="T40" fmla="*/ 2147483647 w 292"/>
              <a:gd name="T41" fmla="*/ 2147483647 h 606"/>
              <a:gd name="T42" fmla="*/ 2147483647 w 292"/>
              <a:gd name="T43" fmla="*/ 2147483647 h 606"/>
              <a:gd name="T44" fmla="*/ 2147483647 w 292"/>
              <a:gd name="T45" fmla="*/ 2147483647 h 606"/>
              <a:gd name="T46" fmla="*/ 2147483647 w 292"/>
              <a:gd name="T47" fmla="*/ 2147483647 h 606"/>
              <a:gd name="T48" fmla="*/ 2147483647 w 292"/>
              <a:gd name="T49" fmla="*/ 2147483647 h 606"/>
              <a:gd name="T50" fmla="*/ 2147483647 w 292"/>
              <a:gd name="T51" fmla="*/ 2147483647 h 606"/>
              <a:gd name="T52" fmla="*/ 2147483647 w 292"/>
              <a:gd name="T53" fmla="*/ 2147483647 h 606"/>
              <a:gd name="T54" fmla="*/ 2147483647 w 292"/>
              <a:gd name="T55" fmla="*/ 2147483647 h 606"/>
              <a:gd name="T56" fmla="*/ 2147483647 w 292"/>
              <a:gd name="T57" fmla="*/ 2147483647 h 606"/>
              <a:gd name="T58" fmla="*/ 2147483647 w 292"/>
              <a:gd name="T59" fmla="*/ 2147483647 h 606"/>
              <a:gd name="T60" fmla="*/ 2147483647 w 292"/>
              <a:gd name="T61" fmla="*/ 2147483647 h 606"/>
              <a:gd name="T62" fmla="*/ 2147483647 w 292"/>
              <a:gd name="T63" fmla="*/ 2147483647 h 606"/>
              <a:gd name="T64" fmla="*/ 0 w 292"/>
              <a:gd name="T65" fmla="*/ 2147483647 h 606"/>
              <a:gd name="T66" fmla="*/ 2147483647 w 292"/>
              <a:gd name="T67" fmla="*/ 2147483647 h 606"/>
              <a:gd name="T68" fmla="*/ 2147483647 w 292"/>
              <a:gd name="T69" fmla="*/ 2147483647 h 606"/>
              <a:gd name="T70" fmla="*/ 2147483647 w 292"/>
              <a:gd name="T71" fmla="*/ 2147483647 h 606"/>
              <a:gd name="T72" fmla="*/ 2147483647 w 292"/>
              <a:gd name="T73" fmla="*/ 2147483647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4" name="Freeform 27">
            <a:extLst>
              <a:ext uri="{FF2B5EF4-FFF2-40B4-BE49-F238E27FC236}">
                <a16:creationId xmlns:a16="http://schemas.microsoft.com/office/drawing/2014/main" id="{38467031-B489-4D66-A92F-9689E9D08D56}"/>
              </a:ext>
            </a:extLst>
          </p:cNvPr>
          <p:cNvSpPr>
            <a:spLocks/>
          </p:cNvSpPr>
          <p:nvPr/>
        </p:nvSpPr>
        <p:spPr bwMode="auto">
          <a:xfrm>
            <a:off x="5220449" y="3534029"/>
            <a:ext cx="651442" cy="973873"/>
          </a:xfrm>
          <a:custGeom>
            <a:avLst/>
            <a:gdLst>
              <a:gd name="T0" fmla="*/ 2147483647 w 455"/>
              <a:gd name="T1" fmla="*/ 2147483647 h 658"/>
              <a:gd name="T2" fmla="*/ 2147483647 w 455"/>
              <a:gd name="T3" fmla="*/ 2147483647 h 658"/>
              <a:gd name="T4" fmla="*/ 2147483647 w 455"/>
              <a:gd name="T5" fmla="*/ 2147483647 h 658"/>
              <a:gd name="T6" fmla="*/ 2147483647 w 455"/>
              <a:gd name="T7" fmla="*/ 2147483647 h 658"/>
              <a:gd name="T8" fmla="*/ 2147483647 w 455"/>
              <a:gd name="T9" fmla="*/ 2147483647 h 658"/>
              <a:gd name="T10" fmla="*/ 2147483647 w 455"/>
              <a:gd name="T11" fmla="*/ 2147483647 h 658"/>
              <a:gd name="T12" fmla="*/ 2147483647 w 455"/>
              <a:gd name="T13" fmla="*/ 2147483647 h 658"/>
              <a:gd name="T14" fmla="*/ 2147483647 w 455"/>
              <a:gd name="T15" fmla="*/ 2147483647 h 658"/>
              <a:gd name="T16" fmla="*/ 2147483647 w 455"/>
              <a:gd name="T17" fmla="*/ 2147483647 h 658"/>
              <a:gd name="T18" fmla="*/ 2147483647 w 455"/>
              <a:gd name="T19" fmla="*/ 2147483647 h 658"/>
              <a:gd name="T20" fmla="*/ 2147483647 w 455"/>
              <a:gd name="T21" fmla="*/ 2147483647 h 658"/>
              <a:gd name="T22" fmla="*/ 2147483647 w 455"/>
              <a:gd name="T23" fmla="*/ 2147483647 h 658"/>
              <a:gd name="T24" fmla="*/ 2147483647 w 455"/>
              <a:gd name="T25" fmla="*/ 2147483647 h 658"/>
              <a:gd name="T26" fmla="*/ 2147483647 w 455"/>
              <a:gd name="T27" fmla="*/ 2147483647 h 658"/>
              <a:gd name="T28" fmla="*/ 2147483647 w 455"/>
              <a:gd name="T29" fmla="*/ 2147483647 h 658"/>
              <a:gd name="T30" fmla="*/ 2147483647 w 455"/>
              <a:gd name="T31" fmla="*/ 2147483647 h 658"/>
              <a:gd name="T32" fmla="*/ 2147483647 w 455"/>
              <a:gd name="T33" fmla="*/ 2147483647 h 658"/>
              <a:gd name="T34" fmla="*/ 2147483647 w 455"/>
              <a:gd name="T35" fmla="*/ 2147483647 h 658"/>
              <a:gd name="T36" fmla="*/ 2147483647 w 455"/>
              <a:gd name="T37" fmla="*/ 2147483647 h 658"/>
              <a:gd name="T38" fmla="*/ 2147483647 w 455"/>
              <a:gd name="T39" fmla="*/ 2147483647 h 658"/>
              <a:gd name="T40" fmla="*/ 2147483647 w 455"/>
              <a:gd name="T41" fmla="*/ 0 h 658"/>
              <a:gd name="T42" fmla="*/ 2147483647 w 455"/>
              <a:gd name="T43" fmla="*/ 2147483647 h 658"/>
              <a:gd name="T44" fmla="*/ 2147483647 w 455"/>
              <a:gd name="T45" fmla="*/ 2147483647 h 658"/>
              <a:gd name="T46" fmla="*/ 2147483647 w 455"/>
              <a:gd name="T47" fmla="*/ 2147483647 h 658"/>
              <a:gd name="T48" fmla="*/ 2147483647 w 455"/>
              <a:gd name="T49" fmla="*/ 2147483647 h 658"/>
              <a:gd name="T50" fmla="*/ 2147483647 w 455"/>
              <a:gd name="T51" fmla="*/ 2147483647 h 658"/>
              <a:gd name="T52" fmla="*/ 2147483647 w 455"/>
              <a:gd name="T53" fmla="*/ 2147483647 h 658"/>
              <a:gd name="T54" fmla="*/ 2147483647 w 455"/>
              <a:gd name="T55" fmla="*/ 2147483647 h 658"/>
              <a:gd name="T56" fmla="*/ 2147483647 w 455"/>
              <a:gd name="T57" fmla="*/ 2147483647 h 658"/>
              <a:gd name="T58" fmla="*/ 2147483647 w 455"/>
              <a:gd name="T59" fmla="*/ 2147483647 h 658"/>
              <a:gd name="T60" fmla="*/ 2147483647 w 455"/>
              <a:gd name="T61" fmla="*/ 2147483647 h 658"/>
              <a:gd name="T62" fmla="*/ 2147483647 w 455"/>
              <a:gd name="T63" fmla="*/ 2147483647 h 658"/>
              <a:gd name="T64" fmla="*/ 2147483647 w 455"/>
              <a:gd name="T65" fmla="*/ 2147483647 h 658"/>
              <a:gd name="T66" fmla="*/ 2147483647 w 455"/>
              <a:gd name="T67" fmla="*/ 2147483647 h 658"/>
              <a:gd name="T68" fmla="*/ 2147483647 w 455"/>
              <a:gd name="T69" fmla="*/ 2147483647 h 658"/>
              <a:gd name="T70" fmla="*/ 2147483647 w 455"/>
              <a:gd name="T71" fmla="*/ 2147483647 h 658"/>
              <a:gd name="T72" fmla="*/ 2147483647 w 455"/>
              <a:gd name="T73" fmla="*/ 2147483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5" name="Freeform 28">
            <a:extLst>
              <a:ext uri="{FF2B5EF4-FFF2-40B4-BE49-F238E27FC236}">
                <a16:creationId xmlns:a16="http://schemas.microsoft.com/office/drawing/2014/main" id="{3A94463E-8CC8-4954-B33D-362A3515487D}"/>
              </a:ext>
            </a:extLst>
          </p:cNvPr>
          <p:cNvSpPr>
            <a:spLocks/>
          </p:cNvSpPr>
          <p:nvPr/>
        </p:nvSpPr>
        <p:spPr bwMode="auto">
          <a:xfrm>
            <a:off x="5559988" y="3878833"/>
            <a:ext cx="130288" cy="235572"/>
          </a:xfrm>
          <a:custGeom>
            <a:avLst/>
            <a:gdLst>
              <a:gd name="T0" fmla="*/ 2147483647 w 89"/>
              <a:gd name="T1" fmla="*/ 2147483647 h 160"/>
              <a:gd name="T2" fmla="*/ 2147483647 w 89"/>
              <a:gd name="T3" fmla="*/ 2147483647 h 160"/>
              <a:gd name="T4" fmla="*/ 2147483647 w 89"/>
              <a:gd name="T5" fmla="*/ 2147483647 h 160"/>
              <a:gd name="T6" fmla="*/ 2147483647 w 89"/>
              <a:gd name="T7" fmla="*/ 2147483647 h 160"/>
              <a:gd name="T8" fmla="*/ 0 w 89"/>
              <a:gd name="T9" fmla="*/ 2147483647 h 160"/>
              <a:gd name="T10" fmla="*/ 2147483647 w 89"/>
              <a:gd name="T11" fmla="*/ 2147483647 h 160"/>
              <a:gd name="T12" fmla="*/ 2147483647 w 89"/>
              <a:gd name="T13" fmla="*/ 2147483647 h 160"/>
              <a:gd name="T14" fmla="*/ 2147483647 w 89"/>
              <a:gd name="T15" fmla="*/ 2147483647 h 160"/>
              <a:gd name="T16" fmla="*/ 2147483647 w 89"/>
              <a:gd name="T17" fmla="*/ 0 h 160"/>
              <a:gd name="T18" fmla="*/ 2147483647 w 89"/>
              <a:gd name="T19" fmla="*/ 2147483647 h 160"/>
              <a:gd name="T20" fmla="*/ 2147483647 w 89"/>
              <a:gd name="T21" fmla="*/ 2147483647 h 160"/>
              <a:gd name="T22" fmla="*/ 2147483647 w 89"/>
              <a:gd name="T23" fmla="*/ 2147483647 h 160"/>
              <a:gd name="T24" fmla="*/ 2147483647 w 89"/>
              <a:gd name="T25" fmla="*/ 2147483647 h 160"/>
              <a:gd name="T26" fmla="*/ 2147483647 w 89"/>
              <a:gd name="T27" fmla="*/ 2147483647 h 160"/>
              <a:gd name="T28" fmla="*/ 2147483647 w 89"/>
              <a:gd name="T29" fmla="*/ 2147483647 h 160"/>
              <a:gd name="T30" fmla="*/ 2147483647 w 89"/>
              <a:gd name="T31" fmla="*/ 2147483647 h 160"/>
              <a:gd name="T32" fmla="*/ 2147483647 w 89"/>
              <a:gd name="T33" fmla="*/ 2147483647 h 160"/>
              <a:gd name="T34" fmla="*/ 2147483647 w 89"/>
              <a:gd name="T35" fmla="*/ 2147483647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6" name="Freeform 29">
            <a:extLst>
              <a:ext uri="{FF2B5EF4-FFF2-40B4-BE49-F238E27FC236}">
                <a16:creationId xmlns:a16="http://schemas.microsoft.com/office/drawing/2014/main" id="{638F5B9E-1BA5-4641-B8EF-EEF1D5582089}"/>
              </a:ext>
            </a:extLst>
          </p:cNvPr>
          <p:cNvSpPr>
            <a:spLocks/>
          </p:cNvSpPr>
          <p:nvPr/>
        </p:nvSpPr>
        <p:spPr bwMode="auto">
          <a:xfrm>
            <a:off x="5403379" y="3781446"/>
            <a:ext cx="203987" cy="226360"/>
          </a:xfrm>
          <a:custGeom>
            <a:avLst/>
            <a:gdLst>
              <a:gd name="T0" fmla="*/ 2147483647 w 142"/>
              <a:gd name="T1" fmla="*/ 2147483647 h 153"/>
              <a:gd name="T2" fmla="*/ 2147483647 w 142"/>
              <a:gd name="T3" fmla="*/ 2147483647 h 153"/>
              <a:gd name="T4" fmla="*/ 2147483647 w 142"/>
              <a:gd name="T5" fmla="*/ 2147483647 h 153"/>
              <a:gd name="T6" fmla="*/ 2147483647 w 142"/>
              <a:gd name="T7" fmla="*/ 2147483647 h 153"/>
              <a:gd name="T8" fmla="*/ 2147483647 w 142"/>
              <a:gd name="T9" fmla="*/ 2147483647 h 153"/>
              <a:gd name="T10" fmla="*/ 2147483647 w 142"/>
              <a:gd name="T11" fmla="*/ 2147483647 h 153"/>
              <a:gd name="T12" fmla="*/ 2147483647 w 142"/>
              <a:gd name="T13" fmla="*/ 2147483647 h 153"/>
              <a:gd name="T14" fmla="*/ 2147483647 w 142"/>
              <a:gd name="T15" fmla="*/ 0 h 153"/>
              <a:gd name="T16" fmla="*/ 2147483647 w 142"/>
              <a:gd name="T17" fmla="*/ 2147483647 h 153"/>
              <a:gd name="T18" fmla="*/ 2147483647 w 142"/>
              <a:gd name="T19" fmla="*/ 2147483647 h 153"/>
              <a:gd name="T20" fmla="*/ 2147483647 w 142"/>
              <a:gd name="T21" fmla="*/ 2147483647 h 153"/>
              <a:gd name="T22" fmla="*/ 0 w 142"/>
              <a:gd name="T23" fmla="*/ 2147483647 h 153"/>
              <a:gd name="T24" fmla="*/ 2147483647 w 142"/>
              <a:gd name="T25" fmla="*/ 2147483647 h 153"/>
              <a:gd name="T26" fmla="*/ 2147483647 w 142"/>
              <a:gd name="T27" fmla="*/ 2147483647 h 153"/>
              <a:gd name="T28" fmla="*/ 2147483647 w 142"/>
              <a:gd name="T29" fmla="*/ 2147483647 h 153"/>
              <a:gd name="T30" fmla="*/ 2147483647 w 142"/>
              <a:gd name="T31" fmla="*/ 2147483647 h 153"/>
              <a:gd name="T32" fmla="*/ 2147483647 w 142"/>
              <a:gd name="T33" fmla="*/ 2147483647 h 153"/>
              <a:gd name="T34" fmla="*/ 2147483647 w 142"/>
              <a:gd name="T35" fmla="*/ 2147483647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7" name="Freeform 30">
            <a:extLst>
              <a:ext uri="{FF2B5EF4-FFF2-40B4-BE49-F238E27FC236}">
                <a16:creationId xmlns:a16="http://schemas.microsoft.com/office/drawing/2014/main" id="{F4A3E5F7-D9BC-4328-B4B9-97F8D08D7024}"/>
              </a:ext>
            </a:extLst>
          </p:cNvPr>
          <p:cNvSpPr>
            <a:spLocks/>
          </p:cNvSpPr>
          <p:nvPr/>
        </p:nvSpPr>
        <p:spPr bwMode="auto">
          <a:xfrm>
            <a:off x="4245260" y="4105193"/>
            <a:ext cx="335592" cy="592220"/>
          </a:xfrm>
          <a:custGeom>
            <a:avLst/>
            <a:gdLst>
              <a:gd name="T0" fmla="*/ 2147483647 w 230"/>
              <a:gd name="T1" fmla="*/ 2147483647 h 400"/>
              <a:gd name="T2" fmla="*/ 2147483647 w 230"/>
              <a:gd name="T3" fmla="*/ 2147483647 h 400"/>
              <a:gd name="T4" fmla="*/ 2147483647 w 230"/>
              <a:gd name="T5" fmla="*/ 2147483647 h 400"/>
              <a:gd name="T6" fmla="*/ 2147483647 w 230"/>
              <a:gd name="T7" fmla="*/ 2147483647 h 400"/>
              <a:gd name="T8" fmla="*/ 2147483647 w 230"/>
              <a:gd name="T9" fmla="*/ 2147483647 h 400"/>
              <a:gd name="T10" fmla="*/ 2147483647 w 230"/>
              <a:gd name="T11" fmla="*/ 2147483647 h 400"/>
              <a:gd name="T12" fmla="*/ 2147483647 w 230"/>
              <a:gd name="T13" fmla="*/ 2147483647 h 400"/>
              <a:gd name="T14" fmla="*/ 2147483647 w 230"/>
              <a:gd name="T15" fmla="*/ 2147483647 h 400"/>
              <a:gd name="T16" fmla="*/ 2147483647 w 230"/>
              <a:gd name="T17" fmla="*/ 0 h 400"/>
              <a:gd name="T18" fmla="*/ 2147483647 w 230"/>
              <a:gd name="T19" fmla="*/ 2147483647 h 400"/>
              <a:gd name="T20" fmla="*/ 2147483647 w 230"/>
              <a:gd name="T21" fmla="*/ 2147483647 h 400"/>
              <a:gd name="T22" fmla="*/ 2147483647 w 230"/>
              <a:gd name="T23" fmla="*/ 2147483647 h 400"/>
              <a:gd name="T24" fmla="*/ 2147483647 w 230"/>
              <a:gd name="T25" fmla="*/ 2147483647 h 400"/>
              <a:gd name="T26" fmla="*/ 2147483647 w 230"/>
              <a:gd name="T27" fmla="*/ 2147483647 h 400"/>
              <a:gd name="T28" fmla="*/ 0 w 230"/>
              <a:gd name="T29" fmla="*/ 2147483647 h 400"/>
              <a:gd name="T30" fmla="*/ 2147483647 w 230"/>
              <a:gd name="T31" fmla="*/ 2147483647 h 400"/>
              <a:gd name="T32" fmla="*/ 2147483647 w 230"/>
              <a:gd name="T33" fmla="*/ 2147483647 h 400"/>
              <a:gd name="T34" fmla="*/ 2147483647 w 230"/>
              <a:gd name="T35" fmla="*/ 2147483647 h 400"/>
              <a:gd name="T36" fmla="*/ 2147483647 w 230"/>
              <a:gd name="T37" fmla="*/ 2147483647 h 400"/>
              <a:gd name="T38" fmla="*/ 2147483647 w 230"/>
              <a:gd name="T39" fmla="*/ 2147483647 h 400"/>
              <a:gd name="T40" fmla="*/ 2147483647 w 230"/>
              <a:gd name="T41" fmla="*/ 2147483647 h 400"/>
              <a:gd name="T42" fmla="*/ 2147483647 w 230"/>
              <a:gd name="T43" fmla="*/ 2147483647 h 400"/>
              <a:gd name="T44" fmla="*/ 2147483647 w 230"/>
              <a:gd name="T45" fmla="*/ 2147483647 h 400"/>
              <a:gd name="T46" fmla="*/ 2147483647 w 230"/>
              <a:gd name="T47" fmla="*/ 2147483647 h 400"/>
              <a:gd name="T48" fmla="*/ 2147483647 w 230"/>
              <a:gd name="T49" fmla="*/ 2147483647 h 400"/>
              <a:gd name="T50" fmla="*/ 2147483647 w 230"/>
              <a:gd name="T51" fmla="*/ 2147483647 h 400"/>
              <a:gd name="T52" fmla="*/ 2147483647 w 230"/>
              <a:gd name="T53" fmla="*/ 2147483647 h 400"/>
              <a:gd name="T54" fmla="*/ 2147483647 w 230"/>
              <a:gd name="T55" fmla="*/ 2147483647 h 400"/>
              <a:gd name="T56" fmla="*/ 2147483647 w 230"/>
              <a:gd name="T57" fmla="*/ 2147483647 h 400"/>
              <a:gd name="T58" fmla="*/ 2147483647 w 230"/>
              <a:gd name="T59" fmla="*/ 2147483647 h 400"/>
              <a:gd name="T60" fmla="*/ 2147483647 w 230"/>
              <a:gd name="T61" fmla="*/ 2147483647 h 400"/>
              <a:gd name="T62" fmla="*/ 2147483647 w 230"/>
              <a:gd name="T63" fmla="*/ 2147483647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chemeClr val="bg1"/>
          </a:solidFill>
          <a:ln w="12700" cap="rnd">
            <a:solidFill>
              <a:srgbClr val="C0C0C0"/>
            </a:solidFill>
            <a:round/>
            <a:headEnd type="none" w="sm" len="sm"/>
            <a:tailEnd type="none" w="sm" len="sm"/>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98" name="Freeform 31">
            <a:extLst>
              <a:ext uri="{FF2B5EF4-FFF2-40B4-BE49-F238E27FC236}">
                <a16:creationId xmlns:a16="http://schemas.microsoft.com/office/drawing/2014/main" id="{114535FC-3CA4-4EFE-9CD2-2700EAB6DAEB}"/>
              </a:ext>
            </a:extLst>
          </p:cNvPr>
          <p:cNvSpPr>
            <a:spLocks/>
          </p:cNvSpPr>
          <p:nvPr/>
        </p:nvSpPr>
        <p:spPr bwMode="auto">
          <a:xfrm>
            <a:off x="3493799" y="1887658"/>
            <a:ext cx="2688678" cy="2516277"/>
          </a:xfrm>
          <a:custGeom>
            <a:avLst/>
            <a:gdLst>
              <a:gd name="T0" fmla="*/ 2147483647 w 1876"/>
              <a:gd name="T1" fmla="*/ 2147483647 h 1700"/>
              <a:gd name="T2" fmla="*/ 2147483647 w 1876"/>
              <a:gd name="T3" fmla="*/ 2147483647 h 1700"/>
              <a:gd name="T4" fmla="*/ 2147483647 w 1876"/>
              <a:gd name="T5" fmla="*/ 2147483647 h 1700"/>
              <a:gd name="T6" fmla="*/ 2147483647 w 1876"/>
              <a:gd name="T7" fmla="*/ 2147483647 h 1700"/>
              <a:gd name="T8" fmla="*/ 2147483647 w 1876"/>
              <a:gd name="T9" fmla="*/ 2147483647 h 1700"/>
              <a:gd name="T10" fmla="*/ 2147483647 w 1876"/>
              <a:gd name="T11" fmla="*/ 2147483647 h 1700"/>
              <a:gd name="T12" fmla="*/ 2147483647 w 1876"/>
              <a:gd name="T13" fmla="*/ 2147483647 h 1700"/>
              <a:gd name="T14" fmla="*/ 2147483647 w 1876"/>
              <a:gd name="T15" fmla="*/ 2147483647 h 1700"/>
              <a:gd name="T16" fmla="*/ 2147483647 w 1876"/>
              <a:gd name="T17" fmla="*/ 2147483647 h 1700"/>
              <a:gd name="T18" fmla="*/ 2147483647 w 1876"/>
              <a:gd name="T19" fmla="*/ 2147483647 h 1700"/>
              <a:gd name="T20" fmla="*/ 2147483647 w 1876"/>
              <a:gd name="T21" fmla="*/ 2147483647 h 1700"/>
              <a:gd name="T22" fmla="*/ 2147483647 w 1876"/>
              <a:gd name="T23" fmla="*/ 2147483647 h 1700"/>
              <a:gd name="T24" fmla="*/ 2147483647 w 1876"/>
              <a:gd name="T25" fmla="*/ 2147483647 h 1700"/>
              <a:gd name="T26" fmla="*/ 2147483647 w 1876"/>
              <a:gd name="T27" fmla="*/ 2147483647 h 1700"/>
              <a:gd name="T28" fmla="*/ 2147483647 w 1876"/>
              <a:gd name="T29" fmla="*/ 2147483647 h 1700"/>
              <a:gd name="T30" fmla="*/ 2147483647 w 1876"/>
              <a:gd name="T31" fmla="*/ 2147483647 h 1700"/>
              <a:gd name="T32" fmla="*/ 2147483647 w 1876"/>
              <a:gd name="T33" fmla="*/ 2147483647 h 1700"/>
              <a:gd name="T34" fmla="*/ 2147483647 w 1876"/>
              <a:gd name="T35" fmla="*/ 2147483647 h 1700"/>
              <a:gd name="T36" fmla="*/ 2147483647 w 1876"/>
              <a:gd name="T37" fmla="*/ 2147483647 h 1700"/>
              <a:gd name="T38" fmla="*/ 2147483647 w 1876"/>
              <a:gd name="T39" fmla="*/ 2147483647 h 1700"/>
              <a:gd name="T40" fmla="*/ 2147483647 w 1876"/>
              <a:gd name="T41" fmla="*/ 2147483647 h 1700"/>
              <a:gd name="T42" fmla="*/ 2147483647 w 1876"/>
              <a:gd name="T43" fmla="*/ 2147483647 h 1700"/>
              <a:gd name="T44" fmla="*/ 2147483647 w 1876"/>
              <a:gd name="T45" fmla="*/ 2147483647 h 1700"/>
              <a:gd name="T46" fmla="*/ 2147483647 w 1876"/>
              <a:gd name="T47" fmla="*/ 2147483647 h 1700"/>
              <a:gd name="T48" fmla="*/ 2147483647 w 1876"/>
              <a:gd name="T49" fmla="*/ 2147483647 h 1700"/>
              <a:gd name="T50" fmla="*/ 2147483647 w 1876"/>
              <a:gd name="T51" fmla="*/ 2147483647 h 1700"/>
              <a:gd name="T52" fmla="*/ 2147483647 w 1876"/>
              <a:gd name="T53" fmla="*/ 2147483647 h 1700"/>
              <a:gd name="T54" fmla="*/ 2147483647 w 1876"/>
              <a:gd name="T55" fmla="*/ 2147483647 h 1700"/>
              <a:gd name="T56" fmla="*/ 2147483647 w 1876"/>
              <a:gd name="T57" fmla="*/ 0 h 1700"/>
              <a:gd name="T58" fmla="*/ 2147483647 w 1876"/>
              <a:gd name="T59" fmla="*/ 2147483647 h 1700"/>
              <a:gd name="T60" fmla="*/ 2147483647 w 1876"/>
              <a:gd name="T61" fmla="*/ 2147483647 h 1700"/>
              <a:gd name="T62" fmla="*/ 2147483647 w 1876"/>
              <a:gd name="T63" fmla="*/ 2147483647 h 1700"/>
              <a:gd name="T64" fmla="*/ 2147483647 w 1876"/>
              <a:gd name="T65" fmla="*/ 2147483647 h 1700"/>
              <a:gd name="T66" fmla="*/ 2147483647 w 1876"/>
              <a:gd name="T67" fmla="*/ 2147483647 h 1700"/>
              <a:gd name="T68" fmla="*/ 2147483647 w 1876"/>
              <a:gd name="T69" fmla="*/ 2147483647 h 1700"/>
              <a:gd name="T70" fmla="*/ 2147483647 w 1876"/>
              <a:gd name="T71" fmla="*/ 2147483647 h 1700"/>
              <a:gd name="T72" fmla="*/ 2147483647 w 1876"/>
              <a:gd name="T73" fmla="*/ 2147483647 h 1700"/>
              <a:gd name="T74" fmla="*/ 2147483647 w 1876"/>
              <a:gd name="T75" fmla="*/ 2147483647 h 1700"/>
              <a:gd name="T76" fmla="*/ 2147483647 w 1876"/>
              <a:gd name="T77" fmla="*/ 2147483647 h 1700"/>
              <a:gd name="T78" fmla="*/ 2147483647 w 1876"/>
              <a:gd name="T79" fmla="*/ 2147483647 h 1700"/>
              <a:gd name="T80" fmla="*/ 2147483647 w 1876"/>
              <a:gd name="T81" fmla="*/ 2147483647 h 1700"/>
              <a:gd name="T82" fmla="*/ 2147483647 w 1876"/>
              <a:gd name="T83" fmla="*/ 2147483647 h 1700"/>
              <a:gd name="T84" fmla="*/ 2147483647 w 1876"/>
              <a:gd name="T85" fmla="*/ 2147483647 h 1700"/>
              <a:gd name="T86" fmla="*/ 2147483647 w 1876"/>
              <a:gd name="T87" fmla="*/ 2147483647 h 1700"/>
              <a:gd name="T88" fmla="*/ 2147483647 w 1876"/>
              <a:gd name="T89" fmla="*/ 2147483647 h 1700"/>
              <a:gd name="T90" fmla="*/ 2147483647 w 1876"/>
              <a:gd name="T91" fmla="*/ 2147483647 h 1700"/>
              <a:gd name="T92" fmla="*/ 2147483647 w 1876"/>
              <a:gd name="T93" fmla="*/ 2147483647 h 1700"/>
              <a:gd name="T94" fmla="*/ 2147483647 w 1876"/>
              <a:gd name="T95" fmla="*/ 2147483647 h 1700"/>
              <a:gd name="T96" fmla="*/ 2147483647 w 1876"/>
              <a:gd name="T97" fmla="*/ 2147483647 h 1700"/>
              <a:gd name="T98" fmla="*/ 2147483647 w 1876"/>
              <a:gd name="T99" fmla="*/ 2147483647 h 1700"/>
              <a:gd name="T100" fmla="*/ 2147483647 w 1876"/>
              <a:gd name="T101" fmla="*/ 2147483647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宋体"/>
              <a:cs typeface="Calibri" panose="020F0502020204030204" pitchFamily="34" charset="0"/>
            </a:endParaRPr>
          </a:p>
        </p:txBody>
      </p:sp>
      <p:sp>
        <p:nvSpPr>
          <p:cNvPr id="99" name="Freeform 32">
            <a:extLst>
              <a:ext uri="{FF2B5EF4-FFF2-40B4-BE49-F238E27FC236}">
                <a16:creationId xmlns:a16="http://schemas.microsoft.com/office/drawing/2014/main" id="{24BA6F01-B869-447C-934F-53143590D062}"/>
              </a:ext>
            </a:extLst>
          </p:cNvPr>
          <p:cNvSpPr>
            <a:spLocks/>
          </p:cNvSpPr>
          <p:nvPr/>
        </p:nvSpPr>
        <p:spPr bwMode="auto">
          <a:xfrm>
            <a:off x="5752131" y="3295826"/>
            <a:ext cx="705400" cy="706715"/>
          </a:xfrm>
          <a:custGeom>
            <a:avLst/>
            <a:gdLst>
              <a:gd name="T0" fmla="*/ 2147483647 w 491"/>
              <a:gd name="T1" fmla="*/ 2147483647 h 478"/>
              <a:gd name="T2" fmla="*/ 2147483647 w 491"/>
              <a:gd name="T3" fmla="*/ 2147483647 h 478"/>
              <a:gd name="T4" fmla="*/ 2147483647 w 491"/>
              <a:gd name="T5" fmla="*/ 2147483647 h 478"/>
              <a:gd name="T6" fmla="*/ 2147483647 w 491"/>
              <a:gd name="T7" fmla="*/ 2147483647 h 478"/>
              <a:gd name="T8" fmla="*/ 2147483647 w 491"/>
              <a:gd name="T9" fmla="*/ 2147483647 h 478"/>
              <a:gd name="T10" fmla="*/ 2147483647 w 491"/>
              <a:gd name="T11" fmla="*/ 2147483647 h 478"/>
              <a:gd name="T12" fmla="*/ 2147483647 w 491"/>
              <a:gd name="T13" fmla="*/ 2147483647 h 478"/>
              <a:gd name="T14" fmla="*/ 2147483647 w 491"/>
              <a:gd name="T15" fmla="*/ 2147483647 h 478"/>
              <a:gd name="T16" fmla="*/ 2147483647 w 491"/>
              <a:gd name="T17" fmla="*/ 2147483647 h 478"/>
              <a:gd name="T18" fmla="*/ 2147483647 w 491"/>
              <a:gd name="T19" fmla="*/ 2147483647 h 478"/>
              <a:gd name="T20" fmla="*/ 2147483647 w 491"/>
              <a:gd name="T21" fmla="*/ 0 h 478"/>
              <a:gd name="T22" fmla="*/ 2147483647 w 491"/>
              <a:gd name="T23" fmla="*/ 2147483647 h 478"/>
              <a:gd name="T24" fmla="*/ 2147483647 w 491"/>
              <a:gd name="T25" fmla="*/ 2147483647 h 478"/>
              <a:gd name="T26" fmla="*/ 2147483647 w 491"/>
              <a:gd name="T27" fmla="*/ 2147483647 h 478"/>
              <a:gd name="T28" fmla="*/ 2147483647 w 491"/>
              <a:gd name="T29" fmla="*/ 2147483647 h 478"/>
              <a:gd name="T30" fmla="*/ 2147483647 w 491"/>
              <a:gd name="T31" fmla="*/ 2147483647 h 478"/>
              <a:gd name="T32" fmla="*/ 2147483647 w 491"/>
              <a:gd name="T33" fmla="*/ 2147483647 h 478"/>
              <a:gd name="T34" fmla="*/ 2147483647 w 491"/>
              <a:gd name="T35" fmla="*/ 2147483647 h 478"/>
              <a:gd name="T36" fmla="*/ 2147483647 w 491"/>
              <a:gd name="T37" fmla="*/ 2147483647 h 478"/>
              <a:gd name="T38" fmla="*/ 2147483647 w 491"/>
              <a:gd name="T39" fmla="*/ 2147483647 h 478"/>
              <a:gd name="T40" fmla="*/ 2147483647 w 491"/>
              <a:gd name="T41" fmla="*/ 2147483647 h 478"/>
              <a:gd name="T42" fmla="*/ 2147483647 w 491"/>
              <a:gd name="T43" fmla="*/ 2147483647 h 478"/>
              <a:gd name="T44" fmla="*/ 2147483647 w 491"/>
              <a:gd name="T45" fmla="*/ 2147483647 h 478"/>
              <a:gd name="T46" fmla="*/ 2147483647 w 491"/>
              <a:gd name="T47" fmla="*/ 2147483647 h 478"/>
              <a:gd name="T48" fmla="*/ 2147483647 w 491"/>
              <a:gd name="T49" fmla="*/ 2147483647 h 478"/>
              <a:gd name="T50" fmla="*/ 2147483647 w 491"/>
              <a:gd name="T51" fmla="*/ 2147483647 h 478"/>
              <a:gd name="T52" fmla="*/ 2147483647 w 491"/>
              <a:gd name="T53" fmla="*/ 2147483647 h 478"/>
              <a:gd name="T54" fmla="*/ 2147483647 w 491"/>
              <a:gd name="T55" fmla="*/ 2147483647 h 478"/>
              <a:gd name="T56" fmla="*/ 0 w 491"/>
              <a:gd name="T57" fmla="*/ 2147483647 h 478"/>
              <a:gd name="T58" fmla="*/ 2147483647 w 491"/>
              <a:gd name="T59" fmla="*/ 2147483647 h 478"/>
              <a:gd name="T60" fmla="*/ 2147483647 w 491"/>
              <a:gd name="T61" fmla="*/ 2147483647 h 478"/>
              <a:gd name="T62" fmla="*/ 2147483647 w 491"/>
              <a:gd name="T63" fmla="*/ 2147483647 h 478"/>
              <a:gd name="T64" fmla="*/ 2147483647 w 491"/>
              <a:gd name="T65" fmla="*/ 2147483647 h 478"/>
              <a:gd name="T66" fmla="*/ 2147483647 w 491"/>
              <a:gd name="T67" fmla="*/ 2147483647 h 478"/>
              <a:gd name="T68" fmla="*/ 2147483647 w 491"/>
              <a:gd name="T69" fmla="*/ 2147483647 h 478"/>
              <a:gd name="T70" fmla="*/ 2147483647 w 491"/>
              <a:gd name="T71" fmla="*/ 2147483647 h 478"/>
              <a:gd name="T72" fmla="*/ 2147483647 w 491"/>
              <a:gd name="T73" fmla="*/ 2147483647 h 478"/>
              <a:gd name="T74" fmla="*/ 2147483647 w 491"/>
              <a:gd name="T75" fmla="*/ 2147483647 h 478"/>
              <a:gd name="T76" fmla="*/ 2147483647 w 491"/>
              <a:gd name="T77" fmla="*/ 2147483647 h 478"/>
              <a:gd name="T78" fmla="*/ 2147483647 w 491"/>
              <a:gd name="T79" fmla="*/ 2147483647 h 478"/>
              <a:gd name="T80" fmla="*/ 2147483647 w 491"/>
              <a:gd name="T81" fmla="*/ 2147483647 h 478"/>
              <a:gd name="T82" fmla="*/ 2147483647 w 491"/>
              <a:gd name="T83" fmla="*/ 2147483647 h 478"/>
              <a:gd name="T84" fmla="*/ 2147483647 w 491"/>
              <a:gd name="T85" fmla="*/ 2147483647 h 478"/>
              <a:gd name="T86" fmla="*/ 2147483647 w 491"/>
              <a:gd name="T87" fmla="*/ 2147483647 h 478"/>
              <a:gd name="T88" fmla="*/ 2147483647 w 491"/>
              <a:gd name="T89" fmla="*/ 2147483647 h 478"/>
              <a:gd name="T90" fmla="*/ 2147483647 w 491"/>
              <a:gd name="T91" fmla="*/ 2147483647 h 478"/>
              <a:gd name="T92" fmla="*/ 2147483647 w 491"/>
              <a:gd name="T93" fmla="*/ 2147483647 h 478"/>
              <a:gd name="T94" fmla="*/ 2147483647 w 491"/>
              <a:gd name="T95" fmla="*/ 2147483647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0" name="Freeform 33">
            <a:extLst>
              <a:ext uri="{FF2B5EF4-FFF2-40B4-BE49-F238E27FC236}">
                <a16:creationId xmlns:a16="http://schemas.microsoft.com/office/drawing/2014/main" id="{EF01C850-BF6D-4B35-BE53-4A193FC8A762}"/>
              </a:ext>
            </a:extLst>
          </p:cNvPr>
          <p:cNvSpPr>
            <a:spLocks/>
          </p:cNvSpPr>
          <p:nvPr/>
        </p:nvSpPr>
        <p:spPr bwMode="auto">
          <a:xfrm>
            <a:off x="5917953" y="2893116"/>
            <a:ext cx="1018618" cy="726456"/>
          </a:xfrm>
          <a:custGeom>
            <a:avLst/>
            <a:gdLst>
              <a:gd name="T0" fmla="*/ 2147483647 w 709"/>
              <a:gd name="T1" fmla="*/ 2147483647 h 488"/>
              <a:gd name="T2" fmla="*/ 2147483647 w 709"/>
              <a:gd name="T3" fmla="*/ 2147483647 h 488"/>
              <a:gd name="T4" fmla="*/ 2147483647 w 709"/>
              <a:gd name="T5" fmla="*/ 2147483647 h 488"/>
              <a:gd name="T6" fmla="*/ 2147483647 w 709"/>
              <a:gd name="T7" fmla="*/ 2147483647 h 488"/>
              <a:gd name="T8" fmla="*/ 2147483647 w 709"/>
              <a:gd name="T9" fmla="*/ 2147483647 h 488"/>
              <a:gd name="T10" fmla="*/ 2147483647 w 709"/>
              <a:gd name="T11" fmla="*/ 2147483647 h 488"/>
              <a:gd name="T12" fmla="*/ 2147483647 w 709"/>
              <a:gd name="T13" fmla="*/ 2147483647 h 488"/>
              <a:gd name="T14" fmla="*/ 2147483647 w 709"/>
              <a:gd name="T15" fmla="*/ 2147483647 h 488"/>
              <a:gd name="T16" fmla="*/ 2147483647 w 709"/>
              <a:gd name="T17" fmla="*/ 2147483647 h 488"/>
              <a:gd name="T18" fmla="*/ 2147483647 w 709"/>
              <a:gd name="T19" fmla="*/ 2147483647 h 488"/>
              <a:gd name="T20" fmla="*/ 2147483647 w 709"/>
              <a:gd name="T21" fmla="*/ 2147483647 h 488"/>
              <a:gd name="T22" fmla="*/ 2147483647 w 709"/>
              <a:gd name="T23" fmla="*/ 2147483647 h 488"/>
              <a:gd name="T24" fmla="*/ 2147483647 w 709"/>
              <a:gd name="T25" fmla="*/ 2147483647 h 488"/>
              <a:gd name="T26" fmla="*/ 2147483647 w 709"/>
              <a:gd name="T27" fmla="*/ 2147483647 h 488"/>
              <a:gd name="T28" fmla="*/ 2147483647 w 709"/>
              <a:gd name="T29" fmla="*/ 2147483647 h 488"/>
              <a:gd name="T30" fmla="*/ 2147483647 w 709"/>
              <a:gd name="T31" fmla="*/ 2147483647 h 488"/>
              <a:gd name="T32" fmla="*/ 0 w 709"/>
              <a:gd name="T33" fmla="*/ 2147483647 h 488"/>
              <a:gd name="T34" fmla="*/ 2147483647 w 709"/>
              <a:gd name="T35" fmla="*/ 2147483647 h 488"/>
              <a:gd name="T36" fmla="*/ 2147483647 w 709"/>
              <a:gd name="T37" fmla="*/ 2147483647 h 488"/>
              <a:gd name="T38" fmla="*/ 2147483647 w 709"/>
              <a:gd name="T39" fmla="*/ 2147483647 h 488"/>
              <a:gd name="T40" fmla="*/ 2147483647 w 709"/>
              <a:gd name="T41" fmla="*/ 2147483647 h 488"/>
              <a:gd name="T42" fmla="*/ 2147483647 w 709"/>
              <a:gd name="T43" fmla="*/ 2147483647 h 488"/>
              <a:gd name="T44" fmla="*/ 2147483647 w 709"/>
              <a:gd name="T45" fmla="*/ 2147483647 h 488"/>
              <a:gd name="T46" fmla="*/ 2147483647 w 709"/>
              <a:gd name="T47" fmla="*/ 2147483647 h 488"/>
              <a:gd name="T48" fmla="*/ 2147483647 w 709"/>
              <a:gd name="T49" fmla="*/ 2147483647 h 488"/>
              <a:gd name="T50" fmla="*/ 2147483647 w 709"/>
              <a:gd name="T51" fmla="*/ 2147483647 h 488"/>
              <a:gd name="T52" fmla="*/ 2147483647 w 709"/>
              <a:gd name="T53" fmla="*/ 2147483647 h 488"/>
              <a:gd name="T54" fmla="*/ 2147483647 w 709"/>
              <a:gd name="T55" fmla="*/ 2147483647 h 488"/>
              <a:gd name="T56" fmla="*/ 2147483647 w 709"/>
              <a:gd name="T57" fmla="*/ 2147483647 h 488"/>
              <a:gd name="T58" fmla="*/ 2147483647 w 709"/>
              <a:gd name="T59" fmla="*/ 2147483647 h 488"/>
              <a:gd name="T60" fmla="*/ 2147483647 w 709"/>
              <a:gd name="T61" fmla="*/ 2147483647 h 488"/>
              <a:gd name="T62" fmla="*/ 2147483647 w 709"/>
              <a:gd name="T63" fmla="*/ 2147483647 h 488"/>
              <a:gd name="T64" fmla="*/ 2147483647 w 709"/>
              <a:gd name="T65" fmla="*/ 2147483647 h 488"/>
              <a:gd name="T66" fmla="*/ 2147483647 w 709"/>
              <a:gd name="T67" fmla="*/ 2147483647 h 488"/>
              <a:gd name="T68" fmla="*/ 2147483647 w 709"/>
              <a:gd name="T69" fmla="*/ 2147483647 h 488"/>
              <a:gd name="T70" fmla="*/ 2147483647 w 709"/>
              <a:gd name="T71" fmla="*/ 2147483647 h 488"/>
              <a:gd name="T72" fmla="*/ 2147483647 w 709"/>
              <a:gd name="T73" fmla="*/ 2147483647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1" name="Freeform 34">
            <a:extLst>
              <a:ext uri="{FF2B5EF4-FFF2-40B4-BE49-F238E27FC236}">
                <a16:creationId xmlns:a16="http://schemas.microsoft.com/office/drawing/2014/main" id="{A5DC0AAE-B81C-468D-8D00-EAD737A5A2CB}"/>
              </a:ext>
            </a:extLst>
          </p:cNvPr>
          <p:cNvSpPr>
            <a:spLocks/>
          </p:cNvSpPr>
          <p:nvPr/>
        </p:nvSpPr>
        <p:spPr bwMode="auto">
          <a:xfrm>
            <a:off x="5692909" y="1821856"/>
            <a:ext cx="1393691" cy="1313412"/>
          </a:xfrm>
          <a:custGeom>
            <a:avLst/>
            <a:gdLst>
              <a:gd name="T0" fmla="*/ 2147483647 w 970"/>
              <a:gd name="T1" fmla="*/ 2147483647 h 888"/>
              <a:gd name="T2" fmla="*/ 2147483647 w 970"/>
              <a:gd name="T3" fmla="*/ 2147483647 h 888"/>
              <a:gd name="T4" fmla="*/ 2147483647 w 970"/>
              <a:gd name="T5" fmla="*/ 2147483647 h 888"/>
              <a:gd name="T6" fmla="*/ 2147483647 w 970"/>
              <a:gd name="T7" fmla="*/ 2147483647 h 888"/>
              <a:gd name="T8" fmla="*/ 2147483647 w 970"/>
              <a:gd name="T9" fmla="*/ 2147483647 h 888"/>
              <a:gd name="T10" fmla="*/ 2147483647 w 970"/>
              <a:gd name="T11" fmla="*/ 2147483647 h 888"/>
              <a:gd name="T12" fmla="*/ 2147483647 w 970"/>
              <a:gd name="T13" fmla="*/ 2147483647 h 888"/>
              <a:gd name="T14" fmla="*/ 2147483647 w 970"/>
              <a:gd name="T15" fmla="*/ 2147483647 h 888"/>
              <a:gd name="T16" fmla="*/ 2147483647 w 970"/>
              <a:gd name="T17" fmla="*/ 2147483647 h 888"/>
              <a:gd name="T18" fmla="*/ 2147483647 w 970"/>
              <a:gd name="T19" fmla="*/ 2147483647 h 888"/>
              <a:gd name="T20" fmla="*/ 2147483647 w 970"/>
              <a:gd name="T21" fmla="*/ 2147483647 h 888"/>
              <a:gd name="T22" fmla="*/ 2147483647 w 970"/>
              <a:gd name="T23" fmla="*/ 2147483647 h 888"/>
              <a:gd name="T24" fmla="*/ 2147483647 w 970"/>
              <a:gd name="T25" fmla="*/ 2147483647 h 888"/>
              <a:gd name="T26" fmla="*/ 2147483647 w 970"/>
              <a:gd name="T27" fmla="*/ 2147483647 h 888"/>
              <a:gd name="T28" fmla="*/ 2147483647 w 970"/>
              <a:gd name="T29" fmla="*/ 2147483647 h 888"/>
              <a:gd name="T30" fmla="*/ 2147483647 w 970"/>
              <a:gd name="T31" fmla="*/ 2147483647 h 888"/>
              <a:gd name="T32" fmla="*/ 2147483647 w 970"/>
              <a:gd name="T33" fmla="*/ 2147483647 h 888"/>
              <a:gd name="T34" fmla="*/ 2147483647 w 970"/>
              <a:gd name="T35" fmla="*/ 2147483647 h 888"/>
              <a:gd name="T36" fmla="*/ 2147483647 w 970"/>
              <a:gd name="T37" fmla="*/ 2147483647 h 888"/>
              <a:gd name="T38" fmla="*/ 2147483647 w 970"/>
              <a:gd name="T39" fmla="*/ 2147483647 h 888"/>
              <a:gd name="T40" fmla="*/ 2147483647 w 970"/>
              <a:gd name="T41" fmla="*/ 2147483647 h 888"/>
              <a:gd name="T42" fmla="*/ 2147483647 w 970"/>
              <a:gd name="T43" fmla="*/ 2147483647 h 888"/>
              <a:gd name="T44" fmla="*/ 2147483647 w 970"/>
              <a:gd name="T45" fmla="*/ 2147483647 h 888"/>
              <a:gd name="T46" fmla="*/ 2147483647 w 970"/>
              <a:gd name="T47" fmla="*/ 2147483647 h 888"/>
              <a:gd name="T48" fmla="*/ 2147483647 w 970"/>
              <a:gd name="T49" fmla="*/ 2147483647 h 888"/>
              <a:gd name="T50" fmla="*/ 2147483647 w 970"/>
              <a:gd name="T51" fmla="*/ 2147483647 h 888"/>
              <a:gd name="T52" fmla="*/ 2147483647 w 970"/>
              <a:gd name="T53" fmla="*/ 2147483647 h 888"/>
              <a:gd name="T54" fmla="*/ 2147483647 w 970"/>
              <a:gd name="T55" fmla="*/ 2147483647 h 888"/>
              <a:gd name="T56" fmla="*/ 2147483647 w 970"/>
              <a:gd name="T57" fmla="*/ 2147483647 h 888"/>
              <a:gd name="T58" fmla="*/ 2147483647 w 970"/>
              <a:gd name="T59" fmla="*/ 2147483647 h 888"/>
              <a:gd name="T60" fmla="*/ 2147483647 w 970"/>
              <a:gd name="T61" fmla="*/ 2147483647 h 888"/>
              <a:gd name="T62" fmla="*/ 2147483647 w 970"/>
              <a:gd name="T63" fmla="*/ 2147483647 h 888"/>
              <a:gd name="T64" fmla="*/ 2147483647 w 970"/>
              <a:gd name="T65" fmla="*/ 2147483647 h 888"/>
              <a:gd name="T66" fmla="*/ 2147483647 w 970"/>
              <a:gd name="T67" fmla="*/ 2147483647 h 888"/>
              <a:gd name="T68" fmla="*/ 2147483647 w 970"/>
              <a:gd name="T69" fmla="*/ 2147483647 h 888"/>
              <a:gd name="T70" fmla="*/ 2147483647 w 970"/>
              <a:gd name="T71" fmla="*/ 2147483647 h 888"/>
              <a:gd name="T72" fmla="*/ 2147483647 w 970"/>
              <a:gd name="T73" fmla="*/ 0 h 888"/>
              <a:gd name="T74" fmla="*/ 2147483647 w 970"/>
              <a:gd name="T75" fmla="*/ 2147483647 h 888"/>
              <a:gd name="T76" fmla="*/ 0 w 970"/>
              <a:gd name="T77" fmla="*/ 2147483647 h 888"/>
              <a:gd name="T78" fmla="*/ 2147483647 w 970"/>
              <a:gd name="T79" fmla="*/ 2147483647 h 888"/>
              <a:gd name="T80" fmla="*/ 2147483647 w 970"/>
              <a:gd name="T81" fmla="*/ 2147483647 h 888"/>
              <a:gd name="T82" fmla="*/ 2147483647 w 970"/>
              <a:gd name="T83" fmla="*/ 2147483647 h 888"/>
              <a:gd name="T84" fmla="*/ 2147483647 w 970"/>
              <a:gd name="T85" fmla="*/ 2147483647 h 888"/>
              <a:gd name="T86" fmla="*/ 2147483647 w 970"/>
              <a:gd name="T87" fmla="*/ 2147483647 h 888"/>
              <a:gd name="T88" fmla="*/ 2147483647 w 970"/>
              <a:gd name="T89" fmla="*/ 2147483647 h 888"/>
              <a:gd name="T90" fmla="*/ 2147483647 w 970"/>
              <a:gd name="T91" fmla="*/ 2147483647 h 888"/>
              <a:gd name="T92" fmla="*/ 2147483647 w 970"/>
              <a:gd name="T93" fmla="*/ 2147483647 h 888"/>
              <a:gd name="T94" fmla="*/ 2147483647 w 970"/>
              <a:gd name="T95" fmla="*/ 2147483647 h 888"/>
              <a:gd name="T96" fmla="*/ 2147483647 w 970"/>
              <a:gd name="T97" fmla="*/ 2147483647 h 888"/>
              <a:gd name="T98" fmla="*/ 2147483647 w 970"/>
              <a:gd name="T99" fmla="*/ 2147483647 h 888"/>
              <a:gd name="T100" fmla="*/ 2147483647 w 970"/>
              <a:gd name="T101" fmla="*/ 2147483647 h 888"/>
              <a:gd name="T102" fmla="*/ 2147483647 w 970"/>
              <a:gd name="T103" fmla="*/ 2147483647 h 888"/>
              <a:gd name="T104" fmla="*/ 2147483647 w 970"/>
              <a:gd name="T105" fmla="*/ 2147483647 h 888"/>
              <a:gd name="T106" fmla="*/ 2147483647 w 970"/>
              <a:gd name="T107" fmla="*/ 2147483647 h 888"/>
              <a:gd name="T108" fmla="*/ 2147483647 w 970"/>
              <a:gd name="T109" fmla="*/ 2147483647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noFill/>
          <a:ln w="12700" cap="rnd">
            <a:solidFill>
              <a:srgbClr val="C0C0C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prstClr val="black"/>
              </a:solidFill>
              <a:effectLst/>
              <a:uLnTx/>
              <a:uFillTx/>
              <a:latin typeface="Calibri" panose="020F0502020204030204" pitchFamily="34" charset="0"/>
              <a:ea typeface="宋体"/>
              <a:cs typeface="Calibri" panose="020F0502020204030204" pitchFamily="34" charset="0"/>
            </a:endParaRPr>
          </a:p>
        </p:txBody>
      </p:sp>
      <p:sp>
        <p:nvSpPr>
          <p:cNvPr id="102" name="Rectangle 35">
            <a:extLst>
              <a:ext uri="{FF2B5EF4-FFF2-40B4-BE49-F238E27FC236}">
                <a16:creationId xmlns:a16="http://schemas.microsoft.com/office/drawing/2014/main" id="{C601BBE8-D010-4943-9777-21ECAA7D8261}"/>
              </a:ext>
            </a:extLst>
          </p:cNvPr>
          <p:cNvSpPr>
            <a:spLocks noChangeArrowheads="1"/>
          </p:cNvSpPr>
          <p:nvPr/>
        </p:nvSpPr>
        <p:spPr bwMode="auto">
          <a:xfrm>
            <a:off x="6351731" y="2952046"/>
            <a:ext cx="1225238" cy="1094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Wuhan </a:t>
            </a:r>
            <a:r>
              <a:rPr kumimoji="0" lang="en-US" altLang="zh-TW" sz="1200" b="0" i="0" u="none" strike="noStrike" kern="1200" cap="none" spc="0" normalizeH="0" baseline="0" noProof="0" dirty="0" err="1">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Zhongshan</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Wuhan </a:t>
            </a:r>
            <a:r>
              <a:rPr kumimoji="0" lang="en-US" altLang="zh-TW" sz="1200" b="0" i="0" u="none" strike="noStrike" kern="1200" cap="none" spc="0" normalizeH="0" baseline="0" noProof="0" dirty="0" err="1">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Guangu</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Wuhan Grand Ocean Center (</a:t>
            </a:r>
            <a:r>
              <a:rPr kumimoji="0" lang="en-US" altLang="zh-TW" sz="1200" b="0" i="0" u="none" strike="noStrike" kern="1200" cap="none" spc="0" normalizeH="0" baseline="0" noProof="0" dirty="0" err="1">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Nanguo</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Hubei Yichang</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Hubei </a:t>
            </a:r>
            <a:r>
              <a:rPr kumimoji="0" lang="en-US" altLang="zh-TW" sz="1200" b="0" i="0" u="none" strike="noStrike" kern="1200" cap="none" spc="0" normalizeH="0" baseline="0" noProof="0" dirty="0" err="1">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Shiyan</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3" name="Rectangle 36">
            <a:extLst>
              <a:ext uri="{FF2B5EF4-FFF2-40B4-BE49-F238E27FC236}">
                <a16:creationId xmlns:a16="http://schemas.microsoft.com/office/drawing/2014/main" id="{08C7C5A8-200C-4CF6-9C82-879E1FC4A812}"/>
              </a:ext>
            </a:extLst>
          </p:cNvPr>
          <p:cNvSpPr>
            <a:spLocks noChangeArrowheads="1"/>
          </p:cNvSpPr>
          <p:nvPr/>
        </p:nvSpPr>
        <p:spPr bwMode="auto">
          <a:xfrm>
            <a:off x="6914588" y="5340958"/>
            <a:ext cx="1044939" cy="983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Fuzhou </a:t>
            </a:r>
            <a:r>
              <a:rPr kumimoji="0" lang="en-US" altLang="zh-TW" sz="1200" b="0" i="0" u="none" strike="noStrike" kern="1200" cap="none" spc="0" normalizeH="0" baseline="0" noProof="0" dirty="0" err="1">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Donjiekou</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Fuzhou Grand Classic</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Fuzhou Underground Street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Fujian Quanzhou</a:t>
            </a:r>
          </a:p>
        </p:txBody>
      </p:sp>
      <p:sp>
        <p:nvSpPr>
          <p:cNvPr id="104" name="Rectangle 37">
            <a:extLst>
              <a:ext uri="{FF2B5EF4-FFF2-40B4-BE49-F238E27FC236}">
                <a16:creationId xmlns:a16="http://schemas.microsoft.com/office/drawing/2014/main" id="{E75AE38E-51BC-474E-B12A-D88E34A0BE8F}"/>
              </a:ext>
            </a:extLst>
          </p:cNvPr>
          <p:cNvSpPr>
            <a:spLocks noChangeArrowheads="1"/>
          </p:cNvSpPr>
          <p:nvPr/>
        </p:nvSpPr>
        <p:spPr bwMode="auto">
          <a:xfrm>
            <a:off x="6884318" y="3986090"/>
            <a:ext cx="1075209" cy="84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Nanjing </a:t>
            </a:r>
            <a:r>
              <a:rPr kumimoji="0" lang="en-US" altLang="zh-TW" sz="1200" b="0" i="0" u="none" strike="noStrike" kern="1200" cap="none" spc="0" normalizeH="0" baseline="0" noProof="0" dirty="0" err="1">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Xinjiekou</a:t>
            </a: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Nanjing</a:t>
            </a: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r>
              <a:rPr kumimoji="0" lang="en-US" altLang="zh-TW" sz="1200" b="0" i="0" u="none" strike="noStrike" kern="1200" cap="none" spc="0" normalizeH="0" baseline="0" noProof="0" dirty="0" err="1">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Jianbei</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Anhui Hefei</a:t>
            </a:r>
            <a:r>
              <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endPar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6" name="Rectangle 40">
            <a:extLst>
              <a:ext uri="{FF2B5EF4-FFF2-40B4-BE49-F238E27FC236}">
                <a16:creationId xmlns:a16="http://schemas.microsoft.com/office/drawing/2014/main" id="{B7AED2C4-446C-4833-AFA1-3096BD21F32A}"/>
              </a:ext>
            </a:extLst>
          </p:cNvPr>
          <p:cNvSpPr>
            <a:spLocks noChangeArrowheads="1"/>
          </p:cNvSpPr>
          <p:nvPr/>
        </p:nvSpPr>
        <p:spPr bwMode="auto">
          <a:xfrm>
            <a:off x="6884318" y="4928462"/>
            <a:ext cx="531682" cy="41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Hunan Hengyang</a:t>
            </a:r>
          </a:p>
        </p:txBody>
      </p:sp>
      <p:sp>
        <p:nvSpPr>
          <p:cNvPr id="107" name="Rectangle 41">
            <a:extLst>
              <a:ext uri="{FF2B5EF4-FFF2-40B4-BE49-F238E27FC236}">
                <a16:creationId xmlns:a16="http://schemas.microsoft.com/office/drawing/2014/main" id="{287A2BD4-BE32-4B49-854E-57C419A66D10}"/>
              </a:ext>
            </a:extLst>
          </p:cNvPr>
          <p:cNvSpPr>
            <a:spLocks noChangeArrowheads="1"/>
          </p:cNvSpPr>
          <p:nvPr/>
        </p:nvSpPr>
        <p:spPr bwMode="auto">
          <a:xfrm>
            <a:off x="5065156" y="5642332"/>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8" name="Rectangle 42">
            <a:extLst>
              <a:ext uri="{FF2B5EF4-FFF2-40B4-BE49-F238E27FC236}">
                <a16:creationId xmlns:a16="http://schemas.microsoft.com/office/drawing/2014/main" id="{BC3A8769-AAE8-4B0A-A4C0-66A518E6D995}"/>
              </a:ext>
            </a:extLst>
          </p:cNvPr>
          <p:cNvSpPr>
            <a:spLocks noChangeArrowheads="1"/>
          </p:cNvSpPr>
          <p:nvPr/>
        </p:nvSpPr>
        <p:spPr bwMode="auto">
          <a:xfrm>
            <a:off x="4646654" y="4806645"/>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09" name="Rectangle 43">
            <a:extLst>
              <a:ext uri="{FF2B5EF4-FFF2-40B4-BE49-F238E27FC236}">
                <a16:creationId xmlns:a16="http://schemas.microsoft.com/office/drawing/2014/main" id="{51B8D7C3-6F05-41AB-994F-41FB7C17668A}"/>
              </a:ext>
            </a:extLst>
          </p:cNvPr>
          <p:cNvSpPr>
            <a:spLocks noChangeArrowheads="1"/>
          </p:cNvSpPr>
          <p:nvPr/>
        </p:nvSpPr>
        <p:spPr bwMode="auto">
          <a:xfrm>
            <a:off x="4349228" y="5284368"/>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10" name="Rectangle 44">
            <a:extLst>
              <a:ext uri="{FF2B5EF4-FFF2-40B4-BE49-F238E27FC236}">
                <a16:creationId xmlns:a16="http://schemas.microsoft.com/office/drawing/2014/main" id="{CB280161-CDD4-462D-B4E8-181FC12A2436}"/>
              </a:ext>
            </a:extLst>
          </p:cNvPr>
          <p:cNvSpPr>
            <a:spLocks noChangeArrowheads="1"/>
          </p:cNvSpPr>
          <p:nvPr/>
        </p:nvSpPr>
        <p:spPr bwMode="auto">
          <a:xfrm>
            <a:off x="5900844" y="4806645"/>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11" name="Rectangle 45">
            <a:extLst>
              <a:ext uri="{FF2B5EF4-FFF2-40B4-BE49-F238E27FC236}">
                <a16:creationId xmlns:a16="http://schemas.microsoft.com/office/drawing/2014/main" id="{D98F32DE-CE7B-43FD-807C-ACD5813C855D}"/>
              </a:ext>
            </a:extLst>
          </p:cNvPr>
          <p:cNvSpPr>
            <a:spLocks noChangeArrowheads="1"/>
          </p:cNvSpPr>
          <p:nvPr/>
        </p:nvSpPr>
        <p:spPr bwMode="auto">
          <a:xfrm>
            <a:off x="5124377" y="5165924"/>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12" name="Rectangle 46">
            <a:extLst>
              <a:ext uri="{FF2B5EF4-FFF2-40B4-BE49-F238E27FC236}">
                <a16:creationId xmlns:a16="http://schemas.microsoft.com/office/drawing/2014/main" id="{CF0D36CB-2A5E-4754-8661-01426A40D623}"/>
              </a:ext>
            </a:extLst>
          </p:cNvPr>
          <p:cNvSpPr>
            <a:spLocks noChangeArrowheads="1"/>
          </p:cNvSpPr>
          <p:nvPr/>
        </p:nvSpPr>
        <p:spPr bwMode="auto">
          <a:xfrm>
            <a:off x="5900844" y="5822631"/>
            <a:ext cx="178982" cy="178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cxnSp>
        <p:nvCxnSpPr>
          <p:cNvPr id="113" name="AutoShape 47">
            <a:extLst>
              <a:ext uri="{FF2B5EF4-FFF2-40B4-BE49-F238E27FC236}">
                <a16:creationId xmlns:a16="http://schemas.microsoft.com/office/drawing/2014/main" id="{46E24BE5-43E5-459E-95E4-549DE17F1D4C}"/>
              </a:ext>
            </a:extLst>
          </p:cNvPr>
          <p:cNvCxnSpPr>
            <a:cxnSpLocks noChangeShapeType="1"/>
            <a:stCxn id="127" idx="6"/>
          </p:cNvCxnSpPr>
          <p:nvPr/>
        </p:nvCxnSpPr>
        <p:spPr bwMode="auto">
          <a:xfrm>
            <a:off x="6257492" y="5910805"/>
            <a:ext cx="700794" cy="329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cxnSp>
        <p:nvCxnSpPr>
          <p:cNvPr id="114" name="AutoShape 48">
            <a:extLst>
              <a:ext uri="{FF2B5EF4-FFF2-40B4-BE49-F238E27FC236}">
                <a16:creationId xmlns:a16="http://schemas.microsoft.com/office/drawing/2014/main" id="{9AAC07F3-3254-4B2D-8B36-70259B6B9A5F}"/>
              </a:ext>
            </a:extLst>
          </p:cNvPr>
          <p:cNvCxnSpPr>
            <a:cxnSpLocks noChangeShapeType="1"/>
            <a:stCxn id="128" idx="0"/>
            <a:endCxn id="104" idx="1"/>
          </p:cNvCxnSpPr>
          <p:nvPr/>
        </p:nvCxnSpPr>
        <p:spPr bwMode="auto">
          <a:xfrm rot="5400000" flipH="1" flipV="1">
            <a:off x="6267227" y="4010573"/>
            <a:ext cx="220438" cy="1013743"/>
          </a:xfrm>
          <a:prstGeom prst="bentConnector2">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15" name="AutoShape 49">
            <a:extLst>
              <a:ext uri="{FF2B5EF4-FFF2-40B4-BE49-F238E27FC236}">
                <a16:creationId xmlns:a16="http://schemas.microsoft.com/office/drawing/2014/main" id="{492E8441-9B14-4E05-BE16-46830DE3DA48}"/>
              </a:ext>
            </a:extLst>
          </p:cNvPr>
          <p:cNvCxnSpPr>
            <a:cxnSpLocks noChangeShapeType="1"/>
          </p:cNvCxnSpPr>
          <p:nvPr/>
        </p:nvCxnSpPr>
        <p:spPr bwMode="auto">
          <a:xfrm flipV="1">
            <a:off x="5414835" y="5132074"/>
            <a:ext cx="1521736" cy="684344"/>
          </a:xfrm>
          <a:prstGeom prst="bentConnector3">
            <a:avLst>
              <a:gd name="adj1" fmla="val 50000"/>
            </a:avLst>
          </a:prstGeom>
          <a:noFill/>
          <a:ln w="9525">
            <a:solidFill>
              <a:schemeClr val="tx1"/>
            </a:solidFill>
            <a:miter lim="800000"/>
            <a:headEnd/>
            <a:tailEnd/>
          </a:ln>
          <a:extLst>
            <a:ext uri="{909E8E84-426E-40DD-AFC4-6F175D3DCCD1}">
              <a14:hiddenFill xmlns:a14="http://schemas.microsoft.com/office/drawing/2010/main">
                <a:noFill/>
              </a14:hiddenFill>
            </a:ext>
          </a:extLst>
        </p:spPr>
      </p:cxnSp>
      <p:cxnSp>
        <p:nvCxnSpPr>
          <p:cNvPr id="116" name="AutoShape 50">
            <a:extLst>
              <a:ext uri="{FF2B5EF4-FFF2-40B4-BE49-F238E27FC236}">
                <a16:creationId xmlns:a16="http://schemas.microsoft.com/office/drawing/2014/main" id="{A232472B-764C-4179-B560-EFAAA5536D42}"/>
              </a:ext>
            </a:extLst>
          </p:cNvPr>
          <p:cNvCxnSpPr>
            <a:cxnSpLocks noChangeShapeType="1"/>
          </p:cNvCxnSpPr>
          <p:nvPr/>
        </p:nvCxnSpPr>
        <p:spPr bwMode="auto">
          <a:xfrm rot="5400000" flipH="1" flipV="1">
            <a:off x="5062045" y="3651587"/>
            <a:ext cx="1387036" cy="1192335"/>
          </a:xfrm>
          <a:prstGeom prst="bentConnector2">
            <a:avLst/>
          </a:prstGeom>
          <a:noFill/>
          <a:ln w="9525">
            <a:solidFill>
              <a:srgbClr val="C00000"/>
            </a:solidFill>
            <a:miter lim="800000"/>
            <a:headEnd/>
            <a:tailEnd/>
          </a:ln>
          <a:extLst>
            <a:ext uri="{909E8E84-426E-40DD-AFC4-6F175D3DCCD1}">
              <a14:hiddenFill xmlns:a14="http://schemas.microsoft.com/office/drawing/2010/main">
                <a:noFill/>
              </a14:hiddenFill>
            </a:ext>
          </a:extLst>
        </p:spPr>
      </p:cxnSp>
      <p:sp>
        <p:nvSpPr>
          <p:cNvPr id="118" name="Oval 58">
            <a:extLst>
              <a:ext uri="{FF2B5EF4-FFF2-40B4-BE49-F238E27FC236}">
                <a16:creationId xmlns:a16="http://schemas.microsoft.com/office/drawing/2014/main" id="{E2189FF7-58E1-41D3-8689-43B1EE3001C7}"/>
              </a:ext>
            </a:extLst>
          </p:cNvPr>
          <p:cNvSpPr>
            <a:spLocks noChangeArrowheads="1"/>
          </p:cNvSpPr>
          <p:nvPr/>
        </p:nvSpPr>
        <p:spPr bwMode="auto">
          <a:xfrm>
            <a:off x="4884857" y="4986942"/>
            <a:ext cx="536946" cy="536946"/>
          </a:xfrm>
          <a:prstGeom prst="ellipse">
            <a:avLst/>
          </a:prstGeom>
          <a:solidFill>
            <a:srgbClr val="C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0" name="Rectangle 62">
            <a:extLst>
              <a:ext uri="{FF2B5EF4-FFF2-40B4-BE49-F238E27FC236}">
                <a16:creationId xmlns:a16="http://schemas.microsoft.com/office/drawing/2014/main" id="{55C9423E-3DB2-4A7F-9E8B-74685810C1CA}"/>
              </a:ext>
            </a:extLst>
          </p:cNvPr>
          <p:cNvSpPr>
            <a:spLocks noChangeArrowheads="1"/>
          </p:cNvSpPr>
          <p:nvPr/>
        </p:nvSpPr>
        <p:spPr bwMode="auto">
          <a:xfrm>
            <a:off x="1661865" y="4437112"/>
            <a:ext cx="7678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a:ea typeface="Cambria" panose="02040503050406030204" pitchFamily="18" charset="0"/>
                <a:cs typeface="Calibri" panose="020F0502020204030204" pitchFamily="34" charset="0"/>
              </a:rPr>
              <a:t>14</a:t>
            </a:r>
            <a:r>
              <a:rPr kumimoji="1" lang="zh-TW" altLang="en-US" sz="1200" b="0" i="0" u="none" strike="noStrike" kern="1200" cap="none" spc="0" normalizeH="0" baseline="0" noProof="0" dirty="0">
                <a:ln>
                  <a:noFill/>
                </a:ln>
                <a:solidFill>
                  <a:prstClr val="black"/>
                </a:solidFill>
                <a:effectLst/>
                <a:uLnTx/>
                <a:uFillTx/>
                <a:latin typeface="Calibri"/>
                <a:ea typeface="華康儷粗黑" panose="02010609000101010101" pitchFamily="49" charset="-120"/>
                <a:cs typeface="Calibri" panose="020F0502020204030204" pitchFamily="34" charset="0"/>
              </a:rPr>
              <a:t> </a:t>
            </a:r>
            <a:r>
              <a:rPr kumimoji="1" lang="en-US" altLang="zh-TW" sz="1200" b="0" i="0" u="none" strike="noStrike" kern="1200" cap="none" spc="0" normalizeH="0" baseline="0" noProof="0" dirty="0">
                <a:ln>
                  <a:noFill/>
                </a:ln>
                <a:solidFill>
                  <a:prstClr val="black"/>
                </a:solidFill>
                <a:effectLst/>
                <a:uLnTx/>
                <a:uFillTx/>
                <a:latin typeface="Calibri"/>
                <a:ea typeface="華康儷粗黑" panose="02010609000101010101" pitchFamily="49" charset="-120"/>
                <a:cs typeface="Calibri" panose="020F0502020204030204" pitchFamily="34" charset="0"/>
              </a:rPr>
              <a:t>Stores</a:t>
            </a:r>
            <a:endParaRPr kumimoji="1" lang="zh-TW" altLang="en-US" sz="1200" b="0" i="0" u="none" strike="noStrike" kern="1200" cap="none" spc="0" normalizeH="0" baseline="0" noProof="0" dirty="0">
              <a:ln>
                <a:noFill/>
              </a:ln>
              <a:solidFill>
                <a:prstClr val="black"/>
              </a:solidFill>
              <a:effectLst/>
              <a:uLnTx/>
              <a:uFillTx/>
              <a:latin typeface="Calibri"/>
              <a:ea typeface="華康儷粗黑" panose="02010609000101010101" pitchFamily="49" charset="-120"/>
              <a:cs typeface="Calibri" panose="020F0502020204030204" pitchFamily="34" charset="0"/>
            </a:endParaRPr>
          </a:p>
        </p:txBody>
      </p:sp>
      <p:sp>
        <p:nvSpPr>
          <p:cNvPr id="122" name="Rectangle 64">
            <a:extLst>
              <a:ext uri="{FF2B5EF4-FFF2-40B4-BE49-F238E27FC236}">
                <a16:creationId xmlns:a16="http://schemas.microsoft.com/office/drawing/2014/main" id="{E2E855D7-246B-4652-86A9-1A933D806788}"/>
              </a:ext>
            </a:extLst>
          </p:cNvPr>
          <p:cNvSpPr>
            <a:spLocks noChangeArrowheads="1"/>
          </p:cNvSpPr>
          <p:nvPr/>
        </p:nvSpPr>
        <p:spPr bwMode="auto">
          <a:xfrm>
            <a:off x="1661865" y="4802773"/>
            <a:ext cx="14939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Multi-Regional Setup</a:t>
            </a:r>
            <a:endPar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3" name="Rectangle 65">
            <a:extLst>
              <a:ext uri="{FF2B5EF4-FFF2-40B4-BE49-F238E27FC236}">
                <a16:creationId xmlns:a16="http://schemas.microsoft.com/office/drawing/2014/main" id="{6EC2F65E-2FE9-4AF2-BCE6-D4A48CF3C3EC}"/>
              </a:ext>
            </a:extLst>
          </p:cNvPr>
          <p:cNvSpPr>
            <a:spLocks noChangeArrowheads="1"/>
          </p:cNvSpPr>
          <p:nvPr/>
        </p:nvSpPr>
        <p:spPr bwMode="auto">
          <a:xfrm>
            <a:off x="1661865" y="5229200"/>
            <a:ext cx="19623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5</a:t>
            </a: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Provinces, 1</a:t>
            </a: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Municipalities</a:t>
            </a:r>
            <a:endPar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4" name="Rectangle 66">
            <a:extLst>
              <a:ext uri="{FF2B5EF4-FFF2-40B4-BE49-F238E27FC236}">
                <a16:creationId xmlns:a16="http://schemas.microsoft.com/office/drawing/2014/main" id="{2409B569-4DAE-4A5D-BE19-C58566D8B490}"/>
              </a:ext>
            </a:extLst>
          </p:cNvPr>
          <p:cNvSpPr>
            <a:spLocks noChangeArrowheads="1"/>
          </p:cNvSpPr>
          <p:nvPr/>
        </p:nvSpPr>
        <p:spPr bwMode="auto">
          <a:xfrm>
            <a:off x="1661865" y="5659630"/>
            <a:ext cx="7863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3 Regions</a:t>
            </a:r>
            <a:endPar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7" name="Oval 58">
            <a:extLst>
              <a:ext uri="{FF2B5EF4-FFF2-40B4-BE49-F238E27FC236}">
                <a16:creationId xmlns:a16="http://schemas.microsoft.com/office/drawing/2014/main" id="{8409FD2E-4403-4F04-ACB9-F0F8F2D5F7E0}"/>
              </a:ext>
            </a:extLst>
          </p:cNvPr>
          <p:cNvSpPr>
            <a:spLocks noChangeArrowheads="1"/>
          </p:cNvSpPr>
          <p:nvPr/>
        </p:nvSpPr>
        <p:spPr bwMode="auto">
          <a:xfrm>
            <a:off x="5720546" y="5642332"/>
            <a:ext cx="536946" cy="536946"/>
          </a:xfrm>
          <a:prstGeom prst="ellipse">
            <a:avLst/>
          </a:prstGeom>
          <a:solidFill>
            <a:srgbClr val="0070C0">
              <a:alpha val="50000"/>
            </a:srgbClr>
          </a:solidFill>
          <a:ln>
            <a:noFill/>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8" name="Oval 58">
            <a:extLst>
              <a:ext uri="{FF2B5EF4-FFF2-40B4-BE49-F238E27FC236}">
                <a16:creationId xmlns:a16="http://schemas.microsoft.com/office/drawing/2014/main" id="{30606629-B172-4BE6-9098-190CDB688B61}"/>
              </a:ext>
            </a:extLst>
          </p:cNvPr>
          <p:cNvSpPr>
            <a:spLocks noChangeArrowheads="1"/>
          </p:cNvSpPr>
          <p:nvPr/>
        </p:nvSpPr>
        <p:spPr bwMode="auto">
          <a:xfrm>
            <a:off x="5602102" y="4627663"/>
            <a:ext cx="536946" cy="536946"/>
          </a:xfrm>
          <a:prstGeom prst="ellipse">
            <a:avLst/>
          </a:prstGeom>
          <a:solidFill>
            <a:schemeClr val="accent4">
              <a:alpha val="50000"/>
            </a:schemeClr>
          </a:solidFill>
          <a:ln>
            <a:noFill/>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29" name="Rectangle 69">
            <a:extLst>
              <a:ext uri="{FF2B5EF4-FFF2-40B4-BE49-F238E27FC236}">
                <a16:creationId xmlns:a16="http://schemas.microsoft.com/office/drawing/2014/main" id="{916A7E83-5302-410F-A9BE-AF9A2AB84D05}"/>
              </a:ext>
            </a:extLst>
          </p:cNvPr>
          <p:cNvSpPr>
            <a:spLocks noChangeArrowheads="1"/>
          </p:cNvSpPr>
          <p:nvPr/>
        </p:nvSpPr>
        <p:spPr bwMode="auto">
          <a:xfrm>
            <a:off x="6215152" y="4639877"/>
            <a:ext cx="103637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Headquarters</a:t>
            </a:r>
            <a:endParaRPr kumimoji="0"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0" name="Oval 70">
            <a:extLst>
              <a:ext uri="{FF2B5EF4-FFF2-40B4-BE49-F238E27FC236}">
                <a16:creationId xmlns:a16="http://schemas.microsoft.com/office/drawing/2014/main" id="{5A60BD4D-87B6-42F1-868B-EA28F064BAC2}"/>
              </a:ext>
            </a:extLst>
          </p:cNvPr>
          <p:cNvSpPr>
            <a:spLocks noChangeArrowheads="1"/>
          </p:cNvSpPr>
          <p:nvPr/>
        </p:nvSpPr>
        <p:spPr bwMode="auto">
          <a:xfrm>
            <a:off x="6198270" y="4890061"/>
            <a:ext cx="59222" cy="60538"/>
          </a:xfrm>
          <a:prstGeom prst="ellipse">
            <a:avLst/>
          </a:prstGeom>
          <a:solidFill>
            <a:srgbClr val="8E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1"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2" name="Oval 58">
            <a:extLst>
              <a:ext uri="{FF2B5EF4-FFF2-40B4-BE49-F238E27FC236}">
                <a16:creationId xmlns:a16="http://schemas.microsoft.com/office/drawing/2014/main" id="{3B576AFE-A258-48B0-91B7-2695762EBFEF}"/>
              </a:ext>
            </a:extLst>
          </p:cNvPr>
          <p:cNvSpPr>
            <a:spLocks noChangeArrowheads="1"/>
          </p:cNvSpPr>
          <p:nvPr/>
        </p:nvSpPr>
        <p:spPr bwMode="auto">
          <a:xfrm>
            <a:off x="4944080" y="5583111"/>
            <a:ext cx="418502" cy="418502"/>
          </a:xfrm>
          <a:prstGeom prst="ellipse">
            <a:avLst/>
          </a:prstGeom>
          <a:noFill/>
          <a:ln>
            <a:solidFill>
              <a:schemeClr val="accent4"/>
            </a:solidFill>
            <a:prstDash val="sysDash"/>
            <a:headEnd/>
            <a:tailEnd/>
          </a:ln>
        </p:spPr>
        <p:style>
          <a:lnRef idx="2">
            <a:schemeClr val="accent6"/>
          </a:lnRef>
          <a:fillRef idx="1">
            <a:schemeClr val="lt1"/>
          </a:fillRef>
          <a:effectRef idx="0">
            <a:schemeClr val="accent6"/>
          </a:effectRef>
          <a:fontRef idx="minor">
            <a:schemeClr val="dk1"/>
          </a:fontRef>
        </p:style>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3" name="文字方塊 8">
            <a:extLst>
              <a:ext uri="{FF2B5EF4-FFF2-40B4-BE49-F238E27FC236}">
                <a16:creationId xmlns:a16="http://schemas.microsoft.com/office/drawing/2014/main" id="{7A6ED05E-9836-4B71-9C6D-7C55E9652B78}"/>
              </a:ext>
            </a:extLst>
          </p:cNvPr>
          <p:cNvSpPr txBox="1">
            <a:spLocks noChangeArrowheads="1"/>
          </p:cNvSpPr>
          <p:nvPr/>
        </p:nvSpPr>
        <p:spPr bwMode="auto">
          <a:xfrm>
            <a:off x="2474462" y="5516602"/>
            <a:ext cx="149320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Central China</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East China</a:t>
            </a: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South China</a:t>
            </a:r>
          </a:p>
        </p:txBody>
      </p:sp>
      <p:sp>
        <p:nvSpPr>
          <p:cNvPr id="134" name="Oval 58">
            <a:extLst>
              <a:ext uri="{FF2B5EF4-FFF2-40B4-BE49-F238E27FC236}">
                <a16:creationId xmlns:a16="http://schemas.microsoft.com/office/drawing/2014/main" id="{7D583104-4789-470F-9666-0C0A3E50CC19}"/>
              </a:ext>
            </a:extLst>
          </p:cNvPr>
          <p:cNvSpPr>
            <a:spLocks noChangeArrowheads="1"/>
          </p:cNvSpPr>
          <p:nvPr/>
        </p:nvSpPr>
        <p:spPr bwMode="auto">
          <a:xfrm flipH="1" flipV="1">
            <a:off x="2446074" y="5595144"/>
            <a:ext cx="90807" cy="90807"/>
          </a:xfrm>
          <a:prstGeom prst="ellipse">
            <a:avLst/>
          </a:prstGeom>
          <a:solidFill>
            <a:srgbClr val="C000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5" name="Oval 58">
            <a:extLst>
              <a:ext uri="{FF2B5EF4-FFF2-40B4-BE49-F238E27FC236}">
                <a16:creationId xmlns:a16="http://schemas.microsoft.com/office/drawing/2014/main" id="{AD1B11A1-F548-4886-8492-13F94FC1A6D3}"/>
              </a:ext>
            </a:extLst>
          </p:cNvPr>
          <p:cNvSpPr>
            <a:spLocks noChangeArrowheads="1"/>
          </p:cNvSpPr>
          <p:nvPr/>
        </p:nvSpPr>
        <p:spPr bwMode="auto">
          <a:xfrm flipH="1" flipV="1">
            <a:off x="2429059" y="6001613"/>
            <a:ext cx="90807" cy="90807"/>
          </a:xfrm>
          <a:prstGeom prst="ellipse">
            <a:avLst/>
          </a:prstGeom>
          <a:solidFill>
            <a:srgbClr val="0070C0">
              <a:alpha val="50000"/>
            </a:srgbClr>
          </a:solidFill>
          <a:ln>
            <a:noFill/>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6" name="Oval 58">
            <a:extLst>
              <a:ext uri="{FF2B5EF4-FFF2-40B4-BE49-F238E27FC236}">
                <a16:creationId xmlns:a16="http://schemas.microsoft.com/office/drawing/2014/main" id="{A89B2703-8AC7-4AC5-9835-949481CB1BCF}"/>
              </a:ext>
            </a:extLst>
          </p:cNvPr>
          <p:cNvSpPr>
            <a:spLocks noChangeArrowheads="1"/>
          </p:cNvSpPr>
          <p:nvPr/>
        </p:nvSpPr>
        <p:spPr bwMode="auto">
          <a:xfrm flipH="1" flipV="1">
            <a:off x="2446074" y="5807512"/>
            <a:ext cx="90807" cy="90807"/>
          </a:xfrm>
          <a:prstGeom prst="ellipse">
            <a:avLst/>
          </a:prstGeom>
          <a:solidFill>
            <a:schemeClr val="accent4">
              <a:alpha val="50000"/>
            </a:schemeClr>
          </a:solidFill>
          <a:ln>
            <a:noFill/>
          </a:ln>
        </p:spPr>
        <p:txBody>
          <a:bodyPr wrap="none" anchor="ct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1200" b="0" i="0" u="none" strike="noStrike" kern="1200" cap="none" spc="0" normalizeH="0" baseline="0" noProof="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sp>
        <p:nvSpPr>
          <p:cNvPr id="137" name="矩形 136"/>
          <p:cNvSpPr/>
          <p:nvPr/>
        </p:nvSpPr>
        <p:spPr>
          <a:xfrm>
            <a:off x="6939963" y="4778377"/>
            <a:ext cx="1723549" cy="27699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宋体"/>
                <a:cs typeface="Calibri" panose="020F0502020204030204" pitchFamily="34" charset="0"/>
              </a:rPr>
              <a:t>1000 TREES SHANGHAI </a:t>
            </a:r>
          </a:p>
        </p:txBody>
      </p:sp>
      <p:sp>
        <p:nvSpPr>
          <p:cNvPr id="139" name="Rectangle 66">
            <a:extLst>
              <a:ext uri="{FF2B5EF4-FFF2-40B4-BE49-F238E27FC236}">
                <a16:creationId xmlns:a16="http://schemas.microsoft.com/office/drawing/2014/main" id="{2409B569-4DAE-4A5D-BE19-C58566D8B490}"/>
              </a:ext>
            </a:extLst>
          </p:cNvPr>
          <p:cNvSpPr>
            <a:spLocks noChangeArrowheads="1"/>
          </p:cNvSpPr>
          <p:nvPr/>
        </p:nvSpPr>
        <p:spPr bwMode="auto">
          <a:xfrm>
            <a:off x="1619672" y="6165304"/>
            <a:ext cx="6591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eaLnBrk="0" hangingPunct="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eaLnBrk="0" hangingPunct="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eaLnBrk="0" hangingPunct="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 </a:t>
            </a:r>
            <a:r>
              <a:rPr kumimoji="1" lang="en-US" altLang="zh-TW"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rPr>
              <a:t>9 cities</a:t>
            </a:r>
            <a:endParaRPr kumimoji="1" lang="zh-TW" altLang="en-US" sz="1200" b="0" i="0" u="none" strike="noStrike" kern="1200" cap="none" spc="0" normalizeH="0" baseline="0" noProof="0" dirty="0">
              <a:ln>
                <a:noFill/>
              </a:ln>
              <a:solidFill>
                <a:prstClr val="black"/>
              </a:solidFill>
              <a:effectLst/>
              <a:uLnTx/>
              <a:uFillTx/>
              <a:latin typeface="Calibri" panose="020F0502020204030204" pitchFamily="34" charset="0"/>
              <a:ea typeface="華康儷粗黑" panose="02010609000101010101" pitchFamily="49" charset="-120"/>
              <a:cs typeface="Calibri" panose="020F0502020204030204" pitchFamily="34" charset="0"/>
            </a:endParaRPr>
          </a:p>
        </p:txBody>
      </p:sp>
      <p:cxnSp>
        <p:nvCxnSpPr>
          <p:cNvPr id="7" name="直線接點 6"/>
          <p:cNvCxnSpPr/>
          <p:nvPr/>
        </p:nvCxnSpPr>
        <p:spPr>
          <a:xfrm flipV="1">
            <a:off x="6291707" y="4898767"/>
            <a:ext cx="727838" cy="313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AutoShape 47">
            <a:extLst>
              <a:ext uri="{FF2B5EF4-FFF2-40B4-BE49-F238E27FC236}">
                <a16:creationId xmlns:a16="http://schemas.microsoft.com/office/drawing/2014/main" id="{46E24BE5-43E5-459E-95E4-549DE17F1D4C}"/>
              </a:ext>
            </a:extLst>
          </p:cNvPr>
          <p:cNvCxnSpPr>
            <a:cxnSpLocks noChangeShapeType="1"/>
          </p:cNvCxnSpPr>
          <p:nvPr/>
        </p:nvCxnSpPr>
        <p:spPr bwMode="auto">
          <a:xfrm>
            <a:off x="6276055" y="4928462"/>
            <a:ext cx="700794" cy="3290"/>
          </a:xfrm>
          <a:prstGeom prst="straightConnector1">
            <a:avLst/>
          </a:prstGeom>
          <a:noFill/>
          <a:ln w="9525">
            <a:solidFill>
              <a:srgbClr val="FF0000"/>
            </a:solidFill>
            <a:round/>
            <a:headEnd/>
            <a:tailEnd/>
          </a:ln>
          <a:extLst>
            <a:ext uri="{909E8E84-426E-40DD-AFC4-6F175D3DCCD1}">
              <a14:hiddenFill xmlns:a14="http://schemas.microsoft.com/office/drawing/2010/main">
                <a:noFill/>
              </a14:hiddenFill>
            </a:ext>
          </a:extLst>
        </p:spPr>
      </p:cxn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698" y="4439892"/>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4042" y="4819210"/>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698" y="5273252"/>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698" y="5698335"/>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8698" y="6179278"/>
            <a:ext cx="220974" cy="236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標題 2">
            <a:extLst>
              <a:ext uri="{FF2B5EF4-FFF2-40B4-BE49-F238E27FC236}">
                <a16:creationId xmlns:a16="http://schemas.microsoft.com/office/drawing/2014/main" id="{1BCFCB01-07FA-F2C2-FB52-DC7F61BFDE61}"/>
              </a:ext>
            </a:extLst>
          </p:cNvPr>
          <p:cNvSpPr txBox="1">
            <a:spLocks/>
          </p:cNvSpPr>
          <p:nvPr/>
        </p:nvSpPr>
        <p:spPr>
          <a:xfrm>
            <a:off x="360571" y="895072"/>
            <a:ext cx="4536505" cy="129302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l"/>
            <a:r>
              <a:rPr lang="en-US" altLang="zh-TW" sz="3200" dirty="0">
                <a:solidFill>
                  <a:prstClr val="black"/>
                </a:solidFill>
                <a:cs typeface="Calibri" panose="020F0502020204030204" pitchFamily="34" charset="0"/>
              </a:rPr>
              <a:t>Company Profile</a:t>
            </a:r>
            <a:endParaRPr lang="zh-TW" altLang="en-US" sz="3200" dirty="0">
              <a:solidFill>
                <a:prstClr val="black"/>
              </a:solidFill>
              <a:ea typeface="超研澤中隸" panose="02010609010101010101" pitchFamily="49" charset="-120"/>
              <a:cs typeface="Calibri" panose="020F0502020204030204" pitchFamily="34" charset="0"/>
            </a:endParaRPr>
          </a:p>
        </p:txBody>
      </p:sp>
      <p:sp>
        <p:nvSpPr>
          <p:cNvPr id="3" name="文字方塊 2">
            <a:extLst>
              <a:ext uri="{FF2B5EF4-FFF2-40B4-BE49-F238E27FC236}">
                <a16:creationId xmlns:a16="http://schemas.microsoft.com/office/drawing/2014/main" id="{ED685BBA-5C7C-F01A-25C1-33B4664741E3}"/>
              </a:ext>
            </a:extLst>
          </p:cNvPr>
          <p:cNvSpPr txBox="1"/>
          <p:nvPr/>
        </p:nvSpPr>
        <p:spPr>
          <a:xfrm>
            <a:off x="374632" y="1830397"/>
            <a:ext cx="3702174" cy="769441"/>
          </a:xfrm>
          <a:prstGeom prst="rect">
            <a:avLst/>
          </a:prstGeom>
          <a:noFill/>
        </p:spPr>
        <p:txBody>
          <a:bodyPr wrap="square" rtlCol="0">
            <a:spAutoFit/>
          </a:bodyPr>
          <a:lstStyle/>
          <a:p>
            <a:r>
              <a:rPr lang="en-US" altLang="zh-TW" sz="2200" b="1" dirty="0">
                <a:solidFill>
                  <a:prstClr val="black"/>
                </a:solidFill>
                <a:ea typeface="超研澤中隸" panose="02010609010101010101" pitchFamily="49" charset="-120"/>
                <a:cs typeface="Calibri" panose="020F0502020204030204" pitchFamily="34" charset="0"/>
              </a:rPr>
              <a:t>Group Operating Base</a:t>
            </a:r>
            <a:endParaRPr lang="zh-TW" altLang="en-US" sz="2200" b="1" dirty="0">
              <a:solidFill>
                <a:prstClr val="black"/>
              </a:solidFill>
              <a:ea typeface="超研澤中隸" panose="02010609010101010101" pitchFamily="49" charset="-120"/>
              <a:cs typeface="Calibri" panose="020F0502020204030204" pitchFamily="34" charset="0"/>
            </a:endParaRPr>
          </a:p>
          <a:p>
            <a:endParaRPr lang="zh-TW" altLang="en-US" sz="2200" b="1" dirty="0">
              <a:solidFill>
                <a:prstClr val="black"/>
              </a:solidFill>
              <a:ea typeface="超研澤中隸" panose="02010609010101010101" pitchFamily="49" charset="-120"/>
              <a:cs typeface="Calibri" panose="020F0502020204030204" pitchFamily="34" charset="0"/>
            </a:endParaRPr>
          </a:p>
        </p:txBody>
      </p:sp>
    </p:spTree>
    <p:extLst>
      <p:ext uri="{BB962C8B-B14F-4D97-AF65-F5344CB8AC3E}">
        <p14:creationId xmlns:p14="http://schemas.microsoft.com/office/powerpoint/2010/main" val="1963951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95536" y="332656"/>
            <a:ext cx="8229600" cy="1008112"/>
          </a:xfrm>
        </p:spPr>
        <p:txBody>
          <a:bodyPr>
            <a:normAutofit/>
          </a:bodyPr>
          <a:lstStyle/>
          <a:p>
            <a:r>
              <a:rPr lang="en-US" altLang="zh-TW" b="1" spc="200" dirty="0"/>
              <a:t>Financial Summary</a:t>
            </a:r>
            <a:endParaRPr lang="zh-TW" altLang="en-US"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16</a:t>
            </a:fld>
            <a:endParaRPr lang="zh-TW" altLang="en-US">
              <a:solidFill>
                <a:prstClr val="black">
                  <a:tint val="75000"/>
                </a:prstClr>
              </a:solidFill>
            </a:endParaRPr>
          </a:p>
        </p:txBody>
      </p:sp>
      <p:sp>
        <p:nvSpPr>
          <p:cNvPr id="6" name="內容版面配置區 5"/>
          <p:cNvSpPr>
            <a:spLocks noGrp="1"/>
          </p:cNvSpPr>
          <p:nvPr>
            <p:ph idx="1"/>
          </p:nvPr>
        </p:nvSpPr>
        <p:spPr>
          <a:xfrm>
            <a:off x="1547664" y="1484784"/>
            <a:ext cx="6480720" cy="4104456"/>
          </a:xfrm>
        </p:spPr>
        <p:txBody>
          <a:bodyPr>
            <a:normAutofit/>
          </a:bodyPr>
          <a:lstStyle/>
          <a:p>
            <a:pPr>
              <a:spcBef>
                <a:spcPts val="2400"/>
              </a:spcBef>
            </a:pPr>
            <a:r>
              <a:rPr lang="en-US" altLang="zh-TW" b="1" dirty="0"/>
              <a:t>Financial Analysis</a:t>
            </a:r>
          </a:p>
          <a:p>
            <a:pPr>
              <a:spcBef>
                <a:spcPts val="2400"/>
              </a:spcBef>
            </a:pPr>
            <a:r>
              <a:rPr lang="en-US" altLang="zh-TW" b="1" dirty="0"/>
              <a:t>Consolidated Statements of Comprehensive Income</a:t>
            </a:r>
          </a:p>
          <a:p>
            <a:pPr marL="0" indent="0">
              <a:spcBef>
                <a:spcPts val="2400"/>
              </a:spcBef>
              <a:buNone/>
            </a:pPr>
            <a:endParaRPr lang="en-US" altLang="zh-TW" b="1" dirty="0"/>
          </a:p>
        </p:txBody>
      </p:sp>
    </p:spTree>
    <p:extLst>
      <p:ext uri="{BB962C8B-B14F-4D97-AF65-F5344CB8AC3E}">
        <p14:creationId xmlns:p14="http://schemas.microsoft.com/office/powerpoint/2010/main" val="919550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88640"/>
            <a:ext cx="8229600" cy="1143000"/>
          </a:xfrm>
        </p:spPr>
        <p:txBody>
          <a:bodyPr/>
          <a:lstStyle/>
          <a:p>
            <a:r>
              <a:rPr lang="en-US" altLang="zh-TW" b="1" dirty="0">
                <a:latin typeface="+mn-lt"/>
              </a:rPr>
              <a:t>Financial Analysis</a:t>
            </a:r>
            <a:endParaRPr lang="zh-TW" altLang="en-US" b="1" dirty="0">
              <a:latin typeface="+mn-lt"/>
            </a:endParaRPr>
          </a:p>
        </p:txBody>
      </p:sp>
      <p:sp>
        <p:nvSpPr>
          <p:cNvPr id="3" name="內容版面配置區 2"/>
          <p:cNvSpPr>
            <a:spLocks noGrp="1"/>
          </p:cNvSpPr>
          <p:nvPr>
            <p:ph idx="1"/>
          </p:nvPr>
        </p:nvSpPr>
        <p:spPr>
          <a:xfrm>
            <a:off x="1547664" y="1628800"/>
            <a:ext cx="6696744" cy="3600400"/>
          </a:xfrm>
        </p:spPr>
        <p:txBody>
          <a:bodyPr>
            <a:normAutofit fontScale="92500"/>
          </a:bodyPr>
          <a:lstStyle/>
          <a:p>
            <a:pPr>
              <a:lnSpc>
                <a:spcPct val="150000"/>
              </a:lnSpc>
            </a:pPr>
            <a:r>
              <a:rPr lang="en-US" altLang="zh-TW" b="1" dirty="0">
                <a:ea typeface="+mj-ea"/>
              </a:rPr>
              <a:t>Trend of Financial Liabilities</a:t>
            </a:r>
          </a:p>
          <a:p>
            <a:pPr>
              <a:lnSpc>
                <a:spcPct val="150000"/>
              </a:lnSpc>
            </a:pPr>
            <a:r>
              <a:rPr lang="en-US" altLang="zh-TW" b="1" dirty="0">
                <a:ea typeface="+mj-ea"/>
              </a:rPr>
              <a:t>Trend of the Debt to Net Worth Ratio</a:t>
            </a:r>
          </a:p>
          <a:p>
            <a:pPr>
              <a:lnSpc>
                <a:spcPct val="150000"/>
              </a:lnSpc>
            </a:pPr>
            <a:r>
              <a:rPr lang="en-US" altLang="zh-TW" b="1" dirty="0">
                <a:ea typeface="+mj-ea"/>
              </a:rPr>
              <a:t>Trend of Revenues, Operating Income, and Profit</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17</a:t>
            </a:fld>
            <a:endParaRPr lang="zh-TW" altLang="en-US">
              <a:solidFill>
                <a:prstClr val="black">
                  <a:tint val="75000"/>
                </a:prstClr>
              </a:solidFill>
            </a:endParaRPr>
          </a:p>
        </p:txBody>
      </p:sp>
    </p:spTree>
    <p:extLst>
      <p:ext uri="{BB962C8B-B14F-4D97-AF65-F5344CB8AC3E}">
        <p14:creationId xmlns:p14="http://schemas.microsoft.com/office/powerpoint/2010/main" val="3962341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圖表 6">
            <a:extLst>
              <a:ext uri="{FF2B5EF4-FFF2-40B4-BE49-F238E27FC236}">
                <a16:creationId xmlns:a16="http://schemas.microsoft.com/office/drawing/2014/main" id="{00000000-0008-0000-0100-00000C000000}"/>
              </a:ext>
            </a:extLst>
          </p:cNvPr>
          <p:cNvGraphicFramePr>
            <a:graphicFrameLocks/>
          </p:cNvGraphicFramePr>
          <p:nvPr/>
        </p:nvGraphicFramePr>
        <p:xfrm>
          <a:off x="647808" y="1561602"/>
          <a:ext cx="7740616" cy="4675710"/>
        </p:xfrm>
        <a:graphic>
          <a:graphicData uri="http://schemas.openxmlformats.org/drawingml/2006/chart">
            <c:chart xmlns:c="http://schemas.openxmlformats.org/drawingml/2006/chart" xmlns:r="http://schemas.openxmlformats.org/officeDocument/2006/relationships" r:id="rId2"/>
          </a:graphicData>
        </a:graphic>
      </p:graphicFrame>
      <p:sp>
        <p:nvSpPr>
          <p:cNvPr id="2" name="標題 1"/>
          <p:cNvSpPr>
            <a:spLocks noGrp="1"/>
          </p:cNvSpPr>
          <p:nvPr>
            <p:ph type="title"/>
          </p:nvPr>
        </p:nvSpPr>
        <p:spPr>
          <a:xfrm>
            <a:off x="467544" y="44624"/>
            <a:ext cx="8229600" cy="1143000"/>
          </a:xfrm>
        </p:spPr>
        <p:txBody>
          <a:bodyPr>
            <a:normAutofit/>
          </a:bodyPr>
          <a:lstStyle/>
          <a:p>
            <a:r>
              <a:rPr lang="en-US" altLang="zh-TW" b="1" dirty="0">
                <a:latin typeface="+mn-lt"/>
                <a:ea typeface="新細明體" pitchFamily="18" charset="-120"/>
              </a:rPr>
              <a:t>Trend of Financial Liabilities</a:t>
            </a:r>
            <a:endParaRPr lang="zh-TW" altLang="en-US" dirty="0">
              <a:latin typeface="+mn-lt"/>
              <a:ea typeface="新細明體" pitchFamily="18" charset="-120"/>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18</a:t>
            </a:fld>
            <a:endParaRPr lang="zh-TW" altLang="en-US">
              <a:solidFill>
                <a:prstClr val="black">
                  <a:tint val="75000"/>
                </a:prstClr>
              </a:solidFill>
            </a:endParaRPr>
          </a:p>
        </p:txBody>
      </p:sp>
      <p:sp>
        <p:nvSpPr>
          <p:cNvPr id="5" name="文字方塊 4"/>
          <p:cNvSpPr txBox="1"/>
          <p:nvPr/>
        </p:nvSpPr>
        <p:spPr>
          <a:xfrm>
            <a:off x="755576" y="1268760"/>
            <a:ext cx="1872208" cy="276999"/>
          </a:xfrm>
          <a:prstGeom prst="rect">
            <a:avLst/>
          </a:prstGeom>
          <a:noFill/>
        </p:spPr>
        <p:txBody>
          <a:bodyPr wrap="square" rtlCol="0">
            <a:spAutoFit/>
          </a:bodyPr>
          <a:lstStyle/>
          <a:p>
            <a:r>
              <a:rPr lang="en-US" altLang="zh-TW" sz="1200" b="1" dirty="0">
                <a:solidFill>
                  <a:prstClr val="black"/>
                </a:solidFill>
              </a:rPr>
              <a:t>    Unit</a:t>
            </a:r>
            <a:r>
              <a:rPr lang="zh-TW" altLang="en-US" sz="1200" b="1" dirty="0">
                <a:solidFill>
                  <a:prstClr val="black"/>
                </a:solidFill>
                <a:latin typeface="新細明體"/>
                <a:ea typeface="新細明體"/>
              </a:rPr>
              <a:t>：</a:t>
            </a:r>
            <a:r>
              <a:rPr lang="en-US" altLang="zh-TW" sz="1200" b="1" dirty="0">
                <a:solidFill>
                  <a:prstClr val="black"/>
                </a:solidFill>
              </a:rPr>
              <a:t>NTD  in million</a:t>
            </a:r>
            <a:endParaRPr lang="zh-TW" altLang="en-US" sz="1200" b="1" dirty="0">
              <a:solidFill>
                <a:prstClr val="black"/>
              </a:solidFill>
            </a:endParaRPr>
          </a:p>
        </p:txBody>
      </p:sp>
      <p:sp>
        <p:nvSpPr>
          <p:cNvPr id="11" name="文字方塊 1"/>
          <p:cNvSpPr txBox="1"/>
          <p:nvPr/>
        </p:nvSpPr>
        <p:spPr>
          <a:xfrm>
            <a:off x="6300192" y="1690894"/>
            <a:ext cx="702008" cy="225938"/>
          </a:xfrm>
          <a:prstGeom prst="rect">
            <a:avLst/>
          </a:prstGeom>
          <a:solidFill>
            <a:schemeClr val="accent5">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200" b="1" dirty="0"/>
              <a:t>Debt</a:t>
            </a:r>
            <a:endParaRPr lang="zh-TW" altLang="en-US" sz="1200" b="1" dirty="0"/>
          </a:p>
        </p:txBody>
      </p:sp>
      <p:sp>
        <p:nvSpPr>
          <p:cNvPr id="10" name="文字方塊 1"/>
          <p:cNvSpPr txBox="1"/>
          <p:nvPr/>
        </p:nvSpPr>
        <p:spPr>
          <a:xfrm>
            <a:off x="6300192" y="1916856"/>
            <a:ext cx="1260000" cy="288008"/>
          </a:xfrm>
          <a:prstGeom prst="rect">
            <a:avLst/>
          </a:prstGeom>
          <a:solidFill>
            <a:schemeClr val="accent5">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200" b="1" dirty="0"/>
              <a:t>lease liabilities </a:t>
            </a:r>
            <a:endParaRPr lang="zh-TW" altLang="en-US" sz="1200" b="1" dirty="0"/>
          </a:p>
        </p:txBody>
      </p:sp>
      <p:sp>
        <p:nvSpPr>
          <p:cNvPr id="13" name="文字方塊 1"/>
          <p:cNvSpPr txBox="1"/>
          <p:nvPr/>
        </p:nvSpPr>
        <p:spPr>
          <a:xfrm>
            <a:off x="6300192" y="2204888"/>
            <a:ext cx="2196000" cy="288008"/>
          </a:xfrm>
          <a:prstGeom prst="rect">
            <a:avLst/>
          </a:prstGeom>
          <a:solidFill>
            <a:schemeClr val="accent5">
              <a:lumMod val="20000"/>
              <a:lumOff val="8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200" b="1" dirty="0"/>
              <a:t>Debt (exclude lease liabilities )</a:t>
            </a:r>
            <a:endParaRPr lang="zh-TW" altLang="en-US" sz="1200" b="1" dirty="0"/>
          </a:p>
        </p:txBody>
      </p:sp>
    </p:spTree>
    <p:extLst>
      <p:ext uri="{BB962C8B-B14F-4D97-AF65-F5344CB8AC3E}">
        <p14:creationId xmlns:p14="http://schemas.microsoft.com/office/powerpoint/2010/main" val="2872338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圖表 2">
            <a:extLst>
              <a:ext uri="{FF2B5EF4-FFF2-40B4-BE49-F238E27FC236}">
                <a16:creationId xmlns:a16="http://schemas.microsoft.com/office/drawing/2014/main" id="{00000000-0008-0000-0100-000010000000}"/>
              </a:ext>
            </a:extLst>
          </p:cNvPr>
          <p:cNvGraphicFramePr>
            <a:graphicFrameLocks/>
          </p:cNvGraphicFramePr>
          <p:nvPr/>
        </p:nvGraphicFramePr>
        <p:xfrm>
          <a:off x="540695" y="1607314"/>
          <a:ext cx="7462591" cy="4703066"/>
        </p:xfrm>
        <a:graphic>
          <a:graphicData uri="http://schemas.openxmlformats.org/drawingml/2006/chart">
            <c:chart xmlns:c="http://schemas.openxmlformats.org/drawingml/2006/chart" xmlns:r="http://schemas.openxmlformats.org/officeDocument/2006/relationships" r:id="rId2"/>
          </a:graphicData>
        </a:graphic>
      </p:graphicFrame>
      <p:sp>
        <p:nvSpPr>
          <p:cNvPr id="2" name="標題 1"/>
          <p:cNvSpPr>
            <a:spLocks noGrp="1"/>
          </p:cNvSpPr>
          <p:nvPr>
            <p:ph type="title"/>
          </p:nvPr>
        </p:nvSpPr>
        <p:spPr>
          <a:xfrm>
            <a:off x="518864" y="44624"/>
            <a:ext cx="8229600" cy="1143000"/>
          </a:xfrm>
        </p:spPr>
        <p:txBody>
          <a:bodyPr>
            <a:normAutofit fontScale="90000"/>
          </a:bodyPr>
          <a:lstStyle/>
          <a:p>
            <a:r>
              <a:rPr lang="en-US" altLang="zh-TW" b="1" dirty="0">
                <a:latin typeface="+mn-lt"/>
              </a:rPr>
              <a:t>Trend of the Debt to Net Worth Ratio</a:t>
            </a:r>
            <a:endParaRPr lang="zh-TW" altLang="en-US" b="1" dirty="0">
              <a:latin typeface="+mn-lt"/>
            </a:endParaRP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19</a:t>
            </a:fld>
            <a:endParaRPr lang="zh-TW" altLang="en-US">
              <a:solidFill>
                <a:prstClr val="black">
                  <a:tint val="75000"/>
                </a:prstClr>
              </a:solidFill>
            </a:endParaRPr>
          </a:p>
        </p:txBody>
      </p:sp>
      <p:sp>
        <p:nvSpPr>
          <p:cNvPr id="6" name="文字方塊 5"/>
          <p:cNvSpPr txBox="1"/>
          <p:nvPr/>
        </p:nvSpPr>
        <p:spPr>
          <a:xfrm>
            <a:off x="899592" y="1268760"/>
            <a:ext cx="1584176" cy="338554"/>
          </a:xfrm>
          <a:prstGeom prst="rect">
            <a:avLst/>
          </a:prstGeom>
          <a:noFill/>
        </p:spPr>
        <p:txBody>
          <a:bodyPr wrap="square" rtlCol="0">
            <a:spAutoFit/>
          </a:bodyPr>
          <a:lstStyle/>
          <a:p>
            <a:r>
              <a:rPr lang="en-US" altLang="zh-TW" sz="1600" b="1" dirty="0">
                <a:solidFill>
                  <a:prstClr val="black"/>
                </a:solidFill>
              </a:rPr>
              <a:t>Debt/Net Worth</a:t>
            </a:r>
            <a:endParaRPr lang="zh-TW" altLang="en-US" sz="1600" b="1" dirty="0">
              <a:solidFill>
                <a:prstClr val="black"/>
              </a:solidFill>
            </a:endParaRPr>
          </a:p>
        </p:txBody>
      </p:sp>
      <p:sp>
        <p:nvSpPr>
          <p:cNvPr id="9" name="文字方塊 1"/>
          <p:cNvSpPr txBox="1"/>
          <p:nvPr/>
        </p:nvSpPr>
        <p:spPr>
          <a:xfrm>
            <a:off x="5652120" y="1726204"/>
            <a:ext cx="1332000" cy="288008"/>
          </a:xfrm>
          <a:prstGeom prst="rect">
            <a:avLst/>
          </a:prstGeom>
          <a:solidFill>
            <a:schemeClr val="accent5">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200" b="1" dirty="0"/>
              <a:t>Debt/Net Worth</a:t>
            </a:r>
            <a:endParaRPr lang="zh-TW" altLang="en-US" sz="1200" b="1" dirty="0"/>
          </a:p>
        </p:txBody>
      </p:sp>
      <p:sp>
        <p:nvSpPr>
          <p:cNvPr id="10" name="文字方塊 1"/>
          <p:cNvSpPr txBox="1"/>
          <p:nvPr/>
        </p:nvSpPr>
        <p:spPr>
          <a:xfrm>
            <a:off x="5652120" y="2014212"/>
            <a:ext cx="2887400" cy="292638"/>
          </a:xfrm>
          <a:prstGeom prst="rect">
            <a:avLst/>
          </a:prstGeom>
          <a:solidFill>
            <a:schemeClr val="accent5">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200" b="1" dirty="0"/>
              <a:t>Debt (exclude lease liabilities ) /Net Worth </a:t>
            </a:r>
            <a:endParaRPr lang="zh-TW" altLang="en-US" sz="1200" b="1" dirty="0"/>
          </a:p>
        </p:txBody>
      </p:sp>
    </p:spTree>
    <p:extLst>
      <p:ext uri="{BB962C8B-B14F-4D97-AF65-F5344CB8AC3E}">
        <p14:creationId xmlns:p14="http://schemas.microsoft.com/office/powerpoint/2010/main" val="316207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en-US" altLang="zh-TW" b="1" dirty="0"/>
              <a:t>Disclaimer</a:t>
            </a:r>
            <a:endParaRPr lang="zh-TW" altLang="en-US" b="1" dirty="0"/>
          </a:p>
        </p:txBody>
      </p:sp>
      <p:sp>
        <p:nvSpPr>
          <p:cNvPr id="3" name="內容版面配置區 2"/>
          <p:cNvSpPr>
            <a:spLocks noGrp="1"/>
          </p:cNvSpPr>
          <p:nvPr>
            <p:ph idx="1"/>
          </p:nvPr>
        </p:nvSpPr>
        <p:spPr>
          <a:xfrm>
            <a:off x="467544" y="1700808"/>
            <a:ext cx="8229600" cy="4525963"/>
          </a:xfrm>
        </p:spPr>
        <p:txBody>
          <a:bodyPr>
            <a:normAutofit fontScale="70000" lnSpcReduction="20000"/>
          </a:bodyPr>
          <a:lstStyle/>
          <a:p>
            <a:pPr algn="just">
              <a:lnSpc>
                <a:spcPts val="2400"/>
              </a:lnSpc>
              <a:spcBef>
                <a:spcPts val="600"/>
              </a:spcBef>
              <a:spcAft>
                <a:spcPts val="600"/>
              </a:spcAft>
              <a:buClr>
                <a:schemeClr val="tx2">
                  <a:lumMod val="60000"/>
                  <a:lumOff val="40000"/>
                </a:schemeClr>
              </a:buClr>
              <a:buFont typeface="Wingdings" pitchFamily="2" charset="2"/>
              <a:buChar char="n"/>
            </a:pPr>
            <a:r>
              <a:rPr lang="en-US" altLang="zh-TW" sz="2400" dirty="0">
                <a:ea typeface="微軟正黑體" pitchFamily="34" charset="-120"/>
                <a:cs typeface="Times New Roman" pitchFamily="18" charset="0"/>
                <a:sym typeface="新細明體" pitchFamily="18" charset="-120"/>
              </a:rPr>
              <a:t>The contents in this presentation and relevant messages issued at the same time were obtained from the company’s internal and external information such as operation results, financial status, business development, etc.</a:t>
            </a:r>
          </a:p>
          <a:p>
            <a:pPr algn="just">
              <a:lnSpc>
                <a:spcPts val="2400"/>
              </a:lnSpc>
              <a:spcBef>
                <a:spcPts val="600"/>
              </a:spcBef>
              <a:spcAft>
                <a:spcPts val="600"/>
              </a:spcAft>
              <a:buClr>
                <a:schemeClr val="tx2">
                  <a:lumMod val="60000"/>
                  <a:lumOff val="40000"/>
                </a:schemeClr>
              </a:buClr>
              <a:buFont typeface="Wingdings" pitchFamily="2" charset="2"/>
              <a:buChar char="n"/>
            </a:pPr>
            <a:r>
              <a:rPr lang="en-US" altLang="zh-TW" sz="2400" dirty="0">
                <a:ea typeface="微軟正黑體" pitchFamily="34" charset="-120"/>
                <a:cs typeface="Times New Roman" pitchFamily="18" charset="0"/>
                <a:sym typeface="新細明體" pitchFamily="18" charset="-120"/>
              </a:rPr>
              <a:t>The company does not release any financial forecast. However, the description involving the company’s opinions on its future operation and industrial development in respect of the company’s finance, business and Q&amp;A made in this presentation could be different from the future actual results. The reasons for such differences may include changes in market demand, price fluctuations, competition behavior, international economic situation, exchange rate fluctuations,  upstream and downstream supply chain, and other risk factors which are out of the company’s control.</a:t>
            </a:r>
          </a:p>
          <a:p>
            <a:pPr algn="just">
              <a:lnSpc>
                <a:spcPts val="2400"/>
              </a:lnSpc>
              <a:spcBef>
                <a:spcPts val="600"/>
              </a:spcBef>
              <a:spcAft>
                <a:spcPts val="600"/>
              </a:spcAft>
              <a:buClr>
                <a:schemeClr val="tx2">
                  <a:lumMod val="60000"/>
                  <a:lumOff val="40000"/>
                </a:schemeClr>
              </a:buClr>
              <a:buFont typeface="Wingdings" pitchFamily="2" charset="2"/>
              <a:buChar char="n"/>
            </a:pPr>
            <a:r>
              <a:rPr lang="en-US" altLang="zh-TW" sz="2400" dirty="0">
                <a:ea typeface="微軟正黑體" pitchFamily="34" charset="-120"/>
                <a:cs typeface="Times New Roman" pitchFamily="18" charset="0"/>
                <a:sym typeface="新細明體" pitchFamily="18" charset="-120"/>
              </a:rPr>
              <a:t>The future outlook in this presentation reflects the company’s views on the future to this day. The company will not be responsible to send reminders or make updates for any future change or adjustment in those views.</a:t>
            </a:r>
            <a:endParaRPr lang="zh-TW" altLang="en-US" sz="2400" dirty="0">
              <a:ea typeface="新細明體" panose="02020500000000000000" pitchFamily="18" charset="-120"/>
              <a:cs typeface="Times New Roman" pitchFamily="18" charset="0"/>
              <a:sym typeface="新細明體" pitchFamily="18" charset="-120"/>
            </a:endParaRPr>
          </a:p>
          <a:p>
            <a:pPr>
              <a:buNone/>
            </a:pPr>
            <a:endParaRPr lang="zh-TW" altLang="en-US"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2</a:t>
            </a:fld>
            <a:endParaRPr lang="zh-TW" altLang="en-US"/>
          </a:p>
        </p:txBody>
      </p:sp>
    </p:spTree>
    <p:extLst>
      <p:ext uri="{BB962C8B-B14F-4D97-AF65-F5344CB8AC3E}">
        <p14:creationId xmlns:p14="http://schemas.microsoft.com/office/powerpoint/2010/main" val="1531301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圖表 1">
            <a:extLst>
              <a:ext uri="{FF2B5EF4-FFF2-40B4-BE49-F238E27FC236}">
                <a16:creationId xmlns:a16="http://schemas.microsoft.com/office/drawing/2014/main" id="{5F5CC43B-0EBC-1183-41C0-D32C26FC783B}"/>
              </a:ext>
            </a:extLst>
          </p:cNvPr>
          <p:cNvGraphicFramePr>
            <a:graphicFrameLocks/>
          </p:cNvGraphicFramePr>
          <p:nvPr/>
        </p:nvGraphicFramePr>
        <p:xfrm>
          <a:off x="485024" y="1422082"/>
          <a:ext cx="7615367" cy="4743222"/>
        </p:xfrm>
        <a:graphic>
          <a:graphicData uri="http://schemas.openxmlformats.org/drawingml/2006/chart">
            <c:chart xmlns:c="http://schemas.openxmlformats.org/drawingml/2006/chart" xmlns:r="http://schemas.openxmlformats.org/officeDocument/2006/relationships" r:id="rId2"/>
          </a:graphicData>
        </a:graphic>
      </p:graphicFrame>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20</a:t>
            </a:fld>
            <a:endParaRPr lang="zh-TW" altLang="en-US">
              <a:solidFill>
                <a:prstClr val="black">
                  <a:tint val="75000"/>
                </a:prstClr>
              </a:solidFill>
            </a:endParaRPr>
          </a:p>
        </p:txBody>
      </p:sp>
      <p:sp>
        <p:nvSpPr>
          <p:cNvPr id="5" name="標題 1"/>
          <p:cNvSpPr>
            <a:spLocks noGrp="1"/>
          </p:cNvSpPr>
          <p:nvPr>
            <p:ph type="title"/>
          </p:nvPr>
        </p:nvSpPr>
        <p:spPr>
          <a:xfrm>
            <a:off x="485024" y="92602"/>
            <a:ext cx="8424936" cy="1026368"/>
          </a:xfrm>
        </p:spPr>
        <p:txBody>
          <a:bodyPr>
            <a:noAutofit/>
          </a:bodyPr>
          <a:lstStyle/>
          <a:p>
            <a:r>
              <a:rPr lang="en-US" altLang="zh-TW" sz="3000" b="1" dirty="0"/>
              <a:t>Trend of Revenues, Operating Income, and Profit</a:t>
            </a:r>
            <a:endParaRPr lang="zh-TW" altLang="en-US" sz="3000" b="1" dirty="0">
              <a:latin typeface="+mj-ea"/>
            </a:endParaRPr>
          </a:p>
        </p:txBody>
      </p:sp>
      <p:sp>
        <p:nvSpPr>
          <p:cNvPr id="8" name="文字方塊 7"/>
          <p:cNvSpPr txBox="1"/>
          <p:nvPr/>
        </p:nvSpPr>
        <p:spPr>
          <a:xfrm>
            <a:off x="1187624" y="1249015"/>
            <a:ext cx="1944216" cy="307777"/>
          </a:xfrm>
          <a:prstGeom prst="rect">
            <a:avLst/>
          </a:prstGeom>
          <a:solidFill>
            <a:schemeClr val="bg1"/>
          </a:solidFill>
        </p:spPr>
        <p:txBody>
          <a:bodyPr wrap="square" rtlCol="0">
            <a:spAutoFit/>
          </a:bodyPr>
          <a:lstStyle/>
          <a:p>
            <a:r>
              <a:rPr lang="en-US" altLang="zh-TW" sz="1400" b="1" dirty="0">
                <a:solidFill>
                  <a:prstClr val="black"/>
                </a:solidFill>
              </a:rPr>
              <a:t>Unit</a:t>
            </a:r>
            <a:r>
              <a:rPr lang="zh-TW" altLang="en-US" sz="1400" b="1" dirty="0">
                <a:solidFill>
                  <a:prstClr val="black"/>
                </a:solidFill>
                <a:latin typeface="新細明體"/>
                <a:ea typeface="新細明體"/>
              </a:rPr>
              <a:t>：</a:t>
            </a:r>
            <a:r>
              <a:rPr lang="en-US" altLang="zh-TW" sz="1400" b="1" dirty="0">
                <a:solidFill>
                  <a:prstClr val="black"/>
                </a:solidFill>
              </a:rPr>
              <a:t> NTD  in  million</a:t>
            </a:r>
            <a:endParaRPr lang="zh-TW" altLang="en-US" sz="1400" b="1" dirty="0">
              <a:solidFill>
                <a:prstClr val="black"/>
              </a:solidFill>
            </a:endParaRPr>
          </a:p>
        </p:txBody>
      </p:sp>
      <p:sp>
        <p:nvSpPr>
          <p:cNvPr id="7" name="文字方塊 1"/>
          <p:cNvSpPr txBox="1"/>
          <p:nvPr/>
        </p:nvSpPr>
        <p:spPr>
          <a:xfrm>
            <a:off x="6516304" y="1481892"/>
            <a:ext cx="792000" cy="251962"/>
          </a:xfrm>
          <a:prstGeom prst="rect">
            <a:avLst/>
          </a:prstGeom>
          <a:solidFill>
            <a:schemeClr val="accent5">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200" b="1" dirty="0"/>
              <a:t>Profit</a:t>
            </a:r>
            <a:endParaRPr lang="zh-TW" altLang="en-US" sz="1200" b="1" dirty="0"/>
          </a:p>
        </p:txBody>
      </p:sp>
      <p:sp>
        <p:nvSpPr>
          <p:cNvPr id="9" name="文字方塊 1"/>
          <p:cNvSpPr txBox="1"/>
          <p:nvPr/>
        </p:nvSpPr>
        <p:spPr>
          <a:xfrm>
            <a:off x="6516216" y="1733854"/>
            <a:ext cx="1548000" cy="254986"/>
          </a:xfrm>
          <a:prstGeom prst="rect">
            <a:avLst/>
          </a:prstGeom>
          <a:solidFill>
            <a:schemeClr val="accent5">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200" b="1" dirty="0"/>
              <a:t>Operating Revenues</a:t>
            </a:r>
            <a:endParaRPr lang="zh-TW" altLang="en-US" sz="1200" b="1" dirty="0"/>
          </a:p>
        </p:txBody>
      </p:sp>
      <p:sp>
        <p:nvSpPr>
          <p:cNvPr id="6" name="文字方塊 1"/>
          <p:cNvSpPr txBox="1"/>
          <p:nvPr/>
        </p:nvSpPr>
        <p:spPr>
          <a:xfrm>
            <a:off x="6512946" y="1988840"/>
            <a:ext cx="1584176" cy="251986"/>
          </a:xfrm>
          <a:prstGeom prst="rect">
            <a:avLst/>
          </a:prstGeom>
          <a:solidFill>
            <a:schemeClr val="accent5">
              <a:lumMod val="40000"/>
              <a:lumOff val="60000"/>
            </a:schemeClr>
          </a:solidFill>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zh-TW" sz="1200" b="1" dirty="0"/>
              <a:t>Net Operating Income</a:t>
            </a:r>
            <a:endParaRPr lang="zh-TW" altLang="en-US" sz="1200" b="1" dirty="0"/>
          </a:p>
        </p:txBody>
      </p:sp>
    </p:spTree>
    <p:extLst>
      <p:ext uri="{BB962C8B-B14F-4D97-AF65-F5344CB8AC3E}">
        <p14:creationId xmlns:p14="http://schemas.microsoft.com/office/powerpoint/2010/main" val="177244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74848" y="197768"/>
            <a:ext cx="8229600" cy="1143000"/>
          </a:xfrm>
        </p:spPr>
        <p:txBody>
          <a:bodyPr>
            <a:normAutofit fontScale="90000"/>
          </a:bodyPr>
          <a:lstStyle/>
          <a:p>
            <a:r>
              <a:rPr lang="en-US" altLang="zh-TW" b="1" dirty="0"/>
              <a:t>Consolidated Statements of Comprehensive Income</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21</a:t>
            </a:fld>
            <a:endParaRPr lang="zh-TW" altLang="en-US">
              <a:solidFill>
                <a:prstClr val="black">
                  <a:tint val="75000"/>
                </a:prstClr>
              </a:solidFill>
            </a:endParaRPr>
          </a:p>
        </p:txBody>
      </p:sp>
      <p:sp>
        <p:nvSpPr>
          <p:cNvPr id="8" name="文字方塊 7"/>
          <p:cNvSpPr txBox="1"/>
          <p:nvPr/>
        </p:nvSpPr>
        <p:spPr>
          <a:xfrm>
            <a:off x="6660232" y="1249015"/>
            <a:ext cx="2016224" cy="307777"/>
          </a:xfrm>
          <a:prstGeom prst="rect">
            <a:avLst/>
          </a:prstGeom>
          <a:noFill/>
        </p:spPr>
        <p:txBody>
          <a:bodyPr wrap="square" rtlCol="0">
            <a:spAutoFit/>
          </a:bodyPr>
          <a:lstStyle/>
          <a:p>
            <a:r>
              <a:rPr lang="en-US" altLang="zh-TW" sz="1400" b="1" dirty="0">
                <a:solidFill>
                  <a:prstClr val="black"/>
                </a:solidFill>
              </a:rPr>
              <a:t>   Unit</a:t>
            </a:r>
            <a:r>
              <a:rPr lang="zh-TW" altLang="en-US" sz="1400" b="1" dirty="0">
                <a:solidFill>
                  <a:prstClr val="black"/>
                </a:solidFill>
                <a:latin typeface="新細明體"/>
                <a:ea typeface="新細明體"/>
              </a:rPr>
              <a:t>：</a:t>
            </a:r>
            <a:r>
              <a:rPr lang="en-US" altLang="zh-TW" sz="1400" b="1" dirty="0">
                <a:solidFill>
                  <a:prstClr val="black"/>
                </a:solidFill>
              </a:rPr>
              <a:t>NTD  in  million</a:t>
            </a:r>
            <a:endParaRPr lang="zh-TW" altLang="en-US" sz="1400" b="1" dirty="0">
              <a:solidFill>
                <a:prstClr val="black"/>
              </a:solidFill>
            </a:endParaRPr>
          </a:p>
        </p:txBody>
      </p:sp>
      <p:graphicFrame>
        <p:nvGraphicFramePr>
          <p:cNvPr id="9" name="表格 8"/>
          <p:cNvGraphicFramePr>
            <a:graphicFrameLocks noGrp="1"/>
          </p:cNvGraphicFramePr>
          <p:nvPr/>
        </p:nvGraphicFramePr>
        <p:xfrm>
          <a:off x="701706" y="1556792"/>
          <a:ext cx="7740587" cy="4703700"/>
        </p:xfrm>
        <a:graphic>
          <a:graphicData uri="http://schemas.openxmlformats.org/drawingml/2006/table">
            <a:tbl>
              <a:tblPr firstRow="1" firstCol="1" lastRow="1" lastCol="1"/>
              <a:tblGrid>
                <a:gridCol w="208823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720078">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755813">
                  <a:extLst>
                    <a:ext uri="{9D8B030D-6E8A-4147-A177-3AD203B41FA5}">
                      <a16:colId xmlns:a16="http://schemas.microsoft.com/office/drawing/2014/main" val="20006"/>
                    </a:ext>
                  </a:extLst>
                </a:gridCol>
              </a:tblGrid>
              <a:tr h="296887">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CN" sz="1600" b="1" i="0" u="none" strike="noStrike" cap="none" normalizeH="0" baseline="0" dirty="0">
                          <a:ln>
                            <a:noFill/>
                          </a:ln>
                          <a:solidFill>
                            <a:schemeClr val="bg1"/>
                          </a:solidFill>
                          <a:effectLst/>
                          <a:latin typeface="+mn-lt"/>
                          <a:ea typeface="+mn-ea"/>
                          <a:cs typeface="Times New Roman" pitchFamily="18" charset="0"/>
                        </a:rPr>
                        <a:t>Item</a:t>
                      </a:r>
                      <a:endParaRPr kumimoji="0" lang="zh-CN" altLang="en-US" sz="1600" b="1" i="0" u="none" strike="noStrike" cap="none" normalizeH="0" baseline="0" dirty="0">
                        <a:ln>
                          <a:noFill/>
                        </a:ln>
                        <a:solidFill>
                          <a:schemeClr val="bg1"/>
                        </a:solidFill>
                        <a:effectLst/>
                        <a:latin typeface="+mn-lt"/>
                        <a:ea typeface="+mn-ea"/>
                        <a:cs typeface="Times New Roman" pitchFamily="18" charset="0"/>
                      </a:endParaRP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2023.1-9</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2022.1-9</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2022</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341441">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Operating Revenues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4,102</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100</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rPr>
                        <a:t>4,825</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100</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6,326</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100</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1"/>
                  </a:ext>
                </a:extLst>
              </a:tr>
              <a:tr h="33296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err="1">
                          <a:ln>
                            <a:noFill/>
                          </a:ln>
                          <a:solidFill>
                            <a:schemeClr val="tx1"/>
                          </a:solidFill>
                          <a:effectLst/>
                          <a:latin typeface="+mn-lt"/>
                          <a:ea typeface="+mn-ea"/>
                          <a:cs typeface="Times New Roman" pitchFamily="18" charset="0"/>
                        </a:rPr>
                        <a:t>Operatin</a:t>
                      </a:r>
                      <a:r>
                        <a:rPr kumimoji="0" lang="en-US" altLang="zh-TW" sz="1600" b="1" i="0" u="none" strike="noStrike" cap="none" normalizeH="0" baseline="0" dirty="0">
                          <a:ln>
                            <a:noFill/>
                          </a:ln>
                          <a:solidFill>
                            <a:schemeClr val="tx1"/>
                          </a:solidFill>
                          <a:effectLst/>
                          <a:latin typeface="+mn-lt"/>
                          <a:ea typeface="+mn-ea"/>
                          <a:cs typeface="Times New Roman" pitchFamily="18" charset="0"/>
                        </a:rPr>
                        <a:t> Costs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1,405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rPr>
                        <a:t>1,520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32</a:t>
                      </a: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2,007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32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2"/>
                  </a:ext>
                </a:extLst>
              </a:tr>
              <a:tr h="477100">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Gross Profit from Operation</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2,697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rPr>
                        <a:t>3,305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68</a:t>
                      </a: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4,319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68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3"/>
                  </a:ext>
                </a:extLst>
              </a:tr>
              <a:tr h="332967">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Operating Expenses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2,571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63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rPr>
                        <a:t>2,784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57</a:t>
                      </a: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3,717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59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4"/>
                  </a:ext>
                </a:extLst>
              </a:tr>
              <a:tr h="33691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Net Operating Income</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126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rPr>
                        <a:t>521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11</a:t>
                      </a: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a:solidFill>
                            <a:srgbClr val="000000"/>
                          </a:solidFill>
                          <a:effectLst/>
                          <a:latin typeface="+mn-lt"/>
                          <a:ea typeface="微軟正黑體" panose="020B0604030504040204" pitchFamily="34" charset="-120"/>
                        </a:rPr>
                        <a:t>602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10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5"/>
                  </a:ext>
                </a:extLst>
              </a:tr>
              <a:tr h="477100">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Non-operating Income and Expenses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-591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rPr>
                        <a:t>-461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solidFill>
                            <a:schemeClr val="tx1"/>
                          </a:solidFill>
                          <a:latin typeface="+mn-lt"/>
                          <a:ea typeface="+mn-ea"/>
                        </a:rPr>
                        <a:t>-10</a:t>
                      </a:r>
                      <a:endParaRPr lang="zh-TW" altLang="en-US" sz="1800" b="0" dirty="0">
                        <a:solidFill>
                          <a:schemeClr val="tx1"/>
                        </a:solidFill>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-739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-12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6"/>
                  </a:ext>
                </a:extLst>
              </a:tr>
              <a:tr h="477100">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(Loss) Profit from Operating before Tax</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-465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rPr>
                        <a:t>60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1</a:t>
                      </a: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-137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7"/>
                  </a:ext>
                </a:extLst>
              </a:tr>
              <a:tr h="388064">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Tax Expenses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193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a:solidFill>
                            <a:srgbClr val="000000"/>
                          </a:solidFill>
                          <a:effectLst/>
                          <a:latin typeface="+mn-lt"/>
                        </a:rPr>
                        <a:t>155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3</a:t>
                      </a: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218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8"/>
                  </a:ext>
                </a:extLst>
              </a:tr>
              <a:tr h="389342">
                <a:tc>
                  <a:txBody>
                    <a:bodyPr/>
                    <a:lstStyle/>
                    <a:p>
                      <a:pPr marL="0" marR="0" lvl="0" indent="0" algn="ctr" defTabSz="914400" rtl="0" eaLnBrk="1" fontAlgn="ctr" latinLnBrk="0" hangingPunct="1">
                        <a:lnSpc>
                          <a:spcPts val="1925"/>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mn-lt"/>
                          <a:ea typeface="+mn-ea"/>
                          <a:cs typeface="Times New Roman" pitchFamily="18" charset="0"/>
                        </a:rPr>
                        <a:t>Loss</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-658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-16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a:solidFill>
                            <a:srgbClr val="000000"/>
                          </a:solidFill>
                          <a:effectLst/>
                          <a:latin typeface="+mn-lt"/>
                        </a:rPr>
                        <a:t>-95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-2</a:t>
                      </a: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-355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09"/>
                  </a:ext>
                </a:extLst>
              </a:tr>
              <a:tr h="477100">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Profit (Loss) </a:t>
                      </a:r>
                    </a:p>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(Owners of Parent)</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600" b="0" i="0" u="none" strike="noStrike">
                          <a:solidFill>
                            <a:srgbClr val="000000"/>
                          </a:solidFill>
                          <a:effectLst/>
                          <a:latin typeface="微軟正黑體" panose="020B0604030504040204" pitchFamily="34" charset="-120"/>
                          <a:ea typeface="微軟正黑體" panose="020B0604030504040204" pitchFamily="34" charset="-120"/>
                        </a:rPr>
                        <a:t>-384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600" b="0" i="0" u="none" strike="noStrike" dirty="0">
                          <a:solidFill>
                            <a:srgbClr val="000000"/>
                          </a:solidFill>
                          <a:effectLst/>
                          <a:latin typeface="微軟正黑體" panose="020B0604030504040204" pitchFamily="34" charset="-120"/>
                          <a:ea typeface="微軟正黑體" panose="020B0604030504040204" pitchFamily="34" charset="-120"/>
                        </a:rPr>
                        <a:t>-9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a:solidFill>
                            <a:srgbClr val="000000"/>
                          </a:solidFill>
                          <a:effectLst/>
                          <a:latin typeface="+mn-lt"/>
                        </a:rPr>
                        <a:t>82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n-lt"/>
                          <a:ea typeface="+mn-ea"/>
                        </a:rPr>
                        <a:t>2</a:t>
                      </a: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10"/>
                  </a:ext>
                </a:extLst>
              </a:tr>
              <a:tr h="30433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Basic EPS (NTD)</a:t>
                      </a:r>
                      <a:r>
                        <a:rPr kumimoji="0" lang="zh-TW" altLang="en-US" sz="1600" b="1" i="0" u="none" strike="noStrike" cap="none" normalizeH="0" baseline="0" dirty="0">
                          <a:ln>
                            <a:noFill/>
                          </a:ln>
                          <a:solidFill>
                            <a:schemeClr val="tx1"/>
                          </a:solidFill>
                          <a:effectLst/>
                          <a:latin typeface="+mn-lt"/>
                          <a:ea typeface="+mn-ea"/>
                          <a:cs typeface="Times New Roman" pitchFamily="18" charset="0"/>
                        </a:rPr>
                        <a:t> </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dirty="0">
                          <a:solidFill>
                            <a:srgbClr val="000000"/>
                          </a:solidFill>
                          <a:effectLst/>
                          <a:latin typeface="+mn-lt"/>
                        </a:rPr>
                        <a:t>-0.47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rPr>
                        <a:t>0.10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1800" b="0" dirty="0">
                        <a:latin typeface="+mn-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n-lt"/>
                          <a:ea typeface="微軟正黑體" panose="020B0604030504040204" pitchFamily="34" charset="-120"/>
                        </a:rPr>
                        <a:t>0.01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tc>
                  <a:txBody>
                    <a:bodyPr/>
                    <a:lstStyle/>
                    <a:p>
                      <a:pPr algn="r" rtl="0" fontAlgn="ctr"/>
                      <a:r>
                        <a:rPr lang="zh-TW" altLang="en-US" sz="1800" b="0" i="0" u="none" strike="noStrike" dirty="0">
                          <a:solidFill>
                            <a:srgbClr val="000000"/>
                          </a:solidFill>
                          <a:effectLst/>
                          <a:latin typeface="+mn-lt"/>
                          <a:ea typeface="微軟正黑體" panose="020B0604030504040204" pitchFamily="34" charset="-120"/>
                        </a:rPr>
                        <a:t>　</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bg1">
                        <a:alpha val="38000"/>
                      </a:scheme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24688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197768"/>
            <a:ext cx="8229600" cy="1143000"/>
          </a:xfrm>
        </p:spPr>
        <p:txBody>
          <a:bodyPr>
            <a:normAutofit fontScale="90000"/>
          </a:bodyPr>
          <a:lstStyle/>
          <a:p>
            <a:r>
              <a:rPr lang="en-US" altLang="zh-TW" b="1" dirty="0"/>
              <a:t>Consolidated Statements of Comprehensive Income</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22</a:t>
            </a:fld>
            <a:endParaRPr lang="zh-TW" altLang="en-US">
              <a:solidFill>
                <a:prstClr val="black">
                  <a:tint val="75000"/>
                </a:prstClr>
              </a:solidFill>
            </a:endParaRPr>
          </a:p>
        </p:txBody>
      </p:sp>
      <p:graphicFrame>
        <p:nvGraphicFramePr>
          <p:cNvPr id="7" name="表格 6"/>
          <p:cNvGraphicFramePr>
            <a:graphicFrameLocks noGrp="1"/>
          </p:cNvGraphicFramePr>
          <p:nvPr/>
        </p:nvGraphicFramePr>
        <p:xfrm>
          <a:off x="1133754" y="1556520"/>
          <a:ext cx="6876492" cy="4742638"/>
        </p:xfrm>
        <a:graphic>
          <a:graphicData uri="http://schemas.openxmlformats.org/drawingml/2006/table">
            <a:tbl>
              <a:tblPr firstRow="1" firstCol="1" lastRow="1" lastCol="1"/>
              <a:tblGrid>
                <a:gridCol w="2195972">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1080120">
                  <a:extLst>
                    <a:ext uri="{9D8B030D-6E8A-4147-A177-3AD203B41FA5}">
                      <a16:colId xmlns:a16="http://schemas.microsoft.com/office/drawing/2014/main" val="20004"/>
                    </a:ext>
                  </a:extLst>
                </a:gridCol>
              </a:tblGrid>
              <a:tr h="297450">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1600" b="1" i="0" u="none" strike="noStrike" cap="none" normalizeH="0" baseline="0" dirty="0">
                          <a:ln>
                            <a:noFill/>
                          </a:ln>
                          <a:solidFill>
                            <a:schemeClr val="bg1"/>
                          </a:solidFill>
                          <a:effectLst/>
                          <a:latin typeface="+mn-lt"/>
                          <a:ea typeface="+mn-ea"/>
                          <a:cs typeface="Times New Roman" pitchFamily="18" charset="0"/>
                        </a:rPr>
                        <a:t>Item</a:t>
                      </a:r>
                      <a:endParaRPr kumimoji="0" lang="zh-CN" altLang="en-US" sz="1600" b="1" i="0" u="none" strike="noStrike" cap="none" normalizeH="0" baseline="0" dirty="0">
                        <a:ln>
                          <a:noFill/>
                        </a:ln>
                        <a:solidFill>
                          <a:schemeClr val="bg1"/>
                        </a:solidFill>
                        <a:effectLst/>
                        <a:latin typeface="+mn-lt"/>
                        <a:ea typeface="+mn-ea"/>
                        <a:cs typeface="Times New Roman" pitchFamily="18" charset="0"/>
                      </a:endParaRP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2023 Q3</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2022 Q3</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tc>
                  <a:txBody>
                    <a:bodyPr/>
                    <a:lstStyle/>
                    <a:p>
                      <a:pPr marL="0" marR="0" lvl="0" indent="0" algn="ctr" defTabSz="1017588" rtl="0" eaLnBrk="1" fontAlgn="base" latinLnBrk="0" hangingPunct="1">
                        <a:lnSpc>
                          <a:spcPct val="100000"/>
                        </a:lnSpc>
                        <a:spcBef>
                          <a:spcPts val="600"/>
                        </a:spcBef>
                        <a:spcAft>
                          <a:spcPts val="600"/>
                        </a:spcAft>
                        <a:buClrTx/>
                        <a:buSzTx/>
                        <a:buFontTx/>
                        <a:buNone/>
                        <a:tabLst/>
                      </a:pPr>
                      <a:r>
                        <a:rPr kumimoji="0" lang="en-US" altLang="zh-TW" sz="2000" b="1" i="0" u="none" strike="noStrike" cap="none" normalizeH="0" baseline="0" dirty="0">
                          <a:ln>
                            <a:noFill/>
                          </a:ln>
                          <a:solidFill>
                            <a:schemeClr val="bg1"/>
                          </a:solidFill>
                          <a:effectLst/>
                          <a:latin typeface="+mn-lt"/>
                          <a:ea typeface="+mn-ea"/>
                          <a:cs typeface="Times New Roman" pitchFamily="18" charset="0"/>
                        </a:rPr>
                        <a:t>%</a:t>
                      </a:r>
                    </a:p>
                  </a:txBody>
                  <a:tcPr marL="1887" marR="1887" marT="1831" marB="0" anchor="ctr" horzOverflow="overflow">
                    <a:lnL>
                      <a:noFill/>
                    </a:lnL>
                    <a:lnR>
                      <a:noFill/>
                    </a:lnR>
                    <a:lnT>
                      <a:noFill/>
                    </a:lnT>
                    <a:lnB>
                      <a:noFill/>
                    </a:lnB>
                    <a:lnTlToBr>
                      <a:noFill/>
                    </a:lnTlToBr>
                    <a:lnBlToTr>
                      <a:noFill/>
                    </a:lnBlToTr>
                    <a:solidFill>
                      <a:schemeClr val="accent1">
                        <a:lumMod val="75000"/>
                      </a:schemeClr>
                    </a:solidFill>
                  </a:tcPr>
                </a:tc>
                <a:extLst>
                  <a:ext uri="{0D108BD9-81ED-4DB2-BD59-A6C34878D82A}">
                    <a16:rowId xmlns:a16="http://schemas.microsoft.com/office/drawing/2014/main" val="10000"/>
                  </a:ext>
                </a:extLst>
              </a:tr>
              <a:tr h="315162">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Operating Revenues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1,244</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100</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1,524</a:t>
                      </a:r>
                    </a:p>
                  </a:txBody>
                  <a:tcPr marL="9525" marR="9525" marT="9525" marB="0" anchor="ctr">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100</a:t>
                      </a:r>
                    </a:p>
                  </a:txBody>
                  <a:tcPr marL="8793" marR="8793" marT="9524" marB="0" anchor="ctr" horzOverflow="overflow">
                    <a:lnL>
                      <a:noFill/>
                    </a:lnL>
                    <a:lnR>
                      <a:noFill/>
                    </a:lnR>
                    <a:lnT>
                      <a:noFill/>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913">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Operating Costs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441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35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487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32</a:t>
                      </a:r>
                      <a:endParaRPr lang="zh-TW" altLang="en-US" sz="1800" b="0" dirty="0">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800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Gross Profit from Operation</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803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65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1,037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68</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26461">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Operating Expenses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a:solidFill>
                            <a:srgbClr val="000000"/>
                          </a:solidFill>
                          <a:effectLst/>
                          <a:latin typeface="+mj-lt"/>
                          <a:ea typeface="微軟正黑體" panose="020B0604030504040204" pitchFamily="34" charset="-120"/>
                        </a:rPr>
                        <a:t>855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69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918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60</a:t>
                      </a:r>
                      <a:endParaRPr lang="zh-TW" altLang="en-US" sz="1800" b="0" dirty="0">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4819">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Net Operating (Loss) Income</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a:solidFill>
                            <a:srgbClr val="000000"/>
                          </a:solidFill>
                          <a:effectLst/>
                          <a:latin typeface="+mj-lt"/>
                          <a:ea typeface="微軟正黑體" panose="020B0604030504040204" pitchFamily="34" charset="-120"/>
                        </a:rPr>
                        <a:t>-52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-4</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119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8</a:t>
                      </a:r>
                      <a:endParaRPr lang="zh-TW" altLang="en-US" sz="1800" b="0" dirty="0">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800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Non-operating Income and Expenses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a:solidFill>
                            <a:srgbClr val="000000"/>
                          </a:solidFill>
                          <a:effectLst/>
                          <a:latin typeface="+mj-lt"/>
                          <a:ea typeface="微軟正黑體" panose="020B0604030504040204" pitchFamily="34" charset="-120"/>
                        </a:rPr>
                        <a:t>-237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-19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-121</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solidFill>
                            <a:schemeClr val="tx1"/>
                          </a:solidFill>
                          <a:latin typeface="+mj-lt"/>
                          <a:ea typeface="+mn-ea"/>
                        </a:rPr>
                        <a:t>-8</a:t>
                      </a:r>
                      <a:endParaRPr lang="zh-TW" altLang="en-US" sz="1800" b="0" dirty="0">
                        <a:solidFill>
                          <a:schemeClr val="tx1"/>
                        </a:solidFill>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800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Loss from Operating before Tax</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a:solidFill>
                            <a:srgbClr val="000000"/>
                          </a:solidFill>
                          <a:effectLst/>
                          <a:latin typeface="+mj-lt"/>
                          <a:ea typeface="微軟正黑體" panose="020B0604030504040204" pitchFamily="34" charset="-120"/>
                        </a:rPr>
                        <a:t>-289</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-23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0</a:t>
                      </a:r>
                      <a:endParaRPr lang="zh-TW" altLang="en-US" sz="1800" b="0" dirty="0">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913">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Tax Expenses</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a:solidFill>
                            <a:srgbClr val="000000"/>
                          </a:solidFill>
                          <a:effectLst/>
                          <a:latin typeface="+mj-lt"/>
                          <a:ea typeface="微軟正黑體" panose="020B0604030504040204" pitchFamily="34" charset="-120"/>
                        </a:rPr>
                        <a:t>23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96</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6</a:t>
                      </a:r>
                      <a:endParaRPr lang="zh-TW" altLang="en-US" sz="1800" b="0" dirty="0">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2462">
                <a:tc>
                  <a:txBody>
                    <a:bodyPr/>
                    <a:lstStyle/>
                    <a:p>
                      <a:pPr marL="0" marR="0" lvl="0" indent="0" algn="ctr" defTabSz="914400" rtl="0" eaLnBrk="1" fontAlgn="ctr" latinLnBrk="0" hangingPunct="1">
                        <a:lnSpc>
                          <a:spcPts val="1925"/>
                        </a:lnSpc>
                        <a:spcBef>
                          <a:spcPct val="0"/>
                        </a:spcBef>
                        <a:spcAft>
                          <a:spcPct val="0"/>
                        </a:spcAft>
                        <a:buClrTx/>
                        <a:buSzTx/>
                        <a:buFontTx/>
                        <a:buNone/>
                        <a:tabLst/>
                        <a:defRPr/>
                      </a:pPr>
                      <a:r>
                        <a:rPr kumimoji="0" lang="en-US" altLang="zh-TW" sz="1600" b="1" i="0" u="none" strike="noStrike" cap="none" normalizeH="0" baseline="0" dirty="0">
                          <a:ln>
                            <a:noFill/>
                          </a:ln>
                          <a:solidFill>
                            <a:schemeClr val="tx1"/>
                          </a:solidFill>
                          <a:effectLst/>
                          <a:latin typeface="+mn-lt"/>
                          <a:ea typeface="+mn-ea"/>
                          <a:cs typeface="Times New Roman" pitchFamily="18" charset="0"/>
                        </a:rPr>
                        <a:t>Loss</a:t>
                      </a: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-312</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-25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-98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-6</a:t>
                      </a:r>
                      <a:endParaRPr lang="zh-TW" altLang="en-US" sz="1800" b="0" dirty="0">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78006">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Loss</a:t>
                      </a:r>
                    </a:p>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(Owners of Parent)</a:t>
                      </a:r>
                      <a:endParaRPr kumimoji="0" lang="zh-TW" altLang="en-US"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a:solidFill>
                            <a:srgbClr val="000000"/>
                          </a:solidFill>
                          <a:effectLst/>
                          <a:latin typeface="+mj-lt"/>
                          <a:ea typeface="微軟正黑體" panose="020B0604030504040204" pitchFamily="34" charset="-120"/>
                        </a:rPr>
                        <a:t>-220</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ea typeface="微軟正黑體" panose="020B0604030504040204" pitchFamily="34" charset="-120"/>
                        </a:rPr>
                        <a:t>-18</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-25</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r>
                        <a:rPr lang="en-US" altLang="zh-TW" sz="1800" b="0" dirty="0">
                          <a:latin typeface="+mj-lt"/>
                          <a:ea typeface="+mn-ea"/>
                        </a:rPr>
                        <a:t>-2</a:t>
                      </a:r>
                      <a:endParaRPr lang="zh-TW" altLang="en-US" sz="1800" b="0" dirty="0">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28301">
                <a:tc>
                  <a:txBody>
                    <a:bodyPr/>
                    <a:lstStyle/>
                    <a:p>
                      <a:pPr marL="0" marR="0" lvl="0" indent="0" algn="ctr" defTabSz="914400" rtl="0" eaLnBrk="1" fontAlgn="ctr" latinLnBrk="0" hangingPunct="1">
                        <a:lnSpc>
                          <a:spcPts val="1925"/>
                        </a:lnSpc>
                        <a:spcBef>
                          <a:spcPct val="0"/>
                        </a:spcBef>
                        <a:spcAft>
                          <a:spcPct val="0"/>
                        </a:spcAft>
                        <a:buClrTx/>
                        <a:buSzTx/>
                        <a:buFontTx/>
                        <a:buNone/>
                        <a:tabLst/>
                      </a:pPr>
                      <a:r>
                        <a:rPr kumimoji="0" lang="en-US" altLang="zh-TW" sz="1600" b="1" i="0" u="none" strike="noStrike" cap="none" normalizeH="0" baseline="0" dirty="0">
                          <a:ln>
                            <a:noFill/>
                          </a:ln>
                          <a:solidFill>
                            <a:schemeClr val="tx1"/>
                          </a:solidFill>
                          <a:effectLst/>
                          <a:latin typeface="+mn-lt"/>
                          <a:ea typeface="+mn-ea"/>
                          <a:cs typeface="Times New Roman" pitchFamily="18" charset="0"/>
                        </a:rPr>
                        <a:t>Basic EPS (NTD)</a:t>
                      </a:r>
                      <a:r>
                        <a:rPr kumimoji="0" lang="zh-TW" altLang="en-US" sz="1600" b="1" i="0" u="none" strike="noStrike" cap="none" normalizeH="0" baseline="0" dirty="0">
                          <a:ln>
                            <a:noFill/>
                          </a:ln>
                          <a:solidFill>
                            <a:schemeClr val="tx1"/>
                          </a:solidFill>
                          <a:effectLst/>
                          <a:latin typeface="+mn-lt"/>
                          <a:ea typeface="+mn-ea"/>
                          <a:cs typeface="Times New Roman" pitchFamily="18" charset="0"/>
                        </a:rPr>
                        <a:t> </a:t>
                      </a:r>
                      <a:endParaRPr kumimoji="0" lang="en-US" altLang="zh-TW" sz="1600" b="1" i="0" u="none" strike="noStrike" cap="none" normalizeH="0" baseline="0" dirty="0">
                        <a:ln>
                          <a:noFill/>
                        </a:ln>
                        <a:solidFill>
                          <a:schemeClr val="tx1"/>
                        </a:solidFill>
                        <a:effectLst/>
                        <a:latin typeface="+mn-lt"/>
                        <a:ea typeface="+mn-ea"/>
                        <a:cs typeface="Times New Roman" pitchFamily="18" charset="0"/>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r" rtl="0" fontAlgn="ctr"/>
                      <a:r>
                        <a:rPr lang="en-US" altLang="zh-TW" sz="1800" b="0" i="0" u="none" strike="noStrike">
                          <a:solidFill>
                            <a:srgbClr val="000000"/>
                          </a:solidFill>
                          <a:effectLst/>
                          <a:latin typeface="+mj-lt"/>
                          <a:ea typeface="微軟正黑體" panose="020B0604030504040204" pitchFamily="34" charset="-120"/>
                        </a:rPr>
                        <a:t>-0.27</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ctr" rtl="0" fontAlgn="ctr"/>
                      <a:r>
                        <a:rPr lang="zh-TW" altLang="en-US" sz="1800" b="0" i="0" u="none" strike="noStrike" dirty="0">
                          <a:solidFill>
                            <a:srgbClr val="000000"/>
                          </a:solidFill>
                          <a:effectLst/>
                          <a:latin typeface="+mj-lt"/>
                          <a:ea typeface="微軟正黑體" panose="020B0604030504040204" pitchFamily="34" charset="-120"/>
                        </a:rPr>
                        <a:t>　</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rtl="0" fontAlgn="ctr"/>
                      <a:r>
                        <a:rPr lang="en-US" altLang="zh-TW" sz="1800" b="0" i="0" u="none" strike="noStrike" dirty="0">
                          <a:solidFill>
                            <a:srgbClr val="000000"/>
                          </a:solidFill>
                          <a:effectLst/>
                          <a:latin typeface="+mj-lt"/>
                        </a:rPr>
                        <a:t>-0.03</a:t>
                      </a:r>
                    </a:p>
                  </a:txBody>
                  <a:tcPr marL="9525" marR="9525" marT="9525" marB="0" anchor="ctr">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tc>
                  <a:txBody>
                    <a:bodyPr/>
                    <a:lstStyle/>
                    <a:p>
                      <a:pPr algn="r"/>
                      <a:endParaRPr lang="zh-TW" altLang="en-US" sz="1800" b="0" dirty="0">
                        <a:latin typeface="+mj-lt"/>
                        <a:ea typeface="+mn-ea"/>
                      </a:endParaRPr>
                    </a:p>
                  </a:txBody>
                  <a:tcPr marL="8793" marR="8793" marT="9524" marB="0" anchor="ctr" horzOverflow="overflow">
                    <a:lnL>
                      <a:noFill/>
                    </a:lnL>
                    <a:lnR>
                      <a:noFill/>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8" name="文字方塊 7"/>
          <p:cNvSpPr txBox="1"/>
          <p:nvPr/>
        </p:nvSpPr>
        <p:spPr>
          <a:xfrm>
            <a:off x="6372200" y="1248743"/>
            <a:ext cx="1944216" cy="307777"/>
          </a:xfrm>
          <a:prstGeom prst="rect">
            <a:avLst/>
          </a:prstGeom>
          <a:noFill/>
        </p:spPr>
        <p:txBody>
          <a:bodyPr wrap="square" rtlCol="0">
            <a:spAutoFit/>
          </a:bodyPr>
          <a:lstStyle/>
          <a:p>
            <a:r>
              <a:rPr lang="en-US" altLang="zh-TW" sz="1400" b="1" dirty="0">
                <a:solidFill>
                  <a:prstClr val="black"/>
                </a:solidFill>
              </a:rPr>
              <a:t>Unit</a:t>
            </a:r>
            <a:r>
              <a:rPr lang="zh-TW" altLang="en-US" sz="1400" b="1" dirty="0">
                <a:solidFill>
                  <a:prstClr val="black"/>
                </a:solidFill>
                <a:latin typeface="新細明體"/>
                <a:ea typeface="新細明體"/>
              </a:rPr>
              <a:t>：</a:t>
            </a:r>
            <a:r>
              <a:rPr lang="en-US" altLang="zh-TW" sz="1400" b="1" dirty="0">
                <a:solidFill>
                  <a:prstClr val="black"/>
                </a:solidFill>
              </a:rPr>
              <a:t>NTD  in  million</a:t>
            </a:r>
            <a:endParaRPr lang="zh-TW" altLang="en-US" sz="1400" b="1" dirty="0">
              <a:solidFill>
                <a:prstClr val="black"/>
              </a:solidFill>
            </a:endParaRPr>
          </a:p>
        </p:txBody>
      </p:sp>
    </p:spTree>
    <p:extLst>
      <p:ext uri="{BB962C8B-B14F-4D97-AF65-F5344CB8AC3E}">
        <p14:creationId xmlns:p14="http://schemas.microsoft.com/office/powerpoint/2010/main" val="22478056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Business Vision</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23</a:t>
            </a:fld>
            <a:endParaRPr lang="zh-TW" altLang="en-US">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04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資料庫圖表 4"/>
          <p:cNvGraphicFramePr/>
          <p:nvPr/>
        </p:nvGraphicFramePr>
        <p:xfrm>
          <a:off x="467544" y="1340768"/>
          <a:ext cx="806489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99378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41B92A18-2085-4858-BF92-EFB9B1177E84}" type="slidenum">
              <a:rPr lang="zh-TW" altLang="en-US" smtClean="0"/>
              <a:pPr/>
              <a:t>24</a:t>
            </a:fld>
            <a:endParaRPr lang="zh-TW" altLang="en-US"/>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041" y="1916832"/>
            <a:ext cx="6103753" cy="398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10"/>
          <p:cNvSpPr txBox="1"/>
          <p:nvPr/>
        </p:nvSpPr>
        <p:spPr>
          <a:xfrm>
            <a:off x="2542588" y="476672"/>
            <a:ext cx="5485796" cy="1107996"/>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altLang="zh-TW" sz="6600" b="1" dirty="0">
                <a:solidFill>
                  <a:srgbClr val="FF0000"/>
                </a:solidFill>
                <a:effectLst>
                  <a:outerShdw blurRad="38100" dist="38100" dir="2700000" algn="tl">
                    <a:srgbClr val="000000">
                      <a:alpha val="43137"/>
                    </a:srgbClr>
                  </a:outerShdw>
                </a:effectLst>
                <a:ea typeface="標楷體" panose="03000509000000000000" pitchFamily="65" charset="-120"/>
              </a:rPr>
              <a:t>Thank You</a:t>
            </a:r>
            <a:endParaRPr lang="zh-TW" altLang="en-US" sz="6600" b="1" dirty="0">
              <a:solidFill>
                <a:srgbClr val="FF0000"/>
              </a:solidFill>
              <a:effectLst>
                <a:outerShdw blurRad="38100" dist="38100" dir="2700000" algn="tl">
                  <a:srgbClr val="000000">
                    <a:alpha val="43137"/>
                  </a:srgbClr>
                </a:outerShdw>
              </a:effectLst>
              <a:ea typeface="標楷體" panose="03000509000000000000" pitchFamily="65" charset="-120"/>
            </a:endParaRPr>
          </a:p>
        </p:txBody>
      </p:sp>
    </p:spTree>
    <p:extLst>
      <p:ext uri="{BB962C8B-B14F-4D97-AF65-F5344CB8AC3E}">
        <p14:creationId xmlns:p14="http://schemas.microsoft.com/office/powerpoint/2010/main" val="424221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116632"/>
            <a:ext cx="8229600" cy="1143000"/>
          </a:xfrm>
        </p:spPr>
        <p:txBody>
          <a:bodyPr/>
          <a:lstStyle/>
          <a:p>
            <a:r>
              <a:rPr lang="en-US" altLang="zh-TW" b="1" dirty="0"/>
              <a:t>Agenda</a:t>
            </a:r>
            <a:endParaRPr lang="zh-TW" altLang="en-US" b="1" dirty="0"/>
          </a:p>
        </p:txBody>
      </p:sp>
      <p:sp>
        <p:nvSpPr>
          <p:cNvPr id="3" name="內容版面配置區 2"/>
          <p:cNvSpPr>
            <a:spLocks noGrp="1"/>
          </p:cNvSpPr>
          <p:nvPr>
            <p:ph idx="1"/>
          </p:nvPr>
        </p:nvSpPr>
        <p:spPr/>
        <p:txBody>
          <a:bodyPr/>
          <a:lstStyle/>
          <a:p>
            <a:pPr>
              <a:buClr>
                <a:schemeClr val="tx2">
                  <a:lumMod val="40000"/>
                  <a:lumOff val="60000"/>
                </a:schemeClr>
              </a:buClr>
              <a:buFont typeface="Wingdings" pitchFamily="2" charset="2"/>
              <a:buChar char="n"/>
            </a:pPr>
            <a:r>
              <a:rPr lang="en-US" altLang="zh-TW" sz="3600" dirty="0"/>
              <a:t>Company Profile</a:t>
            </a:r>
          </a:p>
          <a:p>
            <a:pPr>
              <a:buClr>
                <a:schemeClr val="tx2">
                  <a:lumMod val="40000"/>
                  <a:lumOff val="60000"/>
                </a:schemeClr>
              </a:buClr>
              <a:buFont typeface="Wingdings" pitchFamily="2" charset="2"/>
              <a:buChar char="n"/>
            </a:pPr>
            <a:r>
              <a:rPr lang="en-US" altLang="zh-TW" sz="3600" dirty="0"/>
              <a:t>Group Overview</a:t>
            </a:r>
          </a:p>
          <a:p>
            <a:pPr>
              <a:buClr>
                <a:schemeClr val="tx2">
                  <a:lumMod val="40000"/>
                  <a:lumOff val="60000"/>
                </a:schemeClr>
              </a:buClr>
              <a:buFont typeface="Wingdings" pitchFamily="2" charset="2"/>
              <a:buChar char="n"/>
            </a:pPr>
            <a:r>
              <a:rPr lang="en-US" altLang="zh-TW" sz="3600" dirty="0"/>
              <a:t>Business Development</a:t>
            </a:r>
          </a:p>
          <a:p>
            <a:pPr>
              <a:buClr>
                <a:schemeClr val="tx2">
                  <a:lumMod val="40000"/>
                  <a:lumOff val="60000"/>
                </a:schemeClr>
              </a:buClr>
              <a:buFont typeface="Wingdings" pitchFamily="2" charset="2"/>
              <a:buChar char="n"/>
            </a:pPr>
            <a:r>
              <a:rPr lang="en-US" altLang="zh-TW" sz="3600" dirty="0"/>
              <a:t>Financial Summary</a:t>
            </a:r>
          </a:p>
          <a:p>
            <a:pPr>
              <a:buClr>
                <a:schemeClr val="tx2">
                  <a:lumMod val="40000"/>
                  <a:lumOff val="60000"/>
                </a:schemeClr>
              </a:buClr>
              <a:buFont typeface="Wingdings" pitchFamily="2" charset="2"/>
              <a:buChar char="n"/>
            </a:pPr>
            <a:r>
              <a:rPr lang="en-US" altLang="zh-TW" sz="3600" dirty="0"/>
              <a:t>Business Vision</a:t>
            </a:r>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3</a:t>
            </a:fld>
            <a:endParaRPr lang="zh-TW" altLang="en-US"/>
          </a:p>
        </p:txBody>
      </p:sp>
    </p:spTree>
    <p:extLst>
      <p:ext uri="{BB962C8B-B14F-4D97-AF65-F5344CB8AC3E}">
        <p14:creationId xmlns:p14="http://schemas.microsoft.com/office/powerpoint/2010/main" val="169693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t>Company Profile</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pPr/>
              <a:t>4</a:t>
            </a:fld>
            <a:endParaRPr lang="zh-TW" altLang="en-US"/>
          </a:p>
        </p:txBody>
      </p:sp>
      <p:sp>
        <p:nvSpPr>
          <p:cNvPr id="12" name="圓角矩形 11"/>
          <p:cNvSpPr/>
          <p:nvPr/>
        </p:nvSpPr>
        <p:spPr>
          <a:xfrm>
            <a:off x="827584" y="1484784"/>
            <a:ext cx="1656184" cy="1512168"/>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ffectLst>
                  <a:outerShdw blurRad="38100" dist="38100" dir="2700000" algn="tl">
                    <a:srgbClr val="000000">
                      <a:alpha val="43137"/>
                    </a:srgbClr>
                  </a:outerShdw>
                </a:effectLst>
              </a:rPr>
              <a:t>Basic Info</a:t>
            </a:r>
            <a:endParaRPr lang="zh-TW" altLang="en-US" sz="2400" b="1" dirty="0">
              <a:solidFill>
                <a:schemeClr val="tx1"/>
              </a:solidFill>
              <a:effectLst>
                <a:outerShdw blurRad="38100" dist="38100" dir="2700000" algn="tl">
                  <a:srgbClr val="000000">
                    <a:alpha val="43137"/>
                  </a:srgbClr>
                </a:outerShdw>
              </a:effectLst>
            </a:endParaRPr>
          </a:p>
        </p:txBody>
      </p:sp>
      <p:sp>
        <p:nvSpPr>
          <p:cNvPr id="13" name="圓角矩形 12"/>
          <p:cNvSpPr/>
          <p:nvPr/>
        </p:nvSpPr>
        <p:spPr>
          <a:xfrm>
            <a:off x="827584" y="3284984"/>
            <a:ext cx="1656184" cy="1584176"/>
          </a:xfrm>
          <a:prstGeom prst="roundRect">
            <a:avLst/>
          </a:pr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400" b="1" dirty="0">
                <a:solidFill>
                  <a:schemeClr val="tx1"/>
                </a:solidFill>
                <a:effectLst>
                  <a:outerShdw blurRad="38100" dist="38100" dir="2700000" algn="tl">
                    <a:srgbClr val="000000">
                      <a:alpha val="43137"/>
                    </a:srgbClr>
                  </a:outerShdw>
                </a:effectLst>
              </a:rPr>
              <a:t>Business</a:t>
            </a:r>
            <a:endParaRPr lang="zh-TW" altLang="en-US" sz="2400" b="1" dirty="0">
              <a:solidFill>
                <a:schemeClr val="tx1"/>
              </a:solidFill>
              <a:effectLst>
                <a:outerShdw blurRad="38100" dist="38100" dir="2700000" algn="tl">
                  <a:srgbClr val="000000">
                    <a:alpha val="43137"/>
                  </a:srgbClr>
                </a:outerShdw>
              </a:effectLst>
            </a:endParaRPr>
          </a:p>
        </p:txBody>
      </p:sp>
      <p:sp>
        <p:nvSpPr>
          <p:cNvPr id="15" name="內容版面配置區 2"/>
          <p:cNvSpPr>
            <a:spLocks noGrp="1"/>
          </p:cNvSpPr>
          <p:nvPr>
            <p:ph idx="1"/>
          </p:nvPr>
        </p:nvSpPr>
        <p:spPr>
          <a:xfrm>
            <a:off x="2843808" y="1484784"/>
            <a:ext cx="5266928" cy="1512168"/>
          </a:xfrm>
        </p:spPr>
        <p:txBody>
          <a:bodyPr>
            <a:normAutofit fontScale="77500" lnSpcReduction="20000"/>
          </a:bodyPr>
          <a:lstStyle/>
          <a:p>
            <a:pPr>
              <a:buClr>
                <a:schemeClr val="tx2">
                  <a:lumMod val="40000"/>
                  <a:lumOff val="60000"/>
                </a:schemeClr>
              </a:buClr>
              <a:buFont typeface="Wingdings" pitchFamily="2" charset="2"/>
              <a:buChar char="n"/>
            </a:pPr>
            <a:r>
              <a:rPr lang="en-US" altLang="zh-TW" sz="3100" dirty="0"/>
              <a:t>Inception Date:</a:t>
            </a:r>
            <a:r>
              <a:rPr lang="zh-TW" altLang="en-US" sz="3100" dirty="0"/>
              <a:t>      </a:t>
            </a:r>
            <a:r>
              <a:rPr lang="en-US" altLang="zh-TW" sz="3100" dirty="0"/>
              <a:t>1963/10/8</a:t>
            </a:r>
          </a:p>
          <a:p>
            <a:pPr>
              <a:buClr>
                <a:schemeClr val="tx2">
                  <a:lumMod val="40000"/>
                  <a:lumOff val="60000"/>
                </a:schemeClr>
              </a:buClr>
              <a:buFont typeface="Wingdings" pitchFamily="2" charset="2"/>
              <a:buChar char="n"/>
            </a:pPr>
            <a:r>
              <a:rPr lang="en-US" altLang="zh-TW" sz="3100" dirty="0"/>
              <a:t>Listed Date:</a:t>
            </a:r>
            <a:r>
              <a:rPr lang="zh-TW" altLang="en-US" sz="3100" dirty="0"/>
              <a:t>            </a:t>
            </a:r>
            <a:r>
              <a:rPr lang="en-US" altLang="zh-TW" sz="3100" dirty="0"/>
              <a:t>1965/11/4</a:t>
            </a:r>
          </a:p>
          <a:p>
            <a:pPr>
              <a:buClr>
                <a:schemeClr val="tx2">
                  <a:lumMod val="40000"/>
                  <a:lumOff val="60000"/>
                </a:schemeClr>
              </a:buClr>
              <a:buFont typeface="Wingdings" pitchFamily="2" charset="2"/>
              <a:buChar char="n"/>
            </a:pPr>
            <a:r>
              <a:rPr lang="en-US" altLang="zh-TW" sz="3100" dirty="0"/>
              <a:t>Capital:                  </a:t>
            </a:r>
            <a:r>
              <a:rPr lang="zh-TW" altLang="en-US" sz="3100" dirty="0"/>
              <a:t>  </a:t>
            </a:r>
            <a:r>
              <a:rPr lang="en-US" altLang="zh-TW" sz="3100" dirty="0"/>
              <a:t>NT$8,247,760,670</a:t>
            </a:r>
          </a:p>
          <a:p>
            <a:pPr>
              <a:buClr>
                <a:schemeClr val="tx2">
                  <a:lumMod val="40000"/>
                  <a:lumOff val="60000"/>
                </a:schemeClr>
              </a:buClr>
              <a:buFont typeface="Wingdings" pitchFamily="2" charset="2"/>
              <a:buChar char="n"/>
            </a:pPr>
            <a:r>
              <a:rPr lang="en-US" altLang="zh-TW" sz="3100" dirty="0"/>
              <a:t>Stock Symbol:       </a:t>
            </a:r>
            <a:r>
              <a:rPr lang="zh-TW" altLang="en-US" sz="3100" dirty="0"/>
              <a:t>  </a:t>
            </a:r>
            <a:r>
              <a:rPr lang="en-US" altLang="zh-TW" sz="3100" dirty="0"/>
              <a:t>2601 </a:t>
            </a:r>
          </a:p>
        </p:txBody>
      </p:sp>
      <p:sp>
        <p:nvSpPr>
          <p:cNvPr id="16" name="內容版面配置區 2"/>
          <p:cNvSpPr txBox="1">
            <a:spLocks/>
          </p:cNvSpPr>
          <p:nvPr/>
        </p:nvSpPr>
        <p:spPr>
          <a:xfrm>
            <a:off x="2843808" y="3212976"/>
            <a:ext cx="5400600" cy="1512168"/>
          </a:xfrm>
          <a:prstGeom prst="rect">
            <a:avLst/>
          </a:prstGeom>
        </p:spPr>
        <p:txBody>
          <a:bodyPr vert="horz" lIns="91440" tIns="45720" rIns="91440" bIns="45720" rtlCol="0">
            <a:normAutofit/>
          </a:bodyPr>
          <a:lstStyle/>
          <a:p>
            <a:pPr marL="342900" lvl="0" indent="-342900">
              <a:spcBef>
                <a:spcPct val="20000"/>
              </a:spcBef>
              <a:buClr>
                <a:schemeClr val="tx2">
                  <a:lumMod val="40000"/>
                  <a:lumOff val="60000"/>
                </a:schemeClr>
              </a:buClr>
              <a:buFont typeface="Wingdings" pitchFamily="2" charset="2"/>
              <a:buChar char="n"/>
            </a:pPr>
            <a:r>
              <a:rPr lang="en-US" altLang="zh-TW" sz="2000" dirty="0"/>
              <a:t>Operation includes shipping, retail, financial leases, property development, and financial services</a:t>
            </a:r>
            <a:endParaRPr kumimoji="0" lang="en-US" altLang="zh-TW" sz="2000" b="0" i="0" u="none" strike="noStrike" kern="1200" cap="none" spc="0" normalizeH="0" baseline="0" noProof="0" dirty="0">
              <a:ln>
                <a:noFill/>
              </a:ln>
              <a:solidFill>
                <a:schemeClr val="tx1"/>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zh-TW" altLang="en-US" sz="2000" b="0" i="0" u="none" strike="noStrike" kern="1200" cap="none" spc="0" normalizeH="0" baseline="0" noProof="0" dirty="0">
              <a:ln>
                <a:noFill/>
              </a:ln>
              <a:solidFill>
                <a:schemeClr val="tx1"/>
              </a:solidFill>
              <a:effectLst/>
              <a:uLnTx/>
              <a:uFillTx/>
            </a:endParaRPr>
          </a:p>
        </p:txBody>
      </p:sp>
      <p:sp>
        <p:nvSpPr>
          <p:cNvPr id="11" name="文字方塊 10"/>
          <p:cNvSpPr txBox="1"/>
          <p:nvPr/>
        </p:nvSpPr>
        <p:spPr>
          <a:xfrm>
            <a:off x="1177611" y="5733256"/>
            <a:ext cx="3466397" cy="276999"/>
          </a:xfrm>
          <a:prstGeom prst="rect">
            <a:avLst/>
          </a:prstGeom>
          <a:noFill/>
        </p:spPr>
        <p:txBody>
          <a:bodyPr wrap="square" rtlCol="0">
            <a:spAutoFit/>
          </a:bodyPr>
          <a:lstStyle/>
          <a:p>
            <a:r>
              <a:rPr lang="en-US" altLang="zh-TW" sz="1200" dirty="0">
                <a:latin typeface="+mj-lt"/>
              </a:rPr>
              <a:t>Source:  Financial Report as  at  </a:t>
            </a:r>
            <a:r>
              <a:rPr lang="en-US" altLang="zh-TW" sz="1200" dirty="0">
                <a:solidFill>
                  <a:srgbClr val="FF0000"/>
                </a:solidFill>
                <a:latin typeface="+mj-lt"/>
              </a:rPr>
              <a:t>2023/9/30</a:t>
            </a:r>
          </a:p>
        </p:txBody>
      </p:sp>
      <p:graphicFrame>
        <p:nvGraphicFramePr>
          <p:cNvPr id="10" name="圖表 9"/>
          <p:cNvGraphicFramePr>
            <a:graphicFrameLocks/>
          </p:cNvGraphicFramePr>
          <p:nvPr>
            <p:extLst>
              <p:ext uri="{D42A27DB-BD31-4B8C-83A1-F6EECF244321}">
                <p14:modId xmlns:p14="http://schemas.microsoft.com/office/powerpoint/2010/main" val="133300326"/>
              </p:ext>
            </p:extLst>
          </p:nvPr>
        </p:nvGraphicFramePr>
        <p:xfrm>
          <a:off x="1655676" y="4339546"/>
          <a:ext cx="4148708" cy="25202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圖表 2">
            <a:extLst>
              <a:ext uri="{FF2B5EF4-FFF2-40B4-BE49-F238E27FC236}">
                <a16:creationId xmlns:a16="http://schemas.microsoft.com/office/drawing/2014/main" id="{9A700EA0-3586-BFB9-BC56-BCB3E883E7EE}"/>
              </a:ext>
            </a:extLst>
          </p:cNvPr>
          <p:cNvGraphicFramePr>
            <a:graphicFrameLocks/>
          </p:cNvGraphicFramePr>
          <p:nvPr>
            <p:extLst>
              <p:ext uri="{D42A27DB-BD31-4B8C-83A1-F6EECF244321}">
                <p14:modId xmlns:p14="http://schemas.microsoft.com/office/powerpoint/2010/main" val="3247087374"/>
              </p:ext>
            </p:extLst>
          </p:nvPr>
        </p:nvGraphicFramePr>
        <p:xfrm>
          <a:off x="4343399" y="4013773"/>
          <a:ext cx="4343401" cy="3171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61342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4043404513"/>
              </p:ext>
            </p:extLst>
          </p:nvPr>
        </p:nvGraphicFramePr>
        <p:xfrm>
          <a:off x="1515773" y="2817813"/>
          <a:ext cx="6312024" cy="4048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467544" y="274638"/>
            <a:ext cx="8229600" cy="1143000"/>
          </a:xfrm>
        </p:spPr>
        <p:txBody>
          <a:bodyPr/>
          <a:lstStyle/>
          <a:p>
            <a:r>
              <a:rPr lang="en-US" altLang="zh-TW" b="1" dirty="0"/>
              <a:t>Group Overview</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5</a:t>
            </a:fld>
            <a:endParaRPr lang="zh-TW" altLang="en-US">
              <a:solidFill>
                <a:prstClr val="black">
                  <a:tint val="75000"/>
                </a:prstClr>
              </a:solidFill>
            </a:endParaRPr>
          </a:p>
        </p:txBody>
      </p:sp>
      <p:graphicFrame>
        <p:nvGraphicFramePr>
          <p:cNvPr id="5" name="資料庫圖表 4"/>
          <p:cNvGraphicFramePr/>
          <p:nvPr>
            <p:extLst>
              <p:ext uri="{D42A27DB-BD31-4B8C-83A1-F6EECF244321}">
                <p14:modId xmlns:p14="http://schemas.microsoft.com/office/powerpoint/2010/main" val="1335484704"/>
              </p:ext>
            </p:extLst>
          </p:nvPr>
        </p:nvGraphicFramePr>
        <p:xfrm>
          <a:off x="1619672" y="692696"/>
          <a:ext cx="6336704" cy="3600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圖片 7" descr="ScreenShot_20171110134327.png"/>
          <p:cNvPicPr>
            <a:picLocks noChangeAspect="1"/>
          </p:cNvPicPr>
          <p:nvPr/>
        </p:nvPicPr>
        <p:blipFill>
          <a:blip r:embed="rId12" cstate="print"/>
          <a:stretch>
            <a:fillRect/>
          </a:stretch>
        </p:blipFill>
        <p:spPr>
          <a:xfrm>
            <a:off x="3804250" y="2059107"/>
            <a:ext cx="1811546" cy="753104"/>
          </a:xfrm>
          <a:prstGeom prst="rect">
            <a:avLst/>
          </a:prstGeom>
        </p:spPr>
      </p:pic>
      <p:pic>
        <p:nvPicPr>
          <p:cNvPr id="11" name="圖片 10" descr="擷取b.PNG"/>
          <p:cNvPicPr>
            <a:picLocks noChangeAspect="1"/>
          </p:cNvPicPr>
          <p:nvPr/>
        </p:nvPicPr>
        <p:blipFill>
          <a:blip r:embed="rId13" cstate="print"/>
          <a:stretch>
            <a:fillRect/>
          </a:stretch>
        </p:blipFill>
        <p:spPr>
          <a:xfrm>
            <a:off x="5870998" y="4506879"/>
            <a:ext cx="1836204" cy="695051"/>
          </a:xfrm>
          <a:prstGeom prst="rect">
            <a:avLst/>
          </a:prstGeom>
        </p:spPr>
      </p:pic>
      <p:pic>
        <p:nvPicPr>
          <p:cNvPr id="10" name="圖片 9" descr="擷取a.PNG"/>
          <p:cNvPicPr>
            <a:picLocks noChangeAspect="1"/>
          </p:cNvPicPr>
          <p:nvPr/>
        </p:nvPicPr>
        <p:blipFill>
          <a:blip r:embed="rId14" cstate="print"/>
          <a:stretch>
            <a:fillRect/>
          </a:stretch>
        </p:blipFill>
        <p:spPr>
          <a:xfrm>
            <a:off x="1544653" y="4365104"/>
            <a:ext cx="1837425" cy="792088"/>
          </a:xfrm>
          <a:prstGeom prst="rect">
            <a:avLst/>
          </a:prstGeom>
        </p:spPr>
      </p:pic>
      <p:pic>
        <p:nvPicPr>
          <p:cNvPr id="2050" name="Picture 2"/>
          <p:cNvPicPr>
            <a:picLocks noChangeAspect="1" noChangeArrowheads="1"/>
          </p:cNvPicPr>
          <p:nvPr/>
        </p:nvPicPr>
        <p:blipFill>
          <a:blip r:embed="rId15" cstate="print"/>
          <a:srcRect/>
          <a:stretch>
            <a:fillRect/>
          </a:stretch>
        </p:blipFill>
        <p:spPr bwMode="auto">
          <a:xfrm>
            <a:off x="5979010" y="2059107"/>
            <a:ext cx="1812638" cy="735851"/>
          </a:xfrm>
          <a:prstGeom prst="rect">
            <a:avLst/>
          </a:prstGeom>
          <a:noFill/>
          <a:ln w="9525">
            <a:noFill/>
            <a:miter lim="800000"/>
            <a:headEnd/>
            <a:tailEnd/>
          </a:ln>
        </p:spPr>
      </p:pic>
      <p:pic>
        <p:nvPicPr>
          <p:cNvPr id="2051" name="Picture 3"/>
          <p:cNvPicPr>
            <a:picLocks noChangeAspect="1" noChangeArrowheads="1"/>
          </p:cNvPicPr>
          <p:nvPr/>
        </p:nvPicPr>
        <p:blipFill>
          <a:blip r:embed="rId16" cstate="print"/>
          <a:srcRect/>
          <a:stretch>
            <a:fillRect/>
          </a:stretch>
        </p:blipFill>
        <p:spPr bwMode="auto">
          <a:xfrm>
            <a:off x="1639019" y="2059107"/>
            <a:ext cx="1828799" cy="744477"/>
          </a:xfrm>
          <a:prstGeom prst="rect">
            <a:avLst/>
          </a:prstGeom>
          <a:noFill/>
          <a:ln w="9525">
            <a:noFill/>
            <a:miter lim="800000"/>
            <a:headEnd/>
            <a:tailEnd/>
          </a:ln>
        </p:spPr>
      </p:pic>
      <p:sp>
        <p:nvSpPr>
          <p:cNvPr id="13" name="文字方塊 12"/>
          <p:cNvSpPr txBox="1"/>
          <p:nvPr/>
        </p:nvSpPr>
        <p:spPr>
          <a:xfrm>
            <a:off x="5979010" y="1414272"/>
            <a:ext cx="1728192" cy="646331"/>
          </a:xfrm>
          <a:prstGeom prst="rect">
            <a:avLst/>
          </a:prstGeom>
          <a:noFill/>
        </p:spPr>
        <p:txBody>
          <a:bodyPr wrap="square" rtlCol="0">
            <a:spAutoFit/>
          </a:bodyPr>
          <a:lstStyle/>
          <a:p>
            <a:r>
              <a:rPr lang="en-US" altLang="zh-TW" sz="2000" b="1" dirty="0">
                <a:solidFill>
                  <a:srgbClr val="4BACC6">
                    <a:lumMod val="50000"/>
                  </a:srgbClr>
                </a:solidFill>
                <a:effectLst>
                  <a:outerShdw blurRad="38100" dist="38100" dir="2700000" algn="tl">
                    <a:srgbClr val="000000">
                      <a:alpha val="43137"/>
                    </a:srgbClr>
                  </a:outerShdw>
                </a:effectLst>
              </a:rPr>
              <a:t>2013</a:t>
            </a:r>
          </a:p>
          <a:p>
            <a:r>
              <a:rPr lang="en-US" altLang="zh-TW" sz="1600" b="1" dirty="0">
                <a:solidFill>
                  <a:srgbClr val="4BACC6">
                    <a:lumMod val="50000"/>
                  </a:srgbClr>
                </a:solidFill>
                <a:effectLst>
                  <a:outerShdw blurRad="38100" dist="38100" dir="2700000" algn="tl">
                    <a:srgbClr val="000000">
                      <a:alpha val="43137"/>
                    </a:srgbClr>
                  </a:outerShdw>
                </a:effectLst>
              </a:rPr>
              <a:t>Mariner Finance </a:t>
            </a:r>
            <a:endParaRPr lang="zh-TW" altLang="en-US" sz="1600" b="1" dirty="0">
              <a:solidFill>
                <a:srgbClr val="4BACC6">
                  <a:lumMod val="50000"/>
                </a:srgbClr>
              </a:solidFill>
              <a:effectLst>
                <a:outerShdw blurRad="38100" dist="38100" dir="2700000" algn="tl">
                  <a:srgbClr val="000000">
                    <a:alpha val="43137"/>
                  </a:srgbClr>
                </a:outerShdw>
              </a:effectLst>
            </a:endParaRPr>
          </a:p>
        </p:txBody>
      </p:sp>
      <p:sp>
        <p:nvSpPr>
          <p:cNvPr id="14" name="文字方塊 13"/>
          <p:cNvSpPr txBox="1"/>
          <p:nvPr/>
        </p:nvSpPr>
        <p:spPr>
          <a:xfrm>
            <a:off x="1619672" y="1412776"/>
            <a:ext cx="1080120" cy="400110"/>
          </a:xfrm>
          <a:prstGeom prst="rect">
            <a:avLst/>
          </a:prstGeom>
          <a:noFill/>
        </p:spPr>
        <p:txBody>
          <a:bodyPr wrap="square" rtlCol="0">
            <a:spAutoFit/>
          </a:bodyPr>
          <a:lstStyle/>
          <a:p>
            <a:r>
              <a:rPr lang="en-US" altLang="zh-TW" sz="2000" b="1" dirty="0">
                <a:solidFill>
                  <a:srgbClr val="4BACC6">
                    <a:lumMod val="50000"/>
                  </a:srgbClr>
                </a:solidFill>
                <a:effectLst>
                  <a:outerShdw blurRad="38100" dist="38100" dir="2700000" algn="tl">
                    <a:srgbClr val="000000">
                      <a:alpha val="43137"/>
                    </a:srgbClr>
                  </a:outerShdw>
                </a:effectLst>
              </a:rPr>
              <a:t>1963</a:t>
            </a:r>
            <a:endParaRPr lang="zh-TW" altLang="en-US" sz="2000" b="1" dirty="0">
              <a:solidFill>
                <a:srgbClr val="4BACC6">
                  <a:lumMod val="50000"/>
                </a:srgbClr>
              </a:solidFill>
              <a:effectLst>
                <a:outerShdw blurRad="38100" dist="38100" dir="2700000" algn="tl">
                  <a:srgbClr val="000000">
                    <a:alpha val="43137"/>
                  </a:srgbClr>
                </a:outerShdw>
              </a:effectLst>
            </a:endParaRPr>
          </a:p>
        </p:txBody>
      </p:sp>
      <p:sp>
        <p:nvSpPr>
          <p:cNvPr id="15" name="文字方塊 14"/>
          <p:cNvSpPr txBox="1"/>
          <p:nvPr/>
        </p:nvSpPr>
        <p:spPr>
          <a:xfrm>
            <a:off x="3763386" y="1412776"/>
            <a:ext cx="1656184" cy="646331"/>
          </a:xfrm>
          <a:prstGeom prst="rect">
            <a:avLst/>
          </a:prstGeom>
          <a:noFill/>
        </p:spPr>
        <p:txBody>
          <a:bodyPr wrap="square" rtlCol="0">
            <a:spAutoFit/>
          </a:bodyPr>
          <a:lstStyle/>
          <a:p>
            <a:r>
              <a:rPr lang="en-US" altLang="zh-TW" sz="2000" b="1" dirty="0">
                <a:solidFill>
                  <a:srgbClr val="4BACC6">
                    <a:lumMod val="50000"/>
                  </a:srgbClr>
                </a:solidFill>
                <a:effectLst>
                  <a:outerShdw blurRad="38100" dist="38100" dir="2700000" algn="tl">
                    <a:srgbClr val="000000">
                      <a:alpha val="43137"/>
                    </a:srgbClr>
                  </a:outerShdw>
                </a:effectLst>
              </a:rPr>
              <a:t>2006</a:t>
            </a:r>
            <a:r>
              <a:rPr lang="zh-TW" altLang="en-US" sz="2000" b="1" dirty="0">
                <a:solidFill>
                  <a:srgbClr val="4BACC6">
                    <a:lumMod val="50000"/>
                  </a:srgbClr>
                </a:solidFill>
                <a:effectLst>
                  <a:outerShdw blurRad="38100" dist="38100" dir="2700000" algn="tl">
                    <a:srgbClr val="000000">
                      <a:alpha val="43137"/>
                    </a:srgbClr>
                  </a:outerShdw>
                </a:effectLst>
              </a:rPr>
              <a:t>  </a:t>
            </a:r>
            <a:endParaRPr lang="en-US" altLang="zh-TW" sz="2000" b="1" dirty="0">
              <a:solidFill>
                <a:srgbClr val="4BACC6">
                  <a:lumMod val="50000"/>
                </a:srgbClr>
              </a:solidFill>
              <a:effectLst>
                <a:outerShdw blurRad="38100" dist="38100" dir="2700000" algn="tl">
                  <a:srgbClr val="000000">
                    <a:alpha val="43137"/>
                  </a:srgbClr>
                </a:outerShdw>
              </a:effectLst>
            </a:endParaRPr>
          </a:p>
          <a:p>
            <a:r>
              <a:rPr lang="en-US" altLang="zh-TW" sz="1600" b="1" dirty="0">
                <a:solidFill>
                  <a:srgbClr val="4BACC6">
                    <a:lumMod val="50000"/>
                  </a:srgbClr>
                </a:solidFill>
                <a:effectLst>
                  <a:outerShdw blurRad="38100" dist="38100" dir="2700000" algn="tl">
                    <a:srgbClr val="000000">
                      <a:alpha val="43137"/>
                    </a:srgbClr>
                  </a:outerShdw>
                </a:effectLst>
              </a:rPr>
              <a:t>Grand Ocean</a:t>
            </a:r>
            <a:r>
              <a:rPr lang="zh-TW" altLang="en-US" sz="1600" b="1" dirty="0">
                <a:solidFill>
                  <a:srgbClr val="4BACC6">
                    <a:lumMod val="50000"/>
                  </a:srgbClr>
                </a:solidFill>
                <a:effectLst>
                  <a:outerShdw blurRad="38100" dist="38100" dir="2700000" algn="tl">
                    <a:srgbClr val="000000">
                      <a:alpha val="43137"/>
                    </a:srgbClr>
                  </a:outerShdw>
                </a:effectLst>
              </a:rPr>
              <a:t> </a:t>
            </a:r>
          </a:p>
        </p:txBody>
      </p:sp>
      <p:pic>
        <p:nvPicPr>
          <p:cNvPr id="16" name="圖片 15" descr="ScreenShot_20171110134711.png"/>
          <p:cNvPicPr>
            <a:picLocks noChangeAspect="1"/>
          </p:cNvPicPr>
          <p:nvPr/>
        </p:nvPicPr>
        <p:blipFill>
          <a:blip r:embed="rId17" cstate="print"/>
          <a:stretch>
            <a:fillRect/>
          </a:stretch>
        </p:blipFill>
        <p:spPr>
          <a:xfrm>
            <a:off x="3685331" y="4365104"/>
            <a:ext cx="1884882" cy="788548"/>
          </a:xfrm>
          <a:prstGeom prst="rect">
            <a:avLst/>
          </a:prstGeom>
        </p:spPr>
      </p:pic>
      <p:sp>
        <p:nvSpPr>
          <p:cNvPr id="17" name="文字方塊 16"/>
          <p:cNvSpPr txBox="1"/>
          <p:nvPr/>
        </p:nvSpPr>
        <p:spPr>
          <a:xfrm>
            <a:off x="1619672" y="3717032"/>
            <a:ext cx="1872208" cy="646331"/>
          </a:xfrm>
          <a:prstGeom prst="rect">
            <a:avLst/>
          </a:prstGeom>
          <a:noFill/>
        </p:spPr>
        <p:txBody>
          <a:bodyPr wrap="square" rtlCol="0">
            <a:spAutoFit/>
          </a:bodyPr>
          <a:lstStyle/>
          <a:p>
            <a:r>
              <a:rPr lang="en-US" altLang="zh-TW" sz="2000" b="1" dirty="0">
                <a:solidFill>
                  <a:srgbClr val="4BACC6">
                    <a:lumMod val="50000"/>
                  </a:srgbClr>
                </a:solidFill>
                <a:effectLst>
                  <a:outerShdw blurRad="38100" dist="38100" dir="2700000" algn="tl">
                    <a:srgbClr val="000000">
                      <a:alpha val="43137"/>
                    </a:srgbClr>
                  </a:outerShdw>
                </a:effectLst>
              </a:rPr>
              <a:t>2015</a:t>
            </a:r>
            <a:r>
              <a:rPr lang="zh-TW" altLang="en-US" sz="2000" b="1" dirty="0">
                <a:solidFill>
                  <a:srgbClr val="4BACC6">
                    <a:lumMod val="50000"/>
                  </a:srgbClr>
                </a:solidFill>
                <a:effectLst>
                  <a:outerShdw blurRad="38100" dist="38100" dir="2700000" algn="tl">
                    <a:srgbClr val="000000">
                      <a:alpha val="43137"/>
                    </a:srgbClr>
                  </a:outerShdw>
                </a:effectLst>
              </a:rPr>
              <a:t>  </a:t>
            </a:r>
            <a:endParaRPr lang="en-US" altLang="zh-TW" sz="2000" b="1" dirty="0">
              <a:solidFill>
                <a:srgbClr val="4BACC6">
                  <a:lumMod val="50000"/>
                </a:srgbClr>
              </a:solidFill>
              <a:effectLst>
                <a:outerShdw blurRad="38100" dist="38100" dir="2700000" algn="tl">
                  <a:srgbClr val="000000">
                    <a:alpha val="43137"/>
                  </a:srgbClr>
                </a:outerShdw>
              </a:effectLst>
            </a:endParaRPr>
          </a:p>
          <a:p>
            <a:r>
              <a:rPr lang="en-US" altLang="zh-TW" sz="1600" b="1" dirty="0">
                <a:solidFill>
                  <a:srgbClr val="4BACC6">
                    <a:lumMod val="50000"/>
                  </a:srgbClr>
                </a:solidFill>
                <a:effectLst>
                  <a:outerShdw blurRad="38100" dist="38100" dir="2700000" algn="tl">
                    <a:srgbClr val="000000">
                      <a:alpha val="43137"/>
                    </a:srgbClr>
                  </a:outerShdw>
                </a:effectLst>
              </a:rPr>
              <a:t>RSW</a:t>
            </a:r>
            <a:endParaRPr lang="zh-TW" altLang="en-US" sz="2000" b="1" dirty="0">
              <a:solidFill>
                <a:srgbClr val="4BACC6">
                  <a:lumMod val="50000"/>
                </a:srgbClr>
              </a:solidFill>
              <a:effectLst>
                <a:outerShdw blurRad="38100" dist="38100" dir="2700000" algn="tl">
                  <a:srgbClr val="000000">
                    <a:alpha val="43137"/>
                  </a:srgbClr>
                </a:outerShdw>
              </a:effectLst>
            </a:endParaRPr>
          </a:p>
        </p:txBody>
      </p:sp>
      <p:sp>
        <p:nvSpPr>
          <p:cNvPr id="18" name="文字方塊 17"/>
          <p:cNvSpPr txBox="1"/>
          <p:nvPr/>
        </p:nvSpPr>
        <p:spPr>
          <a:xfrm>
            <a:off x="3685330" y="3789040"/>
            <a:ext cx="1924418" cy="830997"/>
          </a:xfrm>
          <a:prstGeom prst="rect">
            <a:avLst/>
          </a:prstGeom>
          <a:noFill/>
        </p:spPr>
        <p:txBody>
          <a:bodyPr wrap="square" rtlCol="0">
            <a:spAutoFit/>
          </a:bodyPr>
          <a:lstStyle/>
          <a:p>
            <a:r>
              <a:rPr lang="en-US" altLang="zh-TW" sz="1600" b="1" dirty="0">
                <a:solidFill>
                  <a:srgbClr val="4BACC6">
                    <a:lumMod val="50000"/>
                  </a:srgbClr>
                </a:solidFill>
                <a:effectLst>
                  <a:outerShdw blurRad="38100" dist="38100" dir="2700000" algn="tl">
                    <a:srgbClr val="000000">
                      <a:alpha val="43137"/>
                    </a:srgbClr>
                  </a:outerShdw>
                </a:effectLst>
              </a:rPr>
              <a:t>2019 </a:t>
            </a:r>
          </a:p>
          <a:p>
            <a:r>
              <a:rPr lang="en-US" altLang="zh-TW" sz="1600" b="1" dirty="0">
                <a:solidFill>
                  <a:srgbClr val="4BACC6">
                    <a:lumMod val="50000"/>
                  </a:srgbClr>
                </a:solidFill>
                <a:effectLst>
                  <a:outerShdw blurRad="38100" dist="38100" dir="2700000" algn="tl">
                    <a:srgbClr val="000000">
                      <a:alpha val="43137"/>
                    </a:srgbClr>
                  </a:outerShdw>
                </a:effectLst>
              </a:rPr>
              <a:t>Da Yu Financial</a:t>
            </a:r>
            <a:endParaRPr lang="zh-TW" altLang="en-US" sz="1600" b="1" dirty="0">
              <a:solidFill>
                <a:srgbClr val="4BACC6">
                  <a:lumMod val="50000"/>
                </a:srgbClr>
              </a:solidFill>
              <a:effectLst>
                <a:outerShdw blurRad="38100" dist="38100" dir="2700000" algn="tl">
                  <a:srgbClr val="000000">
                    <a:alpha val="43137"/>
                  </a:srgbClr>
                </a:outerShdw>
              </a:effectLst>
            </a:endParaRPr>
          </a:p>
          <a:p>
            <a:r>
              <a:rPr lang="zh-TW" altLang="en-US" sz="1600" b="1" dirty="0">
                <a:solidFill>
                  <a:srgbClr val="4BACC6">
                    <a:lumMod val="50000"/>
                  </a:srgbClr>
                </a:solidFill>
                <a:effectLst>
                  <a:outerShdw blurRad="38100" dist="38100" dir="2700000" algn="tl">
                    <a:srgbClr val="000000">
                      <a:alpha val="43137"/>
                    </a:srgbClr>
                  </a:outerShdw>
                </a:effectLst>
              </a:rPr>
              <a:t>      </a:t>
            </a:r>
          </a:p>
        </p:txBody>
      </p:sp>
      <p:sp>
        <p:nvSpPr>
          <p:cNvPr id="19" name="文字方塊 18"/>
          <p:cNvSpPr txBox="1"/>
          <p:nvPr/>
        </p:nvSpPr>
        <p:spPr>
          <a:xfrm>
            <a:off x="5870998" y="3798993"/>
            <a:ext cx="1944216" cy="400110"/>
          </a:xfrm>
          <a:prstGeom prst="rect">
            <a:avLst/>
          </a:prstGeom>
          <a:noFill/>
        </p:spPr>
        <p:txBody>
          <a:bodyPr wrap="square" rtlCol="0">
            <a:spAutoFit/>
          </a:bodyPr>
          <a:lstStyle/>
          <a:p>
            <a:r>
              <a:rPr lang="en-US" altLang="zh-TW" sz="2000" b="1" dirty="0">
                <a:solidFill>
                  <a:srgbClr val="4BACC6">
                    <a:lumMod val="50000"/>
                  </a:srgbClr>
                </a:solidFill>
                <a:effectLst>
                  <a:outerShdw blurRad="38100" dist="38100" dir="2700000" algn="tl">
                    <a:srgbClr val="000000">
                      <a:alpha val="43137"/>
                    </a:srgbClr>
                  </a:outerShdw>
                </a:effectLst>
              </a:rPr>
              <a:t>2017</a:t>
            </a:r>
            <a:r>
              <a:rPr lang="zh-TW" altLang="en-US" sz="2000" b="1" dirty="0">
                <a:solidFill>
                  <a:srgbClr val="4BACC6">
                    <a:lumMod val="50000"/>
                  </a:srgbClr>
                </a:solidFill>
                <a:effectLst>
                  <a:outerShdw blurRad="38100" dist="38100" dir="2700000" algn="tl">
                    <a:srgbClr val="000000">
                      <a:alpha val="43137"/>
                    </a:srgbClr>
                  </a:outerShdw>
                </a:effectLst>
              </a:rPr>
              <a:t> </a:t>
            </a:r>
            <a:r>
              <a:rPr lang="en-US" altLang="zh-TW" sz="1600" b="1" dirty="0" err="1">
                <a:solidFill>
                  <a:srgbClr val="4BACC6">
                    <a:lumMod val="50000"/>
                  </a:srgbClr>
                </a:solidFill>
                <a:effectLst>
                  <a:outerShdw blurRad="38100" dist="38100" dir="2700000" algn="tl">
                    <a:srgbClr val="000000">
                      <a:alpha val="43137"/>
                    </a:srgbClr>
                  </a:outerShdw>
                </a:effectLst>
              </a:rPr>
              <a:t>Sandmartin</a:t>
            </a:r>
            <a:endParaRPr lang="en-US" altLang="zh-TW" sz="1600" b="1" dirty="0">
              <a:solidFill>
                <a:srgbClr val="4BACC6">
                  <a:lumMod val="50000"/>
                </a:srgbClr>
              </a:solidFill>
              <a:effectLst>
                <a:outerShdw blurRad="38100" dist="38100" dir="2700000" algn="tl">
                  <a:srgbClr val="000000">
                    <a:alpha val="43137"/>
                  </a:srgbClr>
                </a:outerShdw>
              </a:effectLst>
            </a:endParaRPr>
          </a:p>
        </p:txBody>
      </p:sp>
      <p:pic>
        <p:nvPicPr>
          <p:cNvPr id="21" name="Picture 1"/>
          <p:cNvPicPr>
            <a:picLocks noChangeAspect="1" noChangeArrowheads="1"/>
          </p:cNvPicPr>
          <p:nvPr/>
        </p:nvPicPr>
        <p:blipFill>
          <a:blip r:embed="rId18" cstate="print"/>
          <a:srcRect/>
          <a:stretch>
            <a:fillRect/>
          </a:stretch>
        </p:blipFill>
        <p:spPr bwMode="auto">
          <a:xfrm>
            <a:off x="7199525" y="5398823"/>
            <a:ext cx="507677" cy="474924"/>
          </a:xfrm>
          <a:prstGeom prst="rect">
            <a:avLst/>
          </a:prstGeom>
          <a:noFill/>
          <a:ln w="9525">
            <a:noFill/>
            <a:miter lim="800000"/>
            <a:headEnd/>
            <a:tailEnd/>
          </a:ln>
        </p:spPr>
      </p:pic>
    </p:spTree>
    <p:extLst>
      <p:ext uri="{BB962C8B-B14F-4D97-AF65-F5344CB8AC3E}">
        <p14:creationId xmlns:p14="http://schemas.microsoft.com/office/powerpoint/2010/main" val="1516479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a:t>Business Development : Shipping (1)</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6</a:t>
            </a:fld>
            <a:endParaRPr lang="zh-TW" altLang="en-US">
              <a:solidFill>
                <a:prstClr val="black">
                  <a:tint val="75000"/>
                </a:prst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899592" y="5085184"/>
            <a:ext cx="5112568" cy="1077512"/>
          </a:xfrm>
          <a:prstGeom prst="rect">
            <a:avLst/>
          </a:prstGeom>
          <a:noFill/>
          <a:ln w="9525">
            <a:noFill/>
            <a:miter lim="800000"/>
            <a:headEnd/>
            <a:tailEnd/>
          </a:ln>
        </p:spPr>
      </p:pic>
      <p:pic>
        <p:nvPicPr>
          <p:cNvPr id="1027" name="Picture 3"/>
          <p:cNvPicPr>
            <a:picLocks noGrp="1" noChangeAspect="1" noChangeArrowheads="1"/>
          </p:cNvPicPr>
          <p:nvPr>
            <p:ph idx="1"/>
          </p:nvPr>
        </p:nvPicPr>
        <p:blipFill>
          <a:blip r:embed="rId3" cstate="print"/>
          <a:srcRect/>
          <a:stretch>
            <a:fillRect/>
          </a:stretch>
        </p:blipFill>
        <p:spPr bwMode="auto">
          <a:xfrm>
            <a:off x="6084168" y="5013176"/>
            <a:ext cx="2376264" cy="1149805"/>
          </a:xfrm>
          <a:prstGeom prst="rect">
            <a:avLst/>
          </a:prstGeom>
          <a:noFill/>
          <a:ln w="9525">
            <a:noFill/>
            <a:miter lim="800000"/>
            <a:headEnd/>
            <a:tailEnd/>
          </a:ln>
        </p:spPr>
      </p:pic>
      <p:sp>
        <p:nvSpPr>
          <p:cNvPr id="7" name="內容版面配置區 2"/>
          <p:cNvSpPr txBox="1">
            <a:spLocks/>
          </p:cNvSpPr>
          <p:nvPr/>
        </p:nvSpPr>
        <p:spPr>
          <a:xfrm>
            <a:off x="395536" y="1124744"/>
            <a:ext cx="8229600" cy="4525963"/>
          </a:xfrm>
          <a:prstGeom prst="rect">
            <a:avLst/>
          </a:prstGeom>
        </p:spPr>
        <p:txBody>
          <a:bodyPr vert="horz" lIns="91440" tIns="45720" rIns="91440" bIns="45720" rtlCol="0">
            <a:normAutofit/>
          </a:bodyPr>
          <a:lstStyle/>
          <a:p>
            <a:pPr marL="342900" lvl="0" indent="-342900">
              <a:spcBef>
                <a:spcPct val="20000"/>
              </a:spcBef>
              <a:buClr>
                <a:schemeClr val="tx2">
                  <a:lumMod val="40000"/>
                  <a:lumOff val="60000"/>
                </a:schemeClr>
              </a:buClr>
              <a:defRPr/>
            </a:pPr>
            <a:r>
              <a:rPr lang="en-US" altLang="zh-TW" sz="2000" dirty="0"/>
              <a:t>Self-own fleet dedicated in the dry bulk ship market</a:t>
            </a:r>
          </a:p>
          <a:p>
            <a:pPr marL="342900" lvl="0" indent="-342900">
              <a:spcBef>
                <a:spcPct val="20000"/>
              </a:spcBef>
              <a:buClr>
                <a:schemeClr val="tx2">
                  <a:lumMod val="40000"/>
                  <a:lumOff val="60000"/>
                </a:schemeClr>
              </a:buClr>
              <a:buFont typeface="Wingdings" pitchFamily="2" charset="2"/>
              <a:buChar char="n"/>
            </a:pPr>
            <a:r>
              <a:rPr lang="en-US" altLang="zh-TW" sz="2000" dirty="0"/>
              <a:t>Currently own 11 vessels: 2</a:t>
            </a:r>
            <a:r>
              <a:rPr lang="zh-TW" altLang="en-US" sz="2000" dirty="0"/>
              <a:t> </a:t>
            </a:r>
            <a:r>
              <a:rPr lang="en-US" altLang="zh-TW" sz="2000" dirty="0" err="1"/>
              <a:t>Handysize</a:t>
            </a:r>
            <a:r>
              <a:rPr lang="en-US" altLang="zh-TW" sz="2000" dirty="0"/>
              <a:t>-type, 5 </a:t>
            </a:r>
            <a:r>
              <a:rPr lang="en-US" altLang="zh-TW" sz="2000" dirty="0" err="1"/>
              <a:t>Kamsarmax</a:t>
            </a:r>
            <a:r>
              <a:rPr lang="en-US" altLang="zh-TW" sz="2000" dirty="0"/>
              <a:t>-type, and</a:t>
            </a:r>
            <a:r>
              <a:rPr lang="zh-TW" altLang="en-US" sz="2000" dirty="0"/>
              <a:t> </a:t>
            </a:r>
            <a:r>
              <a:rPr lang="en-US" altLang="zh-TW" sz="2000" dirty="0"/>
              <a:t>4 </a:t>
            </a:r>
            <a:r>
              <a:rPr lang="en-US" altLang="zh-TW" sz="2000" dirty="0" err="1"/>
              <a:t>Supramax</a:t>
            </a:r>
            <a:r>
              <a:rPr lang="en-US" altLang="zh-TW" sz="2000" dirty="0"/>
              <a:t>-type.</a:t>
            </a:r>
          </a:p>
          <a:p>
            <a:pPr marL="342900" lvl="0" indent="-342900">
              <a:spcBef>
                <a:spcPct val="20000"/>
              </a:spcBef>
              <a:buClr>
                <a:schemeClr val="tx2">
                  <a:lumMod val="40000"/>
                  <a:lumOff val="60000"/>
                </a:schemeClr>
              </a:buClr>
              <a:buFont typeface="Wingdings" pitchFamily="2" charset="2"/>
              <a:buChar char="n"/>
            </a:pPr>
            <a:r>
              <a:rPr lang="en-US" altLang="zh-TW" sz="2000" dirty="0"/>
              <a:t>Maintain high operation flexibility by switching between </a:t>
            </a:r>
            <a:r>
              <a:rPr lang="en-US" altLang="zh-CN" sz="2000" dirty="0"/>
              <a:t>t</a:t>
            </a:r>
            <a:r>
              <a:rPr lang="en-US" altLang="zh-TW" sz="2000" dirty="0"/>
              <a:t>ime </a:t>
            </a:r>
            <a:r>
              <a:rPr lang="en-US" altLang="zh-CN" sz="2000" dirty="0"/>
              <a:t>c</a:t>
            </a:r>
            <a:r>
              <a:rPr lang="en-US" altLang="zh-TW" sz="2000" dirty="0"/>
              <a:t>harter model and joint-pool operation model as well as effective vessel asset management.</a:t>
            </a:r>
          </a:p>
          <a:p>
            <a:pPr marL="342900" lvl="0" indent="-342900">
              <a:spcBef>
                <a:spcPct val="20000"/>
              </a:spcBef>
              <a:buClr>
                <a:schemeClr val="tx2">
                  <a:lumMod val="40000"/>
                  <a:lumOff val="60000"/>
                </a:schemeClr>
              </a:buClr>
              <a:buFont typeface="Wingdings" pitchFamily="2" charset="2"/>
              <a:buChar char="n"/>
            </a:pPr>
            <a:r>
              <a:rPr lang="en-US" altLang="zh-TW" sz="2000" dirty="0"/>
              <a:t>Strengthen E-management and maintenance effectiveness , lowering operation costs and boosting operation efficiency.</a:t>
            </a:r>
          </a:p>
          <a:p>
            <a:pPr marL="342900" indent="-342900">
              <a:spcBef>
                <a:spcPct val="20000"/>
              </a:spcBef>
              <a:buClr>
                <a:srgbClr val="1F497D">
                  <a:lumMod val="40000"/>
                  <a:lumOff val="60000"/>
                </a:srgbClr>
              </a:buClr>
              <a:buFont typeface="Arial" pitchFamily="34" charset="0"/>
              <a:buNone/>
              <a:defRPr/>
            </a:pPr>
            <a:endParaRPr lang="en-US" altLang="zh-TW" sz="2000" dirty="0">
              <a:solidFill>
                <a:prstClr val="black"/>
              </a:solidFill>
            </a:endParaRPr>
          </a:p>
          <a:p>
            <a:pPr marL="342900" indent="-342900">
              <a:spcBef>
                <a:spcPct val="20000"/>
              </a:spcBef>
              <a:buFont typeface="Arial" pitchFamily="34" charset="0"/>
              <a:buChar char="•"/>
              <a:defRPr/>
            </a:pPr>
            <a:endParaRPr lang="zh-TW" altLang="en-US" sz="2000" dirty="0">
              <a:solidFill>
                <a:prstClr val="black"/>
              </a:solidFill>
            </a:endParaRPr>
          </a:p>
        </p:txBody>
      </p:sp>
    </p:spTree>
    <p:extLst>
      <p:ext uri="{BB962C8B-B14F-4D97-AF65-F5344CB8AC3E}">
        <p14:creationId xmlns:p14="http://schemas.microsoft.com/office/powerpoint/2010/main" val="2786108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a:t>Business Development : Shipping (2)</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7</a:t>
            </a:fld>
            <a:endParaRPr lang="zh-TW" altLang="en-US" dirty="0">
              <a:solidFill>
                <a:prstClr val="black">
                  <a:tint val="75000"/>
                </a:prstClr>
              </a:solidFill>
            </a:endParaRPr>
          </a:p>
        </p:txBody>
      </p:sp>
      <p:sp>
        <p:nvSpPr>
          <p:cNvPr id="20" name="內容版面配置區 2"/>
          <p:cNvSpPr txBox="1">
            <a:spLocks/>
          </p:cNvSpPr>
          <p:nvPr/>
        </p:nvSpPr>
        <p:spPr>
          <a:xfrm>
            <a:off x="1331640" y="5013176"/>
            <a:ext cx="6840760" cy="864096"/>
          </a:xfrm>
          <a:prstGeom prst="rect">
            <a:avLst/>
          </a:prstGeom>
        </p:spPr>
        <p:txBody>
          <a:bodyPr vert="horz" lIns="91440" tIns="45720" rIns="91440" bIns="45720" rtlCol="0">
            <a:noAutofit/>
          </a:bodyPr>
          <a:lstStyle/>
          <a:p>
            <a:pPr marL="342900" indent="-342900">
              <a:spcBef>
                <a:spcPct val="20000"/>
              </a:spcBef>
              <a:buClr>
                <a:srgbClr val="1F497D">
                  <a:lumMod val="40000"/>
                  <a:lumOff val="60000"/>
                </a:srgbClr>
              </a:buClr>
              <a:buFont typeface="Wingdings" pitchFamily="2" charset="2"/>
              <a:buChar char="n"/>
              <a:defRPr/>
            </a:pPr>
            <a:r>
              <a:rPr lang="en-US" altLang="zh-TW" sz="2000" dirty="0">
                <a:solidFill>
                  <a:prstClr val="black"/>
                </a:solidFill>
              </a:rPr>
              <a:t>Baltic Dry Index has begun to decline since 2022.</a:t>
            </a:r>
          </a:p>
          <a:p>
            <a:pPr>
              <a:spcBef>
                <a:spcPct val="20000"/>
              </a:spcBef>
              <a:buClr>
                <a:srgbClr val="1F497D">
                  <a:lumMod val="40000"/>
                  <a:lumOff val="60000"/>
                </a:srgbClr>
              </a:buClr>
              <a:defRPr/>
            </a:pPr>
            <a:endParaRPr lang="en-US" altLang="zh-TW" sz="2000" dirty="0">
              <a:solidFill>
                <a:srgbClr val="FF0000"/>
              </a:solidFill>
            </a:endParaRPr>
          </a:p>
          <a:p>
            <a:pPr>
              <a:spcBef>
                <a:spcPct val="20000"/>
              </a:spcBef>
              <a:buClr>
                <a:srgbClr val="1F497D">
                  <a:lumMod val="40000"/>
                  <a:lumOff val="60000"/>
                </a:srgbClr>
              </a:buClr>
            </a:pPr>
            <a:endParaRPr lang="en-US" altLang="zh-TW" sz="2000" dirty="0">
              <a:solidFill>
                <a:prstClr val="black"/>
              </a:solidFill>
            </a:endParaRPr>
          </a:p>
        </p:txBody>
      </p:sp>
      <p:sp>
        <p:nvSpPr>
          <p:cNvPr id="22" name="文字方塊 21"/>
          <p:cNvSpPr txBox="1"/>
          <p:nvPr/>
        </p:nvSpPr>
        <p:spPr>
          <a:xfrm>
            <a:off x="1475656" y="1268760"/>
            <a:ext cx="4824536" cy="430887"/>
          </a:xfrm>
          <a:prstGeom prst="rect">
            <a:avLst/>
          </a:prstGeom>
          <a:noFill/>
        </p:spPr>
        <p:txBody>
          <a:bodyPr wrap="square" rtlCol="0">
            <a:spAutoFit/>
          </a:bodyPr>
          <a:lstStyle/>
          <a:p>
            <a:r>
              <a:rPr lang="en-US" altLang="zh-TW" sz="2200" b="1" dirty="0">
                <a:solidFill>
                  <a:prstClr val="black"/>
                </a:solidFill>
              </a:rPr>
              <a:t>Baltic Dry Index</a:t>
            </a:r>
          </a:p>
        </p:txBody>
      </p:sp>
      <p:pic>
        <p:nvPicPr>
          <p:cNvPr id="3" name="圖片 2">
            <a:extLst>
              <a:ext uri="{FF2B5EF4-FFF2-40B4-BE49-F238E27FC236}">
                <a16:creationId xmlns:a16="http://schemas.microsoft.com/office/drawing/2014/main" id="{AD225753-7FB0-40CD-3CBA-F0CD98068253}"/>
              </a:ext>
            </a:extLst>
          </p:cNvPr>
          <p:cNvPicPr>
            <a:picLocks noChangeAspect="1"/>
          </p:cNvPicPr>
          <p:nvPr/>
        </p:nvPicPr>
        <p:blipFill>
          <a:blip r:embed="rId2"/>
          <a:stretch>
            <a:fillRect/>
          </a:stretch>
        </p:blipFill>
        <p:spPr>
          <a:xfrm>
            <a:off x="1331640" y="1780484"/>
            <a:ext cx="6621631" cy="3160683"/>
          </a:xfrm>
          <a:prstGeom prst="rect">
            <a:avLst/>
          </a:prstGeom>
        </p:spPr>
      </p:pic>
    </p:spTree>
    <p:extLst>
      <p:ext uri="{BB962C8B-B14F-4D97-AF65-F5344CB8AC3E}">
        <p14:creationId xmlns:p14="http://schemas.microsoft.com/office/powerpoint/2010/main" val="117006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476672"/>
            <a:ext cx="8229600" cy="1143000"/>
          </a:xfrm>
        </p:spPr>
        <p:txBody>
          <a:bodyPr>
            <a:normAutofit fontScale="90000"/>
          </a:bodyPr>
          <a:lstStyle/>
          <a:p>
            <a:r>
              <a:rPr lang="en-US" altLang="zh-TW" b="1" dirty="0"/>
              <a:t>Business Development : Shipping (3)</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8</a:t>
            </a:fld>
            <a:endParaRPr lang="zh-TW" altLang="en-US" dirty="0">
              <a:solidFill>
                <a:prstClr val="black">
                  <a:tint val="75000"/>
                </a:prstClr>
              </a:solidFill>
            </a:endParaRPr>
          </a:p>
        </p:txBody>
      </p:sp>
      <p:sp>
        <p:nvSpPr>
          <p:cNvPr id="20" name="內容版面配置區 2"/>
          <p:cNvSpPr txBox="1">
            <a:spLocks/>
          </p:cNvSpPr>
          <p:nvPr/>
        </p:nvSpPr>
        <p:spPr>
          <a:xfrm>
            <a:off x="1043608" y="4581128"/>
            <a:ext cx="7488832" cy="1368152"/>
          </a:xfrm>
          <a:prstGeom prst="rect">
            <a:avLst/>
          </a:prstGeom>
        </p:spPr>
        <p:txBody>
          <a:bodyPr vert="horz" lIns="91440" tIns="45720" rIns="91440" bIns="45720" rtlCol="0">
            <a:noAutofit/>
          </a:bodyPr>
          <a:lstStyle/>
          <a:p>
            <a:pPr marL="342900" indent="-342900">
              <a:spcBef>
                <a:spcPct val="20000"/>
              </a:spcBef>
              <a:buClr>
                <a:srgbClr val="1F497D">
                  <a:lumMod val="40000"/>
                  <a:lumOff val="60000"/>
                </a:srgbClr>
              </a:buClr>
              <a:buFont typeface="Wingdings" pitchFamily="2" charset="2"/>
              <a:buChar char="n"/>
              <a:defRPr/>
            </a:pPr>
            <a:r>
              <a:rPr lang="en-US" altLang="zh-TW" sz="2000" dirty="0">
                <a:solidFill>
                  <a:prstClr val="black"/>
                </a:solidFill>
                <a:ea typeface="標楷體" panose="03000509000000000000" pitchFamily="65" charset="-120"/>
              </a:rPr>
              <a:t>Among 11 ships in the fleet, 2 are under long-term rental contracts with duration above 2 years, 1</a:t>
            </a:r>
            <a:r>
              <a:rPr lang="zh-TW" altLang="en-US" sz="2000" dirty="0">
                <a:solidFill>
                  <a:prstClr val="black"/>
                </a:solidFill>
                <a:ea typeface="標楷體" panose="03000509000000000000" pitchFamily="65" charset="-120"/>
              </a:rPr>
              <a:t> </a:t>
            </a:r>
            <a:r>
              <a:rPr lang="en-US" altLang="zh-CN" sz="2000" dirty="0">
                <a:solidFill>
                  <a:prstClr val="black"/>
                </a:solidFill>
                <a:ea typeface="標楷體" panose="03000509000000000000" pitchFamily="65" charset="-120"/>
              </a:rPr>
              <a:t>is</a:t>
            </a:r>
            <a:r>
              <a:rPr lang="en-US" altLang="zh-TW" sz="2000" dirty="0">
                <a:solidFill>
                  <a:prstClr val="black"/>
                </a:solidFill>
                <a:ea typeface="標楷體" panose="03000509000000000000" pitchFamily="65" charset="-120"/>
              </a:rPr>
              <a:t> under pool operation, and the other 8 are under one-year contracts, which allocation will bring stable revenues and decrease market risks.</a:t>
            </a:r>
            <a:endParaRPr lang="en-US" altLang="zh-TW" sz="2000" dirty="0">
              <a:solidFill>
                <a:prstClr val="black"/>
              </a:solidFill>
            </a:endParaRPr>
          </a:p>
          <a:p>
            <a:pPr>
              <a:spcBef>
                <a:spcPct val="20000"/>
              </a:spcBef>
              <a:buClr>
                <a:srgbClr val="1F497D">
                  <a:lumMod val="40000"/>
                  <a:lumOff val="60000"/>
                </a:srgbClr>
              </a:buClr>
            </a:pPr>
            <a:endParaRPr lang="en-US" altLang="zh-TW" sz="2000" dirty="0">
              <a:solidFill>
                <a:prstClr val="black"/>
              </a:solidFill>
            </a:endParaRPr>
          </a:p>
        </p:txBody>
      </p:sp>
      <p:graphicFrame>
        <p:nvGraphicFramePr>
          <p:cNvPr id="6" name="圖表 5">
            <a:extLst>
              <a:ext uri="{FF2B5EF4-FFF2-40B4-BE49-F238E27FC236}">
                <a16:creationId xmlns:a16="http://schemas.microsoft.com/office/drawing/2014/main" id="{195387FF-CC15-40D7-54DA-8464A677253A}"/>
              </a:ext>
            </a:extLst>
          </p:cNvPr>
          <p:cNvGraphicFramePr>
            <a:graphicFrameLocks/>
          </p:cNvGraphicFramePr>
          <p:nvPr>
            <p:extLst>
              <p:ext uri="{D42A27DB-BD31-4B8C-83A1-F6EECF244321}">
                <p14:modId xmlns:p14="http://schemas.microsoft.com/office/powerpoint/2010/main" val="4100060776"/>
              </p:ext>
            </p:extLst>
          </p:nvPr>
        </p:nvGraphicFramePr>
        <p:xfrm>
          <a:off x="2930327" y="1876057"/>
          <a:ext cx="3448050" cy="25050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8052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b="1" dirty="0"/>
              <a:t>Business Development : Shipping (4)</a:t>
            </a:r>
            <a:endParaRPr lang="zh-TW" altLang="en-US" b="1" dirty="0"/>
          </a:p>
        </p:txBody>
      </p:sp>
      <p:sp>
        <p:nvSpPr>
          <p:cNvPr id="4" name="投影片編號版面配置區 3"/>
          <p:cNvSpPr>
            <a:spLocks noGrp="1"/>
          </p:cNvSpPr>
          <p:nvPr>
            <p:ph type="sldNum" sz="quarter" idx="12"/>
          </p:nvPr>
        </p:nvSpPr>
        <p:spPr/>
        <p:txBody>
          <a:bodyPr/>
          <a:lstStyle/>
          <a:p>
            <a:fld id="{41B92A18-2085-4858-BF92-EFB9B1177E84}" type="slidenum">
              <a:rPr lang="zh-TW" altLang="en-US" smtClean="0">
                <a:solidFill>
                  <a:prstClr val="black">
                    <a:tint val="75000"/>
                  </a:prstClr>
                </a:solidFill>
              </a:rPr>
              <a:pPr/>
              <a:t>9</a:t>
            </a:fld>
            <a:endParaRPr lang="zh-TW" altLang="en-US" dirty="0">
              <a:solidFill>
                <a:prstClr val="black">
                  <a:tint val="75000"/>
                </a:prstClr>
              </a:solidFill>
            </a:endParaRPr>
          </a:p>
        </p:txBody>
      </p:sp>
      <p:sp>
        <p:nvSpPr>
          <p:cNvPr id="20" name="內容版面配置區 2"/>
          <p:cNvSpPr txBox="1">
            <a:spLocks/>
          </p:cNvSpPr>
          <p:nvPr/>
        </p:nvSpPr>
        <p:spPr>
          <a:xfrm>
            <a:off x="1331640" y="5013176"/>
            <a:ext cx="6408712" cy="1368152"/>
          </a:xfrm>
          <a:prstGeom prst="rect">
            <a:avLst/>
          </a:prstGeom>
        </p:spPr>
        <p:txBody>
          <a:bodyPr vert="horz" lIns="91440" tIns="45720" rIns="91440" bIns="45720" rtlCol="0">
            <a:normAutofit/>
          </a:bodyPr>
          <a:lstStyle/>
          <a:p>
            <a:pPr>
              <a:spcBef>
                <a:spcPct val="20000"/>
              </a:spcBef>
              <a:buClr>
                <a:srgbClr val="1F497D">
                  <a:lumMod val="40000"/>
                  <a:lumOff val="60000"/>
                </a:srgbClr>
              </a:buClr>
            </a:pPr>
            <a:endParaRPr lang="en-US" altLang="zh-TW" sz="2000" dirty="0">
              <a:solidFill>
                <a:prstClr val="black"/>
              </a:solidFill>
            </a:endParaRPr>
          </a:p>
        </p:txBody>
      </p:sp>
      <p:sp>
        <p:nvSpPr>
          <p:cNvPr id="3" name="矩形 2"/>
          <p:cNvSpPr/>
          <p:nvPr/>
        </p:nvSpPr>
        <p:spPr>
          <a:xfrm>
            <a:off x="2555776" y="1773977"/>
            <a:ext cx="4427879" cy="430887"/>
          </a:xfrm>
          <a:prstGeom prst="rect">
            <a:avLst/>
          </a:prstGeom>
          <a:solidFill>
            <a:schemeClr val="bg1"/>
          </a:solidFill>
        </p:spPr>
        <p:txBody>
          <a:bodyPr wrap="none">
            <a:spAutoFit/>
          </a:bodyPr>
          <a:lstStyle/>
          <a:p>
            <a:pPr algn="ctr">
              <a:defRPr sz="2200" b="1" i="0" u="none" strike="noStrike" kern="1200" baseline="0">
                <a:solidFill>
                  <a:prstClr val="black"/>
                </a:solidFill>
                <a:latin typeface="+mn-lt"/>
                <a:ea typeface="+mn-ea"/>
                <a:cs typeface="+mn-cs"/>
              </a:defRPr>
            </a:pPr>
            <a:r>
              <a:rPr lang="en-US" altLang="zh-TW" b="1" dirty="0"/>
              <a:t>Gross Profit of Shipping Department</a:t>
            </a:r>
            <a:endParaRPr lang="zh-TW" altLang="zh-TW" dirty="0"/>
          </a:p>
        </p:txBody>
      </p:sp>
      <p:sp>
        <p:nvSpPr>
          <p:cNvPr id="5" name="矩形 4"/>
          <p:cNvSpPr/>
          <p:nvPr/>
        </p:nvSpPr>
        <p:spPr>
          <a:xfrm rot="16200000">
            <a:off x="1099271" y="3298206"/>
            <a:ext cx="998991" cy="246221"/>
          </a:xfrm>
          <a:prstGeom prst="rect">
            <a:avLst/>
          </a:prstGeom>
          <a:solidFill>
            <a:schemeClr val="bg1"/>
          </a:solidFill>
        </p:spPr>
        <p:txBody>
          <a:bodyPr wrap="none">
            <a:spAutoFit/>
          </a:bodyPr>
          <a:lstStyle/>
          <a:p>
            <a:pPr algn="ctr">
              <a:defRPr sz="1000" b="1" i="0" u="none" strike="noStrike" kern="1200" baseline="0">
                <a:solidFill>
                  <a:prstClr val="black"/>
                </a:solidFill>
                <a:latin typeface="+mn-lt"/>
                <a:ea typeface="+mn-ea"/>
                <a:cs typeface="+mn-cs"/>
              </a:defRPr>
            </a:pPr>
            <a:r>
              <a:rPr lang="en-US" altLang="zh-TW" b="1" dirty="0"/>
              <a:t>USD </a:t>
            </a:r>
            <a:r>
              <a:rPr lang="en-US" altLang="zh-CN" b="1" dirty="0"/>
              <a:t>t</a:t>
            </a:r>
            <a:r>
              <a:rPr lang="en-US" altLang="zh-TW" b="1" dirty="0"/>
              <a:t>housand  </a:t>
            </a:r>
            <a:endParaRPr lang="zh-TW" altLang="zh-TW" dirty="0"/>
          </a:p>
        </p:txBody>
      </p:sp>
      <p:graphicFrame>
        <p:nvGraphicFramePr>
          <p:cNvPr id="7" name="圖表 6">
            <a:extLst>
              <a:ext uri="{FF2B5EF4-FFF2-40B4-BE49-F238E27FC236}">
                <a16:creationId xmlns:a16="http://schemas.microsoft.com/office/drawing/2014/main" id="{638197B0-62C5-4ECC-2C3D-92C7DD5C5437}"/>
              </a:ext>
            </a:extLst>
          </p:cNvPr>
          <p:cNvGraphicFramePr>
            <a:graphicFrameLocks/>
          </p:cNvGraphicFramePr>
          <p:nvPr>
            <p:extLst>
              <p:ext uri="{D42A27DB-BD31-4B8C-83A1-F6EECF244321}">
                <p14:modId xmlns:p14="http://schemas.microsoft.com/office/powerpoint/2010/main" val="3984754457"/>
              </p:ext>
            </p:extLst>
          </p:nvPr>
        </p:nvGraphicFramePr>
        <p:xfrm>
          <a:off x="1598767" y="2489718"/>
          <a:ext cx="6279356" cy="24288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73843752"/>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飛機雲">
  <a:themeElements>
    <a:clrScheme name="灰階">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自訂 6">
      <a:majorFont>
        <a:latin typeface="Calibri"/>
        <a:ea typeface=""/>
        <a:cs typeface=""/>
      </a:majorFont>
      <a:minorFont>
        <a:latin typeface="Calibri"/>
        <a:ea typeface="宋体"/>
        <a:cs typeface=""/>
      </a:minorFont>
    </a:fontScheme>
    <a:fmtScheme name="飛機雲">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lnDef>
      <a:spPr bwMode="auto">
        <a:noFill/>
        <a:ln w="9525">
          <a:solidFill>
            <a:schemeClr val="accent5">
              <a:lumMod val="50000"/>
            </a:schemeClr>
          </a:solidFill>
          <a:round/>
          <a:headEnd/>
          <a:tailEnd/>
        </a:ln>
        <a:extLst>
          <a:ext uri="{909E8E84-426E-40DD-AFC4-6F175D3DCCD1}">
            <a14:hiddenFill xmlns:a14="http://schemas.microsoft.com/office/drawing/2010/main">
              <a:noFill/>
            </a14:hiddenFill>
          </a:ext>
        </a:extLst>
      </a:spPr>
      <a:bodyPr/>
      <a:lstStyle/>
    </a:lnDef>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2490</TotalTime>
  <Words>1984</Words>
  <Application>Microsoft Office PowerPoint</Application>
  <PresentationFormat>如螢幕大小 (4:3)</PresentationFormat>
  <Paragraphs>336</Paragraphs>
  <Slides>24</Slides>
  <Notes>2</Notes>
  <HiddenSlides>0</HiddenSlides>
  <MMClips>0</MMClips>
  <ScaleCrop>false</ScaleCrop>
  <HeadingPairs>
    <vt:vector size="6" baseType="variant">
      <vt:variant>
        <vt:lpstr>使用字型</vt:lpstr>
      </vt:variant>
      <vt:variant>
        <vt:i4>6</vt:i4>
      </vt:variant>
      <vt:variant>
        <vt:lpstr>佈景主題</vt:lpstr>
      </vt:variant>
      <vt:variant>
        <vt:i4>4</vt:i4>
      </vt:variant>
      <vt:variant>
        <vt:lpstr>投影片標題</vt:lpstr>
      </vt:variant>
      <vt:variant>
        <vt:i4>24</vt:i4>
      </vt:variant>
    </vt:vector>
  </HeadingPairs>
  <TitlesOfParts>
    <vt:vector size="34" baseType="lpstr">
      <vt:lpstr>微軟正黑體</vt:lpstr>
      <vt:lpstr>新細明體</vt:lpstr>
      <vt:lpstr>標楷體</vt:lpstr>
      <vt:lpstr>Arial</vt:lpstr>
      <vt:lpstr>Calibri</vt:lpstr>
      <vt:lpstr>Wingdings</vt:lpstr>
      <vt:lpstr>Office 佈景主題</vt:lpstr>
      <vt:lpstr>1</vt:lpstr>
      <vt:lpstr>1_1</vt:lpstr>
      <vt:lpstr>1_飛機雲</vt:lpstr>
      <vt:lpstr>PowerPoint 簡報</vt:lpstr>
      <vt:lpstr>Disclaimer</vt:lpstr>
      <vt:lpstr>Agenda</vt:lpstr>
      <vt:lpstr>Company Profile</vt:lpstr>
      <vt:lpstr>Group Overview</vt:lpstr>
      <vt:lpstr>Business Development : Shipping (1)</vt:lpstr>
      <vt:lpstr>Business Development : Shipping (2)</vt:lpstr>
      <vt:lpstr>Business Development : Shipping (3)</vt:lpstr>
      <vt:lpstr>Business Development : Shipping (4)</vt:lpstr>
      <vt:lpstr>Business Development ：Mariner Finance Ltd.</vt:lpstr>
      <vt:lpstr>Business Development: Royal Sunway</vt:lpstr>
      <vt:lpstr>Group’s Holding: Sandmartin   International Holdings Limited </vt:lpstr>
      <vt:lpstr>Group’s Holding：DA YU FINANCIAL HOLDINGS LIMITED</vt:lpstr>
      <vt:lpstr> Business Development: Grand Ocean </vt:lpstr>
      <vt:lpstr>PowerPoint 簡報</vt:lpstr>
      <vt:lpstr>Financial Summary</vt:lpstr>
      <vt:lpstr>Financial Analysis</vt:lpstr>
      <vt:lpstr>Trend of Financial Liabilities</vt:lpstr>
      <vt:lpstr>Trend of the Debt to Net Worth Ratio</vt:lpstr>
      <vt:lpstr>Trend of Revenues, Operating Income, and Profit</vt:lpstr>
      <vt:lpstr>Consolidated Statements of Comprehensive Income</vt:lpstr>
      <vt:lpstr>Consolidated Statements of Comprehensive Income</vt:lpstr>
      <vt:lpstr>Business Vision</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Kelleychen</dc:creator>
  <cp:lastModifiedBy>林 燕玲</cp:lastModifiedBy>
  <cp:revision>75</cp:revision>
  <cp:lastPrinted>2023-12-06T10:26:33Z</cp:lastPrinted>
  <dcterms:created xsi:type="dcterms:W3CDTF">2021-12-16T03:44:35Z</dcterms:created>
  <dcterms:modified xsi:type="dcterms:W3CDTF">2023-12-07T09:00:06Z</dcterms:modified>
</cp:coreProperties>
</file>