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handoutMasterIdLst>
    <p:handoutMasterId r:id="rId27"/>
  </p:handoutMasterIdLst>
  <p:sldIdLst>
    <p:sldId id="256" r:id="rId3"/>
    <p:sldId id="307" r:id="rId4"/>
    <p:sldId id="308" r:id="rId5"/>
    <p:sldId id="348" r:id="rId6"/>
    <p:sldId id="349" r:id="rId7"/>
    <p:sldId id="357" r:id="rId8"/>
    <p:sldId id="358" r:id="rId9"/>
    <p:sldId id="359" r:id="rId10"/>
    <p:sldId id="360" r:id="rId11"/>
    <p:sldId id="361" r:id="rId12"/>
    <p:sldId id="363" r:id="rId13"/>
    <p:sldId id="364" r:id="rId14"/>
    <p:sldId id="365" r:id="rId15"/>
    <p:sldId id="366" r:id="rId16"/>
    <p:sldId id="368" r:id="rId17"/>
    <p:sldId id="350" r:id="rId18"/>
    <p:sldId id="351" r:id="rId19"/>
    <p:sldId id="352" r:id="rId20"/>
    <p:sldId id="353" r:id="rId21"/>
    <p:sldId id="354" r:id="rId22"/>
    <p:sldId id="355" r:id="rId23"/>
    <p:sldId id="356" r:id="rId24"/>
    <p:sldId id="322" r:id="rId25"/>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380" autoAdjust="0"/>
  </p:normalViewPr>
  <p:slideViewPr>
    <p:cSldViewPr>
      <p:cViewPr>
        <p:scale>
          <a:sx n="90" d="100"/>
          <a:sy n="90" d="100"/>
        </p:scale>
        <p:origin x="-82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2.6017656883798618E-2"/>
                  <c:y val="5.5507752252617906E-2"/>
                </c:manualLayout>
              </c:layout>
              <c:tx>
                <c:rich>
                  <a:bodyPr/>
                  <a:lstStyle/>
                  <a:p>
                    <a:pPr>
                      <a:defRPr sz="1100">
                        <a:latin typeface="微軟正黑體" panose="020B0604030504040204" pitchFamily="34" charset="-120"/>
                        <a:ea typeface="微軟正黑體" panose="020B0604030504040204" pitchFamily="34" charset="-120"/>
                      </a:defRPr>
                    </a:pPr>
                    <a:r>
                      <a:rPr lang="zh-TW" altLang="en-US" b="1" dirty="0"/>
                      <a:t>航運
</a:t>
                    </a:r>
                    <a:r>
                      <a:rPr lang="en-US" altLang="zh-TW" b="1" dirty="0"/>
                      <a:t>20.1%</a:t>
                    </a:r>
                    <a:endParaRPr lang="zh-TW" altLang="en-US" b="1" dirty="0"/>
                  </a:p>
                </c:rich>
              </c:tx>
              <c:numFmt formatCode="0.0%" sourceLinked="0"/>
              <c:spPr/>
              <c:showLegendKey val="0"/>
              <c:showVal val="0"/>
              <c:showCatName val="1"/>
              <c:showSerName val="0"/>
              <c:showPercent val="1"/>
              <c:showBubbleSize val="0"/>
            </c:dLbl>
            <c:dLbl>
              <c:idx val="1"/>
              <c:layout>
                <c:manualLayout>
                  <c:x val="3.3684456109652865E-2"/>
                  <c:y val="1.0025705549692886E-2"/>
                </c:manualLayout>
              </c:layout>
              <c:tx>
                <c:rich>
                  <a:bodyPr/>
                  <a:lstStyle/>
                  <a:p>
                    <a:pPr>
                      <a:defRPr sz="1100">
                        <a:latin typeface="微軟正黑體" panose="020B0604030504040204" pitchFamily="34" charset="-120"/>
                        <a:ea typeface="微軟正黑體" panose="020B0604030504040204" pitchFamily="34" charset="-120"/>
                      </a:defRPr>
                    </a:pPr>
                    <a:r>
                      <a:rPr lang="zh-TW" altLang="en-US" b="1" dirty="0"/>
                      <a:t>投資
</a:t>
                    </a:r>
                    <a:r>
                      <a:rPr lang="en-US" altLang="zh-TW" b="1" dirty="0"/>
                      <a:t>0.1%</a:t>
                    </a:r>
                    <a:endParaRPr lang="zh-TW" altLang="en-US" b="1" dirty="0"/>
                  </a:p>
                </c:rich>
              </c:tx>
              <c:numFmt formatCode="0.0%" sourceLinked="0"/>
              <c:spPr/>
              <c:showLegendKey val="0"/>
              <c:showVal val="0"/>
              <c:showCatName val="1"/>
              <c:showSerName val="0"/>
              <c:showPercent val="1"/>
              <c:showBubbleSize val="0"/>
            </c:dLbl>
            <c:dLbl>
              <c:idx val="2"/>
              <c:layout/>
              <c:tx>
                <c:rich>
                  <a:bodyPr/>
                  <a:lstStyle/>
                  <a:p>
                    <a:pPr>
                      <a:defRPr sz="1100">
                        <a:latin typeface="微軟正黑體" panose="020B0604030504040204" pitchFamily="34" charset="-120"/>
                        <a:ea typeface="微軟正黑體" panose="020B0604030504040204" pitchFamily="34" charset="-120"/>
                      </a:defRPr>
                    </a:pPr>
                    <a:r>
                      <a:rPr lang="zh-TW" altLang="en-US" sz="1200" b="1"/>
                      <a:t>百貨
</a:t>
                    </a:r>
                    <a:r>
                      <a:rPr lang="en-US" altLang="zh-TW" sz="1200" b="1"/>
                      <a:t>75.8%</a:t>
                    </a:r>
                  </a:p>
                </c:rich>
              </c:tx>
              <c:numFmt formatCode="0.0%" sourceLinked="0"/>
              <c:spPr/>
              <c:showLegendKey val="0"/>
              <c:showVal val="0"/>
              <c:showCatName val="1"/>
              <c:showSerName val="0"/>
              <c:showPercent val="1"/>
              <c:showBubbleSize val="0"/>
            </c:dLbl>
            <c:dLbl>
              <c:idx val="3"/>
              <c:layout>
                <c:manualLayout>
                  <c:x val="-0.21560762480447521"/>
                  <c:y val="1.9473081328751432E-2"/>
                </c:manualLayout>
              </c:layout>
              <c:tx>
                <c:rich>
                  <a:bodyPr/>
                  <a:lstStyle/>
                  <a:p>
                    <a:pPr>
                      <a:defRPr sz="1100">
                        <a:latin typeface="微軟正黑體" panose="020B0604030504040204" pitchFamily="34" charset="-120"/>
                        <a:ea typeface="微軟正黑體" panose="020B0604030504040204" pitchFamily="34" charset="-120"/>
                      </a:defRPr>
                    </a:pPr>
                    <a:r>
                      <a:rPr lang="zh-TW" altLang="en-US" sz="1200" b="1"/>
                      <a:t>租賃
</a:t>
                    </a:r>
                    <a:r>
                      <a:rPr lang="en-US" altLang="zh-TW" sz="1200" b="1"/>
                      <a:t>2.7%</a:t>
                    </a:r>
                    <a:endParaRPr lang="zh-TW" altLang="en-US" sz="1200" b="1"/>
                  </a:p>
                </c:rich>
              </c:tx>
              <c:numFmt formatCode="0.0%" sourceLinked="0"/>
              <c:spPr/>
              <c:showLegendKey val="0"/>
              <c:showVal val="0"/>
              <c:showCatName val="1"/>
              <c:showSerName val="0"/>
              <c:showPercent val="1"/>
              <c:showBubbleSize val="0"/>
            </c:dLbl>
            <c:dLbl>
              <c:idx val="4"/>
              <c:layout>
                <c:manualLayout>
                  <c:x val="0.11907675176966516"/>
                  <c:y val="1.2522661471439781E-3"/>
                </c:manualLayout>
              </c:layout>
              <c:tx>
                <c:rich>
                  <a:bodyPr/>
                  <a:lstStyle/>
                  <a:p>
                    <a:pPr>
                      <a:defRPr sz="1100">
                        <a:latin typeface="微軟正黑體" panose="020B0604030504040204" pitchFamily="34" charset="-120"/>
                        <a:ea typeface="微軟正黑體" panose="020B0604030504040204" pitchFamily="34" charset="-120"/>
                      </a:defRPr>
                    </a:pPr>
                    <a:r>
                      <a:rPr lang="zh-TW" altLang="en-US" b="1" dirty="0"/>
                      <a:t>其他
</a:t>
                    </a:r>
                    <a:r>
                      <a:rPr lang="en-US" altLang="zh-TW" b="1" dirty="0"/>
                      <a:t>1.3%</a:t>
                    </a:r>
                    <a:endParaRPr lang="zh-TW" altLang="en-US" b="1" dirty="0"/>
                  </a:p>
                </c:rich>
              </c:tx>
              <c:numFmt formatCode="0.0%" sourceLinked="0"/>
              <c:spPr/>
              <c:showLegendKey val="0"/>
              <c:showVal val="0"/>
              <c:showCatName val="1"/>
              <c:showSerName val="0"/>
              <c:showPercent val="1"/>
              <c:showBubbleSize val="0"/>
            </c:dLbl>
            <c:txPr>
              <a:bodyPr/>
              <a:lstStyle/>
              <a:p>
                <a:pPr>
                  <a:defRPr sz="1100">
                    <a:latin typeface="微軟正黑體" panose="020B0604030504040204" pitchFamily="34" charset="-120"/>
                    <a:ea typeface="微軟正黑體" panose="020B0604030504040204" pitchFamily="34" charset="-120"/>
                  </a:defRPr>
                </a:pPr>
                <a:endParaRPr lang="zh-TW"/>
              </a:p>
            </c:txPr>
            <c:showLegendKey val="0"/>
            <c:showVal val="0"/>
            <c:showCatName val="1"/>
            <c:showSerName val="0"/>
            <c:showPercent val="1"/>
            <c:showBubbleSize val="0"/>
            <c:showLeaderLines val="1"/>
          </c:dLbls>
          <c:cat>
            <c:strRef>
              <c:f>營收!$B$3:$F$3</c:f>
              <c:strCache>
                <c:ptCount val="5"/>
                <c:pt idx="0">
                  <c:v>航運</c:v>
                </c:pt>
                <c:pt idx="1">
                  <c:v>投資</c:v>
                </c:pt>
                <c:pt idx="2">
                  <c:v>百貨</c:v>
                </c:pt>
                <c:pt idx="3">
                  <c:v>租賃</c:v>
                </c:pt>
                <c:pt idx="4">
                  <c:v>其他</c:v>
                </c:pt>
              </c:strCache>
            </c:strRef>
          </c:cat>
          <c:val>
            <c:numRef>
              <c:f>營收!$B$4:$F$4</c:f>
              <c:numCache>
                <c:formatCode>0.0%</c:formatCode>
                <c:ptCount val="5"/>
                <c:pt idx="0">
                  <c:v>0.20100000000000001</c:v>
                </c:pt>
                <c:pt idx="1">
                  <c:v>1E-3</c:v>
                </c:pt>
                <c:pt idx="2">
                  <c:v>0.75900000000000001</c:v>
                </c:pt>
                <c:pt idx="3">
                  <c:v>2.7E-2</c:v>
                </c:pt>
                <c:pt idx="4">
                  <c:v>1.2999999999999999E-2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zh-TW"/>
              <a:t>租約配置</a:t>
            </a:r>
          </a:p>
        </c:rich>
      </c:tx>
      <c:layout/>
      <c:overlay val="0"/>
    </c:title>
    <c:autoTitleDeleted val="0"/>
    <c:plotArea>
      <c:layout/>
      <c:pieChart>
        <c:varyColors val="1"/>
        <c:ser>
          <c:idx val="0"/>
          <c:order val="0"/>
          <c:dLbls>
            <c:dLbl>
              <c:idx val="0"/>
              <c:layout/>
              <c:tx>
                <c:rich>
                  <a:bodyPr/>
                  <a:lstStyle/>
                  <a:p>
                    <a:r>
                      <a:rPr lang="zh-TW" altLang="en-US" dirty="0"/>
                      <a:t>長約</a:t>
                    </a:r>
                    <a:r>
                      <a:rPr lang="zh-TW" altLang="en-US"/>
                      <a:t>
</a:t>
                    </a:r>
                    <a:r>
                      <a:rPr lang="en-US" altLang="zh-TW" smtClean="0"/>
                      <a:t>27%</a:t>
                    </a:r>
                    <a:endParaRPr lang="en-US" altLang="zh-TW" dirty="0"/>
                  </a:p>
                </c:rich>
              </c:tx>
              <c:showLegendKey val="0"/>
              <c:showVal val="0"/>
              <c:showCatName val="1"/>
              <c:showSerName val="0"/>
              <c:showPercent val="1"/>
              <c:showBubbleSize val="0"/>
            </c:dLbl>
            <c:dLbl>
              <c:idx val="1"/>
              <c:layout/>
              <c:tx>
                <c:rich>
                  <a:bodyPr/>
                  <a:lstStyle/>
                  <a:p>
                    <a:r>
                      <a:rPr lang="zh-TW" altLang="en-US" dirty="0"/>
                      <a:t>短約</a:t>
                    </a:r>
                    <a:r>
                      <a:rPr lang="zh-TW" altLang="en-US"/>
                      <a:t>
</a:t>
                    </a:r>
                    <a:r>
                      <a:rPr lang="en-US" altLang="zh-TW" smtClean="0"/>
                      <a:t>46%</a:t>
                    </a:r>
                    <a:endParaRPr lang="zh-TW" altLang="en-US" dirty="0"/>
                  </a:p>
                </c:rich>
              </c:tx>
              <c:showLegendKey val="0"/>
              <c:showVal val="0"/>
              <c:showCatName val="1"/>
              <c:showSerName val="0"/>
              <c:showPercent val="1"/>
              <c:showBubbleSize val="0"/>
            </c:dLbl>
            <c:dLbl>
              <c:idx val="2"/>
              <c:layout/>
              <c:tx>
                <c:rich>
                  <a:bodyPr/>
                  <a:lstStyle/>
                  <a:p>
                    <a:r>
                      <a:rPr lang="en-US" altLang="en-US"/>
                      <a:t>POOL
</a:t>
                    </a:r>
                    <a:r>
                      <a:rPr lang="en-US" altLang="en-US" smtClean="0"/>
                      <a:t>27%</a:t>
                    </a:r>
                    <a:endParaRPr lang="en-US" altLang="en-US"/>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工作表1!$E$4:$E$6</c:f>
              <c:strCache>
                <c:ptCount val="3"/>
                <c:pt idx="0">
                  <c:v>長約</c:v>
                </c:pt>
                <c:pt idx="1">
                  <c:v>短約</c:v>
                </c:pt>
                <c:pt idx="2">
                  <c:v>POOL</c:v>
                </c:pt>
              </c:strCache>
            </c:strRef>
          </c:cat>
          <c:val>
            <c:numRef>
              <c:f>工作表1!$F$4:$F$6</c:f>
              <c:numCache>
                <c:formatCode>General</c:formatCode>
                <c:ptCount val="3"/>
                <c:pt idx="0">
                  <c:v>3</c:v>
                </c:pt>
                <c:pt idx="1">
                  <c:v>5</c:v>
                </c:pt>
                <c:pt idx="2">
                  <c:v>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TW" altLang="en-US"/>
              <a:t>航運部門毛利</a:t>
            </a:r>
          </a:p>
        </c:rich>
      </c:tx>
      <c:layout/>
      <c:overlay val="0"/>
    </c:title>
    <c:autoTitleDeleted val="0"/>
    <c:plotArea>
      <c:layout/>
      <c:lineChart>
        <c:grouping val="standard"/>
        <c:varyColors val="0"/>
        <c:ser>
          <c:idx val="0"/>
          <c:order val="0"/>
          <c:cat>
            <c:strRef>
              <c:f>'20211125'!$A$6:$A$17</c:f>
              <c:strCache>
                <c:ptCount val="12"/>
                <c:pt idx="0">
                  <c:v>2018Q4</c:v>
                </c:pt>
                <c:pt idx="1">
                  <c:v>2019Q1</c:v>
                </c:pt>
                <c:pt idx="2">
                  <c:v>2019Q2</c:v>
                </c:pt>
                <c:pt idx="3">
                  <c:v>2019Q3</c:v>
                </c:pt>
                <c:pt idx="4">
                  <c:v>2019Q4</c:v>
                </c:pt>
                <c:pt idx="5">
                  <c:v>2020Q1</c:v>
                </c:pt>
                <c:pt idx="6">
                  <c:v>2020Q2</c:v>
                </c:pt>
                <c:pt idx="7">
                  <c:v>2020Q3</c:v>
                </c:pt>
                <c:pt idx="8">
                  <c:v>2020Q4</c:v>
                </c:pt>
                <c:pt idx="9">
                  <c:v>2021Q1</c:v>
                </c:pt>
                <c:pt idx="10">
                  <c:v>2021Q2</c:v>
                </c:pt>
                <c:pt idx="11">
                  <c:v>2021Q3</c:v>
                </c:pt>
              </c:strCache>
            </c:strRef>
          </c:cat>
          <c:val>
            <c:numRef>
              <c:f>'20211125'!$B$6:$B$17</c:f>
              <c:numCache>
                <c:formatCode>_(* #,##0_);_(* \(#,##0\);_(* "-"_);_(@_)</c:formatCode>
                <c:ptCount val="12"/>
                <c:pt idx="0">
                  <c:v>2985.7419299999997</c:v>
                </c:pt>
                <c:pt idx="1">
                  <c:v>2734.78</c:v>
                </c:pt>
                <c:pt idx="2">
                  <c:v>2109.9129400000002</c:v>
                </c:pt>
                <c:pt idx="3">
                  <c:v>2749.6290199999999</c:v>
                </c:pt>
                <c:pt idx="4">
                  <c:v>2493.9283300000016</c:v>
                </c:pt>
                <c:pt idx="5">
                  <c:v>2148.41401</c:v>
                </c:pt>
                <c:pt idx="6">
                  <c:v>1301.538</c:v>
                </c:pt>
                <c:pt idx="7">
                  <c:v>2163.7209700000008</c:v>
                </c:pt>
                <c:pt idx="8">
                  <c:v>1262.0897</c:v>
                </c:pt>
                <c:pt idx="9">
                  <c:v>2100.7049999999999</c:v>
                </c:pt>
                <c:pt idx="10">
                  <c:v>4001.4009999999998</c:v>
                </c:pt>
                <c:pt idx="11">
                  <c:v>7331.1975999999995</c:v>
                </c:pt>
              </c:numCache>
            </c:numRef>
          </c:val>
          <c:smooth val="0"/>
        </c:ser>
        <c:dLbls>
          <c:showLegendKey val="0"/>
          <c:showVal val="0"/>
          <c:showCatName val="0"/>
          <c:showSerName val="0"/>
          <c:showPercent val="0"/>
          <c:showBubbleSize val="0"/>
        </c:dLbls>
        <c:marker val="1"/>
        <c:smooth val="0"/>
        <c:axId val="263439488"/>
        <c:axId val="263441024"/>
      </c:lineChart>
      <c:catAx>
        <c:axId val="263439488"/>
        <c:scaling>
          <c:orientation val="minMax"/>
        </c:scaling>
        <c:delete val="0"/>
        <c:axPos val="b"/>
        <c:majorTickMark val="none"/>
        <c:minorTickMark val="none"/>
        <c:tickLblPos val="nextTo"/>
        <c:crossAx val="263441024"/>
        <c:crosses val="autoZero"/>
        <c:auto val="1"/>
        <c:lblAlgn val="ctr"/>
        <c:lblOffset val="100"/>
        <c:noMultiLvlLbl val="0"/>
      </c:catAx>
      <c:valAx>
        <c:axId val="263441024"/>
        <c:scaling>
          <c:orientation val="minMax"/>
        </c:scaling>
        <c:delete val="0"/>
        <c:axPos val="l"/>
        <c:majorGridlines/>
        <c:title>
          <c:tx>
            <c:rich>
              <a:bodyPr/>
              <a:lstStyle/>
              <a:p>
                <a:pPr>
                  <a:defRPr/>
                </a:pPr>
                <a:r>
                  <a:rPr lang="zh-TW" altLang="en-US"/>
                  <a:t>美金仟元</a:t>
                </a:r>
              </a:p>
            </c:rich>
          </c:tx>
          <c:layout/>
          <c:overlay val="0"/>
        </c:title>
        <c:numFmt formatCode="_(* #,##0_);_(* \(#,##0\);_(* &quot;-&quot;_);_(@_)" sourceLinked="1"/>
        <c:majorTickMark val="none"/>
        <c:minorTickMark val="none"/>
        <c:tickLblPos val="nextTo"/>
        <c:crossAx val="26343948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7.0789388252294139E-2"/>
          <c:y val="0.12739434498661831"/>
          <c:w val="0.92921061174770592"/>
          <c:h val="0.74071461132937166"/>
        </c:manualLayout>
      </c:layout>
      <c:bar3DChart>
        <c:barDir val="col"/>
        <c:grouping val="clustered"/>
        <c:varyColors val="0"/>
        <c:ser>
          <c:idx val="0"/>
          <c:order val="0"/>
          <c:tx>
            <c:strRef>
              <c:f>'1'!$B$6</c:f>
              <c:strCache>
                <c:ptCount val="1"/>
                <c:pt idx="0">
                  <c:v>負債</c:v>
                </c:pt>
              </c:strCache>
            </c:strRef>
          </c:tx>
          <c:spPr>
            <a:ln w="12700">
              <a:solidFill>
                <a:schemeClr val="bg1"/>
              </a:solidFill>
            </a:ln>
            <a:effectLst>
              <a:outerShdw blurRad="50800" dist="114300" dir="5400000" algn="ctr" rotWithShape="0">
                <a:srgbClr val="C00000"/>
              </a:outerShdw>
            </a:effectLst>
          </c:spPr>
          <c:invertIfNegative val="0"/>
          <c:cat>
            <c:strRef>
              <c:f>'1'!$C$3:$K$3</c:f>
              <c:strCache>
                <c:ptCount val="9"/>
                <c:pt idx="0">
                  <c:v>108Q3</c:v>
                </c:pt>
                <c:pt idx="1">
                  <c:v>108Q4</c:v>
                </c:pt>
                <c:pt idx="2">
                  <c:v>109Q1</c:v>
                </c:pt>
                <c:pt idx="3">
                  <c:v>109Q2</c:v>
                </c:pt>
                <c:pt idx="4">
                  <c:v>109Q3</c:v>
                </c:pt>
                <c:pt idx="5">
                  <c:v>109Q4</c:v>
                </c:pt>
                <c:pt idx="6">
                  <c:v>110Q1</c:v>
                </c:pt>
                <c:pt idx="7">
                  <c:v>110Q2</c:v>
                </c:pt>
                <c:pt idx="8">
                  <c:v>110Q3</c:v>
                </c:pt>
              </c:strCache>
            </c:strRef>
          </c:cat>
          <c:val>
            <c:numRef>
              <c:f>'1'!$C$6:$K$6</c:f>
              <c:numCache>
                <c:formatCode>#,##0_ </c:formatCode>
                <c:ptCount val="9"/>
                <c:pt idx="0">
                  <c:v>24046</c:v>
                </c:pt>
                <c:pt idx="1">
                  <c:v>25011</c:v>
                </c:pt>
                <c:pt idx="2">
                  <c:v>23271</c:v>
                </c:pt>
                <c:pt idx="3">
                  <c:v>22805</c:v>
                </c:pt>
                <c:pt idx="4">
                  <c:v>22203</c:v>
                </c:pt>
                <c:pt idx="5">
                  <c:v>24292</c:v>
                </c:pt>
                <c:pt idx="6">
                  <c:v>22022</c:v>
                </c:pt>
                <c:pt idx="7">
                  <c:v>21488</c:v>
                </c:pt>
                <c:pt idx="8">
                  <c:v>20648</c:v>
                </c:pt>
              </c:numCache>
            </c:numRef>
          </c:val>
        </c:ser>
        <c:ser>
          <c:idx val="3"/>
          <c:order val="1"/>
          <c:tx>
            <c:strRef>
              <c:f>'1'!$B$4</c:f>
              <c:strCache>
                <c:ptCount val="1"/>
                <c:pt idx="0">
                  <c:v>租賃負債</c:v>
                </c:pt>
              </c:strCache>
            </c:strRef>
          </c:tx>
          <c:spPr>
            <a:ln w="63500"/>
          </c:spPr>
          <c:invertIfNegative val="0"/>
          <c:cat>
            <c:strRef>
              <c:f>'1'!$C$3:$K$3</c:f>
              <c:strCache>
                <c:ptCount val="9"/>
                <c:pt idx="0">
                  <c:v>108Q3</c:v>
                </c:pt>
                <c:pt idx="1">
                  <c:v>108Q4</c:v>
                </c:pt>
                <c:pt idx="2">
                  <c:v>109Q1</c:v>
                </c:pt>
                <c:pt idx="3">
                  <c:v>109Q2</c:v>
                </c:pt>
                <c:pt idx="4">
                  <c:v>109Q3</c:v>
                </c:pt>
                <c:pt idx="5">
                  <c:v>109Q4</c:v>
                </c:pt>
                <c:pt idx="6">
                  <c:v>110Q1</c:v>
                </c:pt>
                <c:pt idx="7">
                  <c:v>110Q2</c:v>
                </c:pt>
                <c:pt idx="8">
                  <c:v>110Q3</c:v>
                </c:pt>
              </c:strCache>
            </c:strRef>
          </c:cat>
          <c:val>
            <c:numRef>
              <c:f>'1'!$C$4:$K$4</c:f>
              <c:numCache>
                <c:formatCode>#,##0_ </c:formatCode>
                <c:ptCount val="9"/>
                <c:pt idx="0">
                  <c:v>9400</c:v>
                </c:pt>
                <c:pt idx="1">
                  <c:v>9188</c:v>
                </c:pt>
                <c:pt idx="2">
                  <c:v>8872</c:v>
                </c:pt>
                <c:pt idx="3">
                  <c:v>8626</c:v>
                </c:pt>
                <c:pt idx="4">
                  <c:v>8232</c:v>
                </c:pt>
                <c:pt idx="5">
                  <c:v>8185</c:v>
                </c:pt>
                <c:pt idx="6">
                  <c:v>7712</c:v>
                </c:pt>
                <c:pt idx="7">
                  <c:v>7562</c:v>
                </c:pt>
                <c:pt idx="8">
                  <c:v>7347</c:v>
                </c:pt>
              </c:numCache>
            </c:numRef>
          </c:val>
        </c:ser>
        <c:ser>
          <c:idx val="4"/>
          <c:order val="2"/>
          <c:tx>
            <c:strRef>
              <c:f>'1'!$B$5</c:f>
              <c:strCache>
                <c:ptCount val="1"/>
                <c:pt idx="0">
                  <c:v>扣除租賃負債後之負債</c:v>
                </c:pt>
              </c:strCache>
            </c:strRef>
          </c:tx>
          <c:spPr>
            <a:ln w="12700">
              <a:solidFill>
                <a:schemeClr val="bg1"/>
              </a:solidFill>
            </a:ln>
          </c:spPr>
          <c:invertIfNegative val="0"/>
          <c:cat>
            <c:strRef>
              <c:f>'1'!$C$3:$K$3</c:f>
              <c:strCache>
                <c:ptCount val="9"/>
                <c:pt idx="0">
                  <c:v>108Q3</c:v>
                </c:pt>
                <c:pt idx="1">
                  <c:v>108Q4</c:v>
                </c:pt>
                <c:pt idx="2">
                  <c:v>109Q1</c:v>
                </c:pt>
                <c:pt idx="3">
                  <c:v>109Q2</c:v>
                </c:pt>
                <c:pt idx="4">
                  <c:v>109Q3</c:v>
                </c:pt>
                <c:pt idx="5">
                  <c:v>109Q4</c:v>
                </c:pt>
                <c:pt idx="6">
                  <c:v>110Q1</c:v>
                </c:pt>
                <c:pt idx="7">
                  <c:v>110Q2</c:v>
                </c:pt>
                <c:pt idx="8">
                  <c:v>110Q3</c:v>
                </c:pt>
              </c:strCache>
            </c:strRef>
          </c:cat>
          <c:val>
            <c:numRef>
              <c:f>'1'!$C$5:$K$5</c:f>
              <c:numCache>
                <c:formatCode>#,##0_ </c:formatCode>
                <c:ptCount val="9"/>
                <c:pt idx="0">
                  <c:v>14646</c:v>
                </c:pt>
                <c:pt idx="1">
                  <c:v>15823</c:v>
                </c:pt>
                <c:pt idx="2">
                  <c:v>14399</c:v>
                </c:pt>
                <c:pt idx="3">
                  <c:v>14179</c:v>
                </c:pt>
                <c:pt idx="4">
                  <c:v>13971</c:v>
                </c:pt>
                <c:pt idx="5">
                  <c:v>16107</c:v>
                </c:pt>
                <c:pt idx="6">
                  <c:v>14310</c:v>
                </c:pt>
                <c:pt idx="7">
                  <c:v>13926</c:v>
                </c:pt>
                <c:pt idx="8">
                  <c:v>13301</c:v>
                </c:pt>
              </c:numCache>
            </c:numRef>
          </c:val>
        </c:ser>
        <c:dLbls>
          <c:showLegendKey val="0"/>
          <c:showVal val="0"/>
          <c:showCatName val="0"/>
          <c:showSerName val="0"/>
          <c:showPercent val="0"/>
          <c:showBubbleSize val="0"/>
        </c:dLbls>
        <c:gapWidth val="145"/>
        <c:gapDepth val="152"/>
        <c:shape val="box"/>
        <c:axId val="183025024"/>
        <c:axId val="228151680"/>
        <c:axId val="0"/>
      </c:bar3DChart>
      <c:catAx>
        <c:axId val="183025024"/>
        <c:scaling>
          <c:orientation val="minMax"/>
        </c:scaling>
        <c:delete val="0"/>
        <c:axPos val="b"/>
        <c:majorTickMark val="none"/>
        <c:minorTickMark val="none"/>
        <c:tickLblPos val="nextTo"/>
        <c:crossAx val="228151680"/>
        <c:crosses val="autoZero"/>
        <c:auto val="1"/>
        <c:lblAlgn val="ctr"/>
        <c:lblOffset val="100"/>
        <c:noMultiLvlLbl val="0"/>
      </c:catAx>
      <c:valAx>
        <c:axId val="228151680"/>
        <c:scaling>
          <c:orientation val="minMax"/>
        </c:scaling>
        <c:delete val="0"/>
        <c:axPos val="l"/>
        <c:majorGridlines/>
        <c:numFmt formatCode="#,##0_ " sourceLinked="1"/>
        <c:majorTickMark val="none"/>
        <c:minorTickMark val="none"/>
        <c:tickLblPos val="nextTo"/>
        <c:spPr>
          <a:ln w="9525">
            <a:noFill/>
          </a:ln>
        </c:spPr>
        <c:crossAx val="183025024"/>
        <c:crosses val="autoZero"/>
        <c:crossBetween val="between"/>
      </c:valAx>
      <c:spPr>
        <a:ln w="3175">
          <a:solidFill>
            <a:srgbClr val="C00000"/>
          </a:solidFill>
        </a:ln>
      </c:spPr>
    </c:plotArea>
    <c:legend>
      <c:legendPos val="b"/>
      <c:layout>
        <c:manualLayout>
          <c:xMode val="edge"/>
          <c:yMode val="edge"/>
          <c:x val="0.61575751707754178"/>
          <c:y val="0"/>
          <c:w val="0.38165671104041399"/>
          <c:h val="4.760105427755125E-2"/>
        </c:manualLayout>
      </c:layout>
      <c:overlay val="0"/>
      <c:txPr>
        <a:bodyPr/>
        <a:lstStyle/>
        <a:p>
          <a:pPr>
            <a:defRPr b="1"/>
          </a:pPr>
          <a:endParaRPr lang="zh-TW"/>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301442079585156"/>
          <c:y val="5.1400554097404488E-2"/>
          <c:w val="0.853465496005406"/>
          <c:h val="0.77796697287839034"/>
        </c:manualLayout>
      </c:layout>
      <c:bar3DChart>
        <c:barDir val="col"/>
        <c:grouping val="clustered"/>
        <c:varyColors val="0"/>
        <c:ser>
          <c:idx val="0"/>
          <c:order val="0"/>
          <c:tx>
            <c:strRef>
              <c:f>'1'!$B$12</c:f>
              <c:strCache>
                <c:ptCount val="1"/>
                <c:pt idx="0">
                  <c:v>負債淨值比</c:v>
                </c:pt>
              </c:strCache>
            </c:strRef>
          </c:tx>
          <c:invertIfNegative val="0"/>
          <c:cat>
            <c:strRef>
              <c:f>'1'!$C$11:$K$11</c:f>
              <c:strCache>
                <c:ptCount val="9"/>
                <c:pt idx="0">
                  <c:v>108Q3</c:v>
                </c:pt>
                <c:pt idx="1">
                  <c:v>108Q4</c:v>
                </c:pt>
                <c:pt idx="2">
                  <c:v>109Q1</c:v>
                </c:pt>
                <c:pt idx="3">
                  <c:v>109Q2</c:v>
                </c:pt>
                <c:pt idx="4">
                  <c:v>109Q3</c:v>
                </c:pt>
                <c:pt idx="5">
                  <c:v>109Q4</c:v>
                </c:pt>
                <c:pt idx="6">
                  <c:v>110Q1</c:v>
                </c:pt>
                <c:pt idx="7">
                  <c:v>110Q2</c:v>
                </c:pt>
                <c:pt idx="8">
                  <c:v>110Q3</c:v>
                </c:pt>
              </c:strCache>
            </c:strRef>
          </c:cat>
          <c:val>
            <c:numRef>
              <c:f>'1'!$C$12:$K$12</c:f>
              <c:numCache>
                <c:formatCode>0%</c:formatCode>
                <c:ptCount val="9"/>
                <c:pt idx="0">
                  <c:v>1.8073999999999999</c:v>
                </c:pt>
                <c:pt idx="1">
                  <c:v>1.8863000000000001</c:v>
                </c:pt>
                <c:pt idx="2">
                  <c:v>1.8302</c:v>
                </c:pt>
                <c:pt idx="3">
                  <c:v>1.9172</c:v>
                </c:pt>
                <c:pt idx="4">
                  <c:v>1.8715999999999999</c:v>
                </c:pt>
                <c:pt idx="5">
                  <c:v>2.0259</c:v>
                </c:pt>
                <c:pt idx="6">
                  <c:v>1.7374000000000001</c:v>
                </c:pt>
                <c:pt idx="7">
                  <c:v>1.6806000000000001</c:v>
                </c:pt>
                <c:pt idx="8">
                  <c:v>1.8446</c:v>
                </c:pt>
              </c:numCache>
            </c:numRef>
          </c:val>
        </c:ser>
        <c:ser>
          <c:idx val="1"/>
          <c:order val="1"/>
          <c:tx>
            <c:strRef>
              <c:f>'1'!$B$13</c:f>
              <c:strCache>
                <c:ptCount val="1"/>
                <c:pt idx="0">
                  <c:v>負債淨值比(不含租賃負債)</c:v>
                </c:pt>
              </c:strCache>
            </c:strRef>
          </c:tx>
          <c:invertIfNegative val="0"/>
          <c:cat>
            <c:strRef>
              <c:f>'1'!$C$11:$K$11</c:f>
              <c:strCache>
                <c:ptCount val="9"/>
                <c:pt idx="0">
                  <c:v>108Q3</c:v>
                </c:pt>
                <c:pt idx="1">
                  <c:v>108Q4</c:v>
                </c:pt>
                <c:pt idx="2">
                  <c:v>109Q1</c:v>
                </c:pt>
                <c:pt idx="3">
                  <c:v>109Q2</c:v>
                </c:pt>
                <c:pt idx="4">
                  <c:v>109Q3</c:v>
                </c:pt>
                <c:pt idx="5">
                  <c:v>109Q4</c:v>
                </c:pt>
                <c:pt idx="6">
                  <c:v>110Q1</c:v>
                </c:pt>
                <c:pt idx="7">
                  <c:v>110Q2</c:v>
                </c:pt>
                <c:pt idx="8">
                  <c:v>110Q3</c:v>
                </c:pt>
              </c:strCache>
            </c:strRef>
          </c:cat>
          <c:val>
            <c:numRef>
              <c:f>'1'!$C$13:$K$13</c:f>
              <c:numCache>
                <c:formatCode>0%</c:formatCode>
                <c:ptCount val="9"/>
                <c:pt idx="0">
                  <c:v>1.1009</c:v>
                </c:pt>
                <c:pt idx="1">
                  <c:v>1.1934</c:v>
                </c:pt>
                <c:pt idx="2">
                  <c:v>1.1324000000000001</c:v>
                </c:pt>
                <c:pt idx="3">
                  <c:v>1.1919999999999999</c:v>
                </c:pt>
                <c:pt idx="4">
                  <c:v>1.1777</c:v>
                </c:pt>
                <c:pt idx="5">
                  <c:v>1.3432999999999999</c:v>
                </c:pt>
                <c:pt idx="6">
                  <c:v>1.129</c:v>
                </c:pt>
                <c:pt idx="7">
                  <c:v>1.0891999999999999</c:v>
                </c:pt>
                <c:pt idx="8">
                  <c:v>1.1881999999999999</c:v>
                </c:pt>
              </c:numCache>
            </c:numRef>
          </c:val>
        </c:ser>
        <c:dLbls>
          <c:showLegendKey val="0"/>
          <c:showVal val="0"/>
          <c:showCatName val="0"/>
          <c:showSerName val="0"/>
          <c:showPercent val="0"/>
          <c:showBubbleSize val="0"/>
        </c:dLbls>
        <c:gapWidth val="150"/>
        <c:shape val="box"/>
        <c:axId val="264046464"/>
        <c:axId val="277372928"/>
        <c:axId val="0"/>
      </c:bar3DChart>
      <c:catAx>
        <c:axId val="264046464"/>
        <c:scaling>
          <c:orientation val="minMax"/>
        </c:scaling>
        <c:delete val="0"/>
        <c:axPos val="b"/>
        <c:majorTickMark val="out"/>
        <c:minorTickMark val="none"/>
        <c:tickLblPos val="nextTo"/>
        <c:crossAx val="277372928"/>
        <c:crosses val="autoZero"/>
        <c:auto val="1"/>
        <c:lblAlgn val="ctr"/>
        <c:lblOffset val="100"/>
        <c:noMultiLvlLbl val="0"/>
      </c:catAx>
      <c:valAx>
        <c:axId val="277372928"/>
        <c:scaling>
          <c:orientation val="minMax"/>
        </c:scaling>
        <c:delete val="0"/>
        <c:axPos val="l"/>
        <c:majorGridlines/>
        <c:numFmt formatCode="0%" sourceLinked="1"/>
        <c:majorTickMark val="out"/>
        <c:minorTickMark val="none"/>
        <c:tickLblPos val="nextTo"/>
        <c:crossAx val="264046464"/>
        <c:crosses val="autoZero"/>
        <c:crossBetween val="between"/>
      </c:valAx>
    </c:plotArea>
    <c:legend>
      <c:legendPos val="r"/>
      <c:legendEntry>
        <c:idx val="0"/>
        <c:txPr>
          <a:bodyPr/>
          <a:lstStyle/>
          <a:p>
            <a:pPr>
              <a:defRPr sz="1100" b="1"/>
            </a:pPr>
            <a:endParaRPr lang="zh-TW"/>
          </a:p>
        </c:txPr>
      </c:legendEntry>
      <c:legendEntry>
        <c:idx val="1"/>
        <c:txPr>
          <a:bodyPr/>
          <a:lstStyle/>
          <a:p>
            <a:pPr>
              <a:defRPr sz="1100" b="1"/>
            </a:pPr>
            <a:endParaRPr lang="zh-TW"/>
          </a:p>
        </c:txPr>
      </c:legendEntry>
      <c:layout>
        <c:manualLayout>
          <c:xMode val="edge"/>
          <c:yMode val="edge"/>
          <c:x val="0.57982004524749775"/>
          <c:y val="6.5687579852238637E-2"/>
          <c:w val="0.38245333851794239"/>
          <c:h val="9.1044195752710722E-2"/>
        </c:manualLayout>
      </c:layout>
      <c:overlay val="0"/>
      <c:txPr>
        <a:bodyPr/>
        <a:lstStyle/>
        <a:p>
          <a:pPr>
            <a:defRPr sz="1100"/>
          </a:pPr>
          <a:endParaRPr lang="zh-TW"/>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336351706036746"/>
          <c:y val="5.1400554097404488E-2"/>
          <c:w val="0.86167957130358719"/>
          <c:h val="0.89719889180519097"/>
        </c:manualLayout>
      </c:layout>
      <c:bar3DChart>
        <c:barDir val="col"/>
        <c:grouping val="clustered"/>
        <c:varyColors val="0"/>
        <c:ser>
          <c:idx val="0"/>
          <c:order val="0"/>
          <c:tx>
            <c:strRef>
              <c:f>'1'!$B$16</c:f>
              <c:strCache>
                <c:ptCount val="1"/>
                <c:pt idx="0">
                  <c:v>營業收入</c:v>
                </c:pt>
              </c:strCache>
            </c:strRef>
          </c:tx>
          <c:invertIfNegative val="0"/>
          <c:cat>
            <c:strRef>
              <c:f>'1'!$C$15:$K$15</c:f>
              <c:strCache>
                <c:ptCount val="9"/>
                <c:pt idx="0">
                  <c:v>108Q3</c:v>
                </c:pt>
                <c:pt idx="1">
                  <c:v>108Q4</c:v>
                </c:pt>
                <c:pt idx="2">
                  <c:v>109Q1</c:v>
                </c:pt>
                <c:pt idx="3">
                  <c:v>109Q2</c:v>
                </c:pt>
                <c:pt idx="4">
                  <c:v>109Q3</c:v>
                </c:pt>
                <c:pt idx="5">
                  <c:v>109Q4</c:v>
                </c:pt>
                <c:pt idx="6">
                  <c:v>110Q1</c:v>
                </c:pt>
                <c:pt idx="7">
                  <c:v>110Q2</c:v>
                </c:pt>
                <c:pt idx="8">
                  <c:v>110Q3</c:v>
                </c:pt>
              </c:strCache>
            </c:strRef>
          </c:cat>
          <c:val>
            <c:numRef>
              <c:f>'1'!$C$16:$K$16</c:f>
              <c:numCache>
                <c:formatCode>#,##0_ </c:formatCode>
                <c:ptCount val="9"/>
                <c:pt idx="0">
                  <c:v>1746</c:v>
                </c:pt>
                <c:pt idx="1">
                  <c:v>2302</c:v>
                </c:pt>
                <c:pt idx="2">
                  <c:v>1215</c:v>
                </c:pt>
                <c:pt idx="3">
                  <c:v>1407</c:v>
                </c:pt>
                <c:pt idx="4">
                  <c:v>1881</c:v>
                </c:pt>
                <c:pt idx="5">
                  <c:v>1939</c:v>
                </c:pt>
                <c:pt idx="6">
                  <c:v>1788</c:v>
                </c:pt>
                <c:pt idx="7">
                  <c:v>1656</c:v>
                </c:pt>
                <c:pt idx="8">
                  <c:v>1584</c:v>
                </c:pt>
              </c:numCache>
            </c:numRef>
          </c:val>
        </c:ser>
        <c:ser>
          <c:idx val="1"/>
          <c:order val="1"/>
          <c:tx>
            <c:strRef>
              <c:f>'1'!$B$17</c:f>
              <c:strCache>
                <c:ptCount val="1"/>
                <c:pt idx="0">
                  <c:v>營業淨利</c:v>
                </c:pt>
              </c:strCache>
            </c:strRef>
          </c:tx>
          <c:invertIfNegative val="0"/>
          <c:cat>
            <c:strRef>
              <c:f>'1'!$C$15:$K$15</c:f>
              <c:strCache>
                <c:ptCount val="9"/>
                <c:pt idx="0">
                  <c:v>108Q3</c:v>
                </c:pt>
                <c:pt idx="1">
                  <c:v>108Q4</c:v>
                </c:pt>
                <c:pt idx="2">
                  <c:v>109Q1</c:v>
                </c:pt>
                <c:pt idx="3">
                  <c:v>109Q2</c:v>
                </c:pt>
                <c:pt idx="4">
                  <c:v>109Q3</c:v>
                </c:pt>
                <c:pt idx="5">
                  <c:v>109Q4</c:v>
                </c:pt>
                <c:pt idx="6">
                  <c:v>110Q1</c:v>
                </c:pt>
                <c:pt idx="7">
                  <c:v>110Q2</c:v>
                </c:pt>
                <c:pt idx="8">
                  <c:v>110Q3</c:v>
                </c:pt>
              </c:strCache>
            </c:strRef>
          </c:cat>
          <c:val>
            <c:numRef>
              <c:f>'1'!$C$17:$K$17</c:f>
              <c:numCache>
                <c:formatCode>#,##0_ </c:formatCode>
                <c:ptCount val="9"/>
                <c:pt idx="0">
                  <c:v>227</c:v>
                </c:pt>
                <c:pt idx="1">
                  <c:v>484</c:v>
                </c:pt>
                <c:pt idx="2">
                  <c:v>45</c:v>
                </c:pt>
                <c:pt idx="3">
                  <c:v>23</c:v>
                </c:pt>
                <c:pt idx="4">
                  <c:v>90</c:v>
                </c:pt>
                <c:pt idx="5">
                  <c:v>159</c:v>
                </c:pt>
                <c:pt idx="6">
                  <c:v>173</c:v>
                </c:pt>
                <c:pt idx="7">
                  <c:v>237</c:v>
                </c:pt>
                <c:pt idx="8">
                  <c:v>191</c:v>
                </c:pt>
              </c:numCache>
            </c:numRef>
          </c:val>
        </c:ser>
        <c:ser>
          <c:idx val="2"/>
          <c:order val="2"/>
          <c:tx>
            <c:strRef>
              <c:f>'1'!$B$18</c:f>
              <c:strCache>
                <c:ptCount val="1"/>
                <c:pt idx="0">
                  <c:v>本期損益</c:v>
                </c:pt>
              </c:strCache>
            </c:strRef>
          </c:tx>
          <c:invertIfNegative val="0"/>
          <c:cat>
            <c:strRef>
              <c:f>'1'!$C$15:$K$15</c:f>
              <c:strCache>
                <c:ptCount val="9"/>
                <c:pt idx="0">
                  <c:v>108Q3</c:v>
                </c:pt>
                <c:pt idx="1">
                  <c:v>108Q4</c:v>
                </c:pt>
                <c:pt idx="2">
                  <c:v>109Q1</c:v>
                </c:pt>
                <c:pt idx="3">
                  <c:v>109Q2</c:v>
                </c:pt>
                <c:pt idx="4">
                  <c:v>109Q3</c:v>
                </c:pt>
                <c:pt idx="5">
                  <c:v>109Q4</c:v>
                </c:pt>
                <c:pt idx="6">
                  <c:v>110Q1</c:v>
                </c:pt>
                <c:pt idx="7">
                  <c:v>110Q2</c:v>
                </c:pt>
                <c:pt idx="8">
                  <c:v>110Q3</c:v>
                </c:pt>
              </c:strCache>
            </c:strRef>
          </c:cat>
          <c:val>
            <c:numRef>
              <c:f>'1'!$C$18:$K$18</c:f>
              <c:numCache>
                <c:formatCode>#,##0_ </c:formatCode>
                <c:ptCount val="9"/>
                <c:pt idx="0">
                  <c:v>-122</c:v>
                </c:pt>
                <c:pt idx="1">
                  <c:v>341</c:v>
                </c:pt>
                <c:pt idx="2">
                  <c:v>-202</c:v>
                </c:pt>
                <c:pt idx="3">
                  <c:v>-120</c:v>
                </c:pt>
                <c:pt idx="4">
                  <c:v>-50</c:v>
                </c:pt>
                <c:pt idx="5">
                  <c:v>10</c:v>
                </c:pt>
                <c:pt idx="6">
                  <c:v>6</c:v>
                </c:pt>
                <c:pt idx="7">
                  <c:v>44</c:v>
                </c:pt>
                <c:pt idx="8">
                  <c:v>16</c:v>
                </c:pt>
              </c:numCache>
            </c:numRef>
          </c:val>
        </c:ser>
        <c:dLbls>
          <c:showLegendKey val="0"/>
          <c:showVal val="0"/>
          <c:showCatName val="0"/>
          <c:showSerName val="0"/>
          <c:showPercent val="0"/>
          <c:showBubbleSize val="0"/>
        </c:dLbls>
        <c:gapWidth val="150"/>
        <c:shape val="box"/>
        <c:axId val="263360512"/>
        <c:axId val="263362048"/>
        <c:axId val="0"/>
      </c:bar3DChart>
      <c:catAx>
        <c:axId val="263360512"/>
        <c:scaling>
          <c:orientation val="minMax"/>
        </c:scaling>
        <c:delete val="0"/>
        <c:axPos val="b"/>
        <c:majorTickMark val="out"/>
        <c:minorTickMark val="none"/>
        <c:tickLblPos val="nextTo"/>
        <c:crossAx val="263362048"/>
        <c:crosses val="autoZero"/>
        <c:auto val="1"/>
        <c:lblAlgn val="ctr"/>
        <c:lblOffset val="100"/>
        <c:noMultiLvlLbl val="0"/>
      </c:catAx>
      <c:valAx>
        <c:axId val="263362048"/>
        <c:scaling>
          <c:orientation val="minMax"/>
        </c:scaling>
        <c:delete val="0"/>
        <c:axPos val="l"/>
        <c:majorGridlines/>
        <c:numFmt formatCode="#,##0_ " sourceLinked="1"/>
        <c:majorTickMark val="out"/>
        <c:minorTickMark val="none"/>
        <c:tickLblPos val="nextTo"/>
        <c:crossAx val="263360512"/>
        <c:crosses val="autoZero"/>
        <c:crossBetween val="between"/>
      </c:valAx>
    </c:plotArea>
    <c:legend>
      <c:legendPos val="r"/>
      <c:legendEntry>
        <c:idx val="0"/>
        <c:txPr>
          <a:bodyPr/>
          <a:lstStyle/>
          <a:p>
            <a:pPr>
              <a:defRPr sz="1200" b="1"/>
            </a:pPr>
            <a:endParaRPr lang="zh-TW"/>
          </a:p>
        </c:txPr>
      </c:legendEntry>
      <c:legendEntry>
        <c:idx val="1"/>
        <c:txPr>
          <a:bodyPr/>
          <a:lstStyle/>
          <a:p>
            <a:pPr>
              <a:defRPr sz="1100" b="1"/>
            </a:pPr>
            <a:endParaRPr lang="zh-TW"/>
          </a:p>
        </c:txPr>
      </c:legendEntry>
      <c:legendEntry>
        <c:idx val="2"/>
        <c:txPr>
          <a:bodyPr/>
          <a:lstStyle/>
          <a:p>
            <a:pPr>
              <a:defRPr sz="1200" b="1"/>
            </a:pPr>
            <a:endParaRPr lang="zh-TW"/>
          </a:p>
        </c:txPr>
      </c:legendEntry>
      <c:layout>
        <c:manualLayout>
          <c:xMode val="edge"/>
          <c:yMode val="edge"/>
          <c:x val="0.47678321308016663"/>
          <c:y val="6.7555540366595279E-2"/>
          <c:w val="0.50551246719160103"/>
          <c:h val="8.9715631405889007E-2"/>
        </c:manualLayout>
      </c:layout>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88390-1FDD-4CA7-B5DD-3C3B7CCED544}" type="doc">
      <dgm:prSet loTypeId="urn:microsoft.com/office/officeart/2005/8/layout/bList2#1" loCatId="list" qsTypeId="urn:microsoft.com/office/officeart/2005/8/quickstyle/simple1" qsCatId="simple" csTypeId="urn:microsoft.com/office/officeart/2005/8/colors/accent1_2" csCatId="accent1" phldr="1"/>
      <dgm:spPr/>
    </dgm:pt>
    <dgm:pt modelId="{14CA9BEA-54F7-4C18-A7D9-7771D1C21FC6}">
      <dgm:prSet phldrT="[文字]" custT="1"/>
      <dgm:spPr/>
      <dgm:t>
        <a:bodyPr/>
        <a:lstStyle/>
        <a:p>
          <a:r>
            <a:rPr lang="zh-TW" altLang="en-US" sz="2800" b="1" dirty="0" smtClean="0"/>
            <a:t>航運</a:t>
          </a:r>
          <a:endParaRPr lang="zh-TW" altLang="en-US" sz="2800" b="1" dirty="0"/>
        </a:p>
      </dgm:t>
    </dgm:pt>
    <dgm:pt modelId="{31A13467-E6EF-46EA-BB21-B10FC7C10FEA}" type="parTrans" cxnId="{4BFD5253-1EB3-4F13-8F5B-48EDB7BC021F}">
      <dgm:prSet/>
      <dgm:spPr/>
      <dgm:t>
        <a:bodyPr/>
        <a:lstStyle/>
        <a:p>
          <a:endParaRPr lang="zh-TW" altLang="en-US"/>
        </a:p>
      </dgm:t>
    </dgm:pt>
    <dgm:pt modelId="{A424C370-75DB-42D1-9587-E901CD975063}" type="sibTrans" cxnId="{4BFD5253-1EB3-4F13-8F5B-48EDB7BC021F}">
      <dgm:prSet/>
      <dgm:spPr/>
      <dgm:t>
        <a:bodyPr/>
        <a:lstStyle/>
        <a:p>
          <a:endParaRPr lang="zh-TW" altLang="en-US"/>
        </a:p>
      </dgm:t>
    </dgm:pt>
    <dgm:pt modelId="{AB04CB42-1B6C-4AA0-926D-9A60690C0608}">
      <dgm:prSet phldrT="[文字]" custT="1"/>
      <dgm:spPr/>
      <dgm:t>
        <a:bodyPr/>
        <a:lstStyle/>
        <a:p>
          <a:r>
            <a:rPr lang="zh-TW" altLang="en-US" sz="2800" b="1" dirty="0" smtClean="0"/>
            <a:t>百貨</a:t>
          </a:r>
          <a:endParaRPr lang="zh-TW" altLang="en-US" sz="2800" b="1" dirty="0"/>
        </a:p>
      </dgm:t>
    </dgm:pt>
    <dgm:pt modelId="{0266508F-C566-4BDF-B2D2-7CE021A917E6}" type="parTrans" cxnId="{833F3AFB-6A99-40D2-BF5F-0619D0BEBC6B}">
      <dgm:prSet/>
      <dgm:spPr/>
      <dgm:t>
        <a:bodyPr/>
        <a:lstStyle/>
        <a:p>
          <a:endParaRPr lang="zh-TW" altLang="en-US"/>
        </a:p>
      </dgm:t>
    </dgm:pt>
    <dgm:pt modelId="{A6B96CA6-7305-49F9-9CA3-FA3A8FCC643D}" type="sibTrans" cxnId="{833F3AFB-6A99-40D2-BF5F-0619D0BEBC6B}">
      <dgm:prSet/>
      <dgm:spPr/>
      <dgm:t>
        <a:bodyPr/>
        <a:lstStyle/>
        <a:p>
          <a:endParaRPr lang="zh-TW" altLang="en-US"/>
        </a:p>
      </dgm:t>
    </dgm:pt>
    <dgm:pt modelId="{0C81878E-BA0D-43AC-9DBC-B78E1962DA53}">
      <dgm:prSet phldrT="[文字]"/>
      <dgm:spPr/>
      <dgm:t>
        <a:bodyPr/>
        <a:lstStyle/>
        <a:p>
          <a:r>
            <a:rPr lang="zh-TW" altLang="en-US" b="1" dirty="0" smtClean="0"/>
            <a:t>融資租賃</a:t>
          </a:r>
          <a:endParaRPr lang="zh-TW" altLang="en-US" b="1" dirty="0"/>
        </a:p>
      </dgm:t>
    </dgm:pt>
    <dgm:pt modelId="{43E6F5C8-F165-4164-9E84-C8646C2FDF2A}" type="parTrans" cxnId="{5AC59DE3-EA92-4739-A35B-E03A91EF46A9}">
      <dgm:prSet/>
      <dgm:spPr/>
      <dgm:t>
        <a:bodyPr/>
        <a:lstStyle/>
        <a:p>
          <a:endParaRPr lang="zh-TW" altLang="en-US"/>
        </a:p>
      </dgm:t>
    </dgm:pt>
    <dgm:pt modelId="{1B641A14-31B4-4AA7-A130-614EF558F259}" type="sibTrans" cxnId="{5AC59DE3-EA92-4739-A35B-E03A91EF46A9}">
      <dgm:prSet/>
      <dgm:spPr/>
      <dgm:t>
        <a:bodyPr/>
        <a:lstStyle/>
        <a:p>
          <a:endParaRPr lang="zh-TW" altLang="en-US"/>
        </a:p>
      </dgm:t>
    </dgm:pt>
    <dgm:pt modelId="{AA8E2B8F-EDAC-452C-B42F-75A9F3D22943}">
      <dgm:prSet custT="1"/>
      <dgm:spPr/>
      <dgm:t>
        <a:bodyPr/>
        <a:lstStyle/>
        <a:p>
          <a:pPr algn="l"/>
          <a:endParaRPr lang="zh-TW" altLang="en-US" sz="2400" dirty="0"/>
        </a:p>
      </dgm:t>
    </dgm:pt>
    <dgm:pt modelId="{DA874607-7F93-416C-A77F-44D357AE344C}" type="parTrans" cxnId="{276A644C-74C3-40B5-8A0A-85720F9EA38D}">
      <dgm:prSet/>
      <dgm:spPr/>
      <dgm:t>
        <a:bodyPr/>
        <a:lstStyle/>
        <a:p>
          <a:endParaRPr lang="zh-TW" altLang="en-US"/>
        </a:p>
      </dgm:t>
    </dgm:pt>
    <dgm:pt modelId="{8F23AE84-97AA-4376-82C0-A39BA6EDD766}" type="sibTrans" cxnId="{276A644C-74C3-40B5-8A0A-85720F9EA38D}">
      <dgm:prSet/>
      <dgm:spPr/>
      <dgm:t>
        <a:bodyPr/>
        <a:lstStyle/>
        <a:p>
          <a:endParaRPr lang="zh-TW" altLang="en-US"/>
        </a:p>
      </dgm:t>
    </dgm:pt>
    <dgm:pt modelId="{325740BD-F83B-4AD3-8999-7E103CE31454}" type="pres">
      <dgm:prSet presAssocID="{D3288390-1FDD-4CA7-B5DD-3C3B7CCED544}" presName="diagram" presStyleCnt="0">
        <dgm:presLayoutVars>
          <dgm:dir/>
          <dgm:animLvl val="lvl"/>
          <dgm:resizeHandles val="exact"/>
        </dgm:presLayoutVars>
      </dgm:prSet>
      <dgm:spPr/>
    </dgm:pt>
    <dgm:pt modelId="{4BBEEA61-90F8-4122-A236-2AEE1D642AA6}" type="pres">
      <dgm:prSet presAssocID="{14CA9BEA-54F7-4C18-A7D9-7771D1C21FC6}" presName="compNode" presStyleCnt="0"/>
      <dgm:spPr/>
    </dgm:pt>
    <dgm:pt modelId="{E454AF3E-0C95-490D-9F6F-7A701576E5F1}" type="pres">
      <dgm:prSet presAssocID="{14CA9BEA-54F7-4C18-A7D9-7771D1C21FC6}" presName="childRect" presStyleLbl="bgAcc1" presStyleIdx="0" presStyleCnt="3">
        <dgm:presLayoutVars>
          <dgm:bulletEnabled val="1"/>
        </dgm:presLayoutVars>
      </dgm:prSet>
      <dgm:spPr/>
    </dgm:pt>
    <dgm:pt modelId="{90F3B434-2F92-4AB5-9937-C84F5B94AC0B}" type="pres">
      <dgm:prSet presAssocID="{14CA9BEA-54F7-4C18-A7D9-7771D1C21FC6}" presName="parentText" presStyleLbl="node1" presStyleIdx="0" presStyleCnt="0">
        <dgm:presLayoutVars>
          <dgm:chMax val="0"/>
          <dgm:bulletEnabled val="1"/>
        </dgm:presLayoutVars>
      </dgm:prSet>
      <dgm:spPr/>
      <dgm:t>
        <a:bodyPr/>
        <a:lstStyle/>
        <a:p>
          <a:endParaRPr lang="zh-TW" altLang="en-US"/>
        </a:p>
      </dgm:t>
    </dgm:pt>
    <dgm:pt modelId="{674DCE62-BEE8-49F2-8DFF-65C43304BD4D}" type="pres">
      <dgm:prSet presAssocID="{14CA9BEA-54F7-4C18-A7D9-7771D1C21FC6}" presName="parentRect" presStyleLbl="alignNode1" presStyleIdx="0" presStyleCnt="3"/>
      <dgm:spPr/>
      <dgm:t>
        <a:bodyPr/>
        <a:lstStyle/>
        <a:p>
          <a:endParaRPr lang="zh-TW" altLang="en-US"/>
        </a:p>
      </dgm:t>
    </dgm:pt>
    <dgm:pt modelId="{A1EC4102-5E87-4EA8-BDFC-5D790FC0617C}" type="pres">
      <dgm:prSet presAssocID="{14CA9BEA-54F7-4C18-A7D9-7771D1C21FC6}" presName="adorn" presStyleLbl="fgAccFollowNode1" presStyleIdx="0" presStyleCnt="3"/>
      <dgm:spPr>
        <a:blipFill rotWithShape="0">
          <a:blip xmlns:r="http://schemas.openxmlformats.org/officeDocument/2006/relationships" r:embed="rId1"/>
          <a:stretch>
            <a:fillRect/>
          </a:stretch>
        </a:blipFill>
      </dgm:spPr>
    </dgm:pt>
    <dgm:pt modelId="{ECF53F4C-3A32-491A-BF66-AFAADF5656FA}" type="pres">
      <dgm:prSet presAssocID="{A424C370-75DB-42D1-9587-E901CD975063}" presName="sibTrans" presStyleLbl="sibTrans2D1" presStyleIdx="0" presStyleCnt="0"/>
      <dgm:spPr/>
      <dgm:t>
        <a:bodyPr/>
        <a:lstStyle/>
        <a:p>
          <a:endParaRPr lang="zh-TW" altLang="en-US"/>
        </a:p>
      </dgm:t>
    </dgm:pt>
    <dgm:pt modelId="{F64F67DD-41F0-45A7-BB37-0745F404EEE5}" type="pres">
      <dgm:prSet presAssocID="{AB04CB42-1B6C-4AA0-926D-9A60690C0608}" presName="compNode" presStyleCnt="0"/>
      <dgm:spPr/>
    </dgm:pt>
    <dgm:pt modelId="{AE927867-D2E2-4615-B99D-A3A0D365056F}" type="pres">
      <dgm:prSet presAssocID="{AB04CB42-1B6C-4AA0-926D-9A60690C0608}" presName="childRect" presStyleLbl="bgAcc1" presStyleIdx="1" presStyleCnt="3">
        <dgm:presLayoutVars>
          <dgm:bulletEnabled val="1"/>
        </dgm:presLayoutVars>
      </dgm:prSet>
      <dgm:spPr/>
      <dgm:t>
        <a:bodyPr/>
        <a:lstStyle/>
        <a:p>
          <a:endParaRPr lang="zh-TW" altLang="en-US"/>
        </a:p>
      </dgm:t>
    </dgm:pt>
    <dgm:pt modelId="{8CD6DC5C-E2DE-4299-BB34-5189258DC827}" type="pres">
      <dgm:prSet presAssocID="{AB04CB42-1B6C-4AA0-926D-9A60690C0608}" presName="parentText" presStyleLbl="node1" presStyleIdx="0" presStyleCnt="0">
        <dgm:presLayoutVars>
          <dgm:chMax val="0"/>
          <dgm:bulletEnabled val="1"/>
        </dgm:presLayoutVars>
      </dgm:prSet>
      <dgm:spPr/>
      <dgm:t>
        <a:bodyPr/>
        <a:lstStyle/>
        <a:p>
          <a:endParaRPr lang="zh-TW" altLang="en-US"/>
        </a:p>
      </dgm:t>
    </dgm:pt>
    <dgm:pt modelId="{6CC5127B-DF22-4620-9343-A43A91947BF1}" type="pres">
      <dgm:prSet presAssocID="{AB04CB42-1B6C-4AA0-926D-9A60690C0608}" presName="parentRect" presStyleLbl="alignNode1" presStyleIdx="1" presStyleCnt="3"/>
      <dgm:spPr/>
      <dgm:t>
        <a:bodyPr/>
        <a:lstStyle/>
        <a:p>
          <a:endParaRPr lang="zh-TW" altLang="en-US"/>
        </a:p>
      </dgm:t>
    </dgm:pt>
    <dgm:pt modelId="{20E9FEBD-4A44-42EC-9F3A-2229DC6BD21C}" type="pres">
      <dgm:prSet presAssocID="{AB04CB42-1B6C-4AA0-926D-9A60690C0608}" presName="adorn" presStyleLbl="fgAccFollowNode1" presStyleIdx="1" presStyleCnt="3"/>
      <dgm:spPr>
        <a:blipFill rotWithShape="0">
          <a:blip xmlns:r="http://schemas.openxmlformats.org/officeDocument/2006/relationships" r:embed="rId2"/>
          <a:stretch>
            <a:fillRect/>
          </a:stretch>
        </a:blipFill>
      </dgm:spPr>
    </dgm:pt>
    <dgm:pt modelId="{162F348C-045E-4A43-95BB-C76AAF9DB83A}" type="pres">
      <dgm:prSet presAssocID="{A6B96CA6-7305-49F9-9CA3-FA3A8FCC643D}" presName="sibTrans" presStyleLbl="sibTrans2D1" presStyleIdx="0" presStyleCnt="0"/>
      <dgm:spPr/>
      <dgm:t>
        <a:bodyPr/>
        <a:lstStyle/>
        <a:p>
          <a:endParaRPr lang="zh-TW" altLang="en-US"/>
        </a:p>
      </dgm:t>
    </dgm:pt>
    <dgm:pt modelId="{375DCF65-E5CA-436E-9F98-5C4B06511F53}" type="pres">
      <dgm:prSet presAssocID="{0C81878E-BA0D-43AC-9DBC-B78E1962DA53}" presName="compNode" presStyleCnt="0"/>
      <dgm:spPr/>
    </dgm:pt>
    <dgm:pt modelId="{6FB260DE-6BB0-4C08-A7E4-DAA8C414B5B8}" type="pres">
      <dgm:prSet presAssocID="{0C81878E-BA0D-43AC-9DBC-B78E1962DA53}" presName="childRect" presStyleLbl="bgAcc1" presStyleIdx="2" presStyleCnt="3">
        <dgm:presLayoutVars>
          <dgm:bulletEnabled val="1"/>
        </dgm:presLayoutVars>
      </dgm:prSet>
      <dgm:spPr/>
    </dgm:pt>
    <dgm:pt modelId="{E3C369C1-9CC6-48EB-AA80-CE5E8D4B75B5}" type="pres">
      <dgm:prSet presAssocID="{0C81878E-BA0D-43AC-9DBC-B78E1962DA53}" presName="parentText" presStyleLbl="node1" presStyleIdx="0" presStyleCnt="0">
        <dgm:presLayoutVars>
          <dgm:chMax val="0"/>
          <dgm:bulletEnabled val="1"/>
        </dgm:presLayoutVars>
      </dgm:prSet>
      <dgm:spPr/>
      <dgm:t>
        <a:bodyPr/>
        <a:lstStyle/>
        <a:p>
          <a:endParaRPr lang="zh-TW" altLang="en-US"/>
        </a:p>
      </dgm:t>
    </dgm:pt>
    <dgm:pt modelId="{6C8BA65C-162A-4608-90D3-7F022A37FA87}" type="pres">
      <dgm:prSet presAssocID="{0C81878E-BA0D-43AC-9DBC-B78E1962DA53}" presName="parentRect" presStyleLbl="alignNode1" presStyleIdx="2" presStyleCnt="3"/>
      <dgm:spPr/>
      <dgm:t>
        <a:bodyPr/>
        <a:lstStyle/>
        <a:p>
          <a:endParaRPr lang="zh-TW" altLang="en-US"/>
        </a:p>
      </dgm:t>
    </dgm:pt>
    <dgm:pt modelId="{20A5AE45-115F-4B61-B030-D7C375D6039B}" type="pres">
      <dgm:prSet presAssocID="{0C81878E-BA0D-43AC-9DBC-B78E1962DA53}" presName="adorn" presStyleLbl="fgAccFollowNode1" presStyleIdx="2" presStyleCnt="3"/>
      <dgm:spPr>
        <a:blipFill rotWithShape="0">
          <a:blip xmlns:r="http://schemas.openxmlformats.org/officeDocument/2006/relationships" r:embed="rId3"/>
          <a:stretch>
            <a:fillRect/>
          </a:stretch>
        </a:blipFill>
      </dgm:spPr>
    </dgm:pt>
  </dgm:ptLst>
  <dgm:cxnLst>
    <dgm:cxn modelId="{5660F7CC-5880-4660-9ACF-A78DADA9E64E}" type="presOf" srcId="{AA8E2B8F-EDAC-452C-B42F-75A9F3D22943}" destId="{AE927867-D2E2-4615-B99D-A3A0D365056F}" srcOrd="0" destOrd="0" presId="urn:microsoft.com/office/officeart/2005/8/layout/bList2#1"/>
    <dgm:cxn modelId="{33E4724C-9A27-4FEA-8322-489C00EEDC6D}" type="presOf" srcId="{D3288390-1FDD-4CA7-B5DD-3C3B7CCED544}" destId="{325740BD-F83B-4AD3-8999-7E103CE31454}" srcOrd="0" destOrd="0" presId="urn:microsoft.com/office/officeart/2005/8/layout/bList2#1"/>
    <dgm:cxn modelId="{FCB06F52-592A-4EF7-84CA-973866AFE937}" type="presOf" srcId="{14CA9BEA-54F7-4C18-A7D9-7771D1C21FC6}" destId="{90F3B434-2F92-4AB5-9937-C84F5B94AC0B}" srcOrd="0" destOrd="0" presId="urn:microsoft.com/office/officeart/2005/8/layout/bList2#1"/>
    <dgm:cxn modelId="{30D027C8-4437-46D7-AB97-A2D7D4AD70B8}" type="presOf" srcId="{A6B96CA6-7305-49F9-9CA3-FA3A8FCC643D}" destId="{162F348C-045E-4A43-95BB-C76AAF9DB83A}" srcOrd="0" destOrd="0" presId="urn:microsoft.com/office/officeart/2005/8/layout/bList2#1"/>
    <dgm:cxn modelId="{B519F7B4-62F0-409D-AFE8-6AD0E7844858}" type="presOf" srcId="{AB04CB42-1B6C-4AA0-926D-9A60690C0608}" destId="{6CC5127B-DF22-4620-9343-A43A91947BF1}" srcOrd="1" destOrd="0" presId="urn:microsoft.com/office/officeart/2005/8/layout/bList2#1"/>
    <dgm:cxn modelId="{8822A5B4-E557-47F7-B400-E70E11D9F6A5}" type="presOf" srcId="{A424C370-75DB-42D1-9587-E901CD975063}" destId="{ECF53F4C-3A32-491A-BF66-AFAADF5656FA}" srcOrd="0" destOrd="0" presId="urn:microsoft.com/office/officeart/2005/8/layout/bList2#1"/>
    <dgm:cxn modelId="{8653B42A-7789-4653-B874-4A71504EEEAC}" type="presOf" srcId="{0C81878E-BA0D-43AC-9DBC-B78E1962DA53}" destId="{6C8BA65C-162A-4608-90D3-7F022A37FA87}" srcOrd="1" destOrd="0" presId="urn:microsoft.com/office/officeart/2005/8/layout/bList2#1"/>
    <dgm:cxn modelId="{5AC59DE3-EA92-4739-A35B-E03A91EF46A9}" srcId="{D3288390-1FDD-4CA7-B5DD-3C3B7CCED544}" destId="{0C81878E-BA0D-43AC-9DBC-B78E1962DA53}" srcOrd="2" destOrd="0" parTransId="{43E6F5C8-F165-4164-9E84-C8646C2FDF2A}" sibTransId="{1B641A14-31B4-4AA7-A130-614EF558F259}"/>
    <dgm:cxn modelId="{833F3AFB-6A99-40D2-BF5F-0619D0BEBC6B}" srcId="{D3288390-1FDD-4CA7-B5DD-3C3B7CCED544}" destId="{AB04CB42-1B6C-4AA0-926D-9A60690C0608}" srcOrd="1" destOrd="0" parTransId="{0266508F-C566-4BDF-B2D2-7CE021A917E6}" sibTransId="{A6B96CA6-7305-49F9-9CA3-FA3A8FCC643D}"/>
    <dgm:cxn modelId="{4BFD5253-1EB3-4F13-8F5B-48EDB7BC021F}" srcId="{D3288390-1FDD-4CA7-B5DD-3C3B7CCED544}" destId="{14CA9BEA-54F7-4C18-A7D9-7771D1C21FC6}" srcOrd="0" destOrd="0" parTransId="{31A13467-E6EF-46EA-BB21-B10FC7C10FEA}" sibTransId="{A424C370-75DB-42D1-9587-E901CD975063}"/>
    <dgm:cxn modelId="{276A644C-74C3-40B5-8A0A-85720F9EA38D}" srcId="{AB04CB42-1B6C-4AA0-926D-9A60690C0608}" destId="{AA8E2B8F-EDAC-452C-B42F-75A9F3D22943}" srcOrd="0" destOrd="0" parTransId="{DA874607-7F93-416C-A77F-44D357AE344C}" sibTransId="{8F23AE84-97AA-4376-82C0-A39BA6EDD766}"/>
    <dgm:cxn modelId="{F20D0072-9EE8-4233-81D1-85EFAC20C31D}" type="presOf" srcId="{14CA9BEA-54F7-4C18-A7D9-7771D1C21FC6}" destId="{674DCE62-BEE8-49F2-8DFF-65C43304BD4D}" srcOrd="1" destOrd="0" presId="urn:microsoft.com/office/officeart/2005/8/layout/bList2#1"/>
    <dgm:cxn modelId="{337DE841-6C81-4F16-BCD4-6D8AE6D75F4A}" type="presOf" srcId="{0C81878E-BA0D-43AC-9DBC-B78E1962DA53}" destId="{E3C369C1-9CC6-48EB-AA80-CE5E8D4B75B5}" srcOrd="0" destOrd="0" presId="urn:microsoft.com/office/officeart/2005/8/layout/bList2#1"/>
    <dgm:cxn modelId="{8CE745F4-62D8-42C5-91E6-1E03C9D81C73}" type="presOf" srcId="{AB04CB42-1B6C-4AA0-926D-9A60690C0608}" destId="{8CD6DC5C-E2DE-4299-BB34-5189258DC827}" srcOrd="0" destOrd="0" presId="urn:microsoft.com/office/officeart/2005/8/layout/bList2#1"/>
    <dgm:cxn modelId="{A9B0D6A0-0A6E-4F6E-B1CE-DA8A94A2A13F}" type="presParOf" srcId="{325740BD-F83B-4AD3-8999-7E103CE31454}" destId="{4BBEEA61-90F8-4122-A236-2AEE1D642AA6}" srcOrd="0" destOrd="0" presId="urn:microsoft.com/office/officeart/2005/8/layout/bList2#1"/>
    <dgm:cxn modelId="{5D07FE17-E262-4600-B0EE-A42D232F1416}" type="presParOf" srcId="{4BBEEA61-90F8-4122-A236-2AEE1D642AA6}" destId="{E454AF3E-0C95-490D-9F6F-7A701576E5F1}" srcOrd="0" destOrd="0" presId="urn:microsoft.com/office/officeart/2005/8/layout/bList2#1"/>
    <dgm:cxn modelId="{C3BEE44A-DDDE-4192-8BC7-BB70953FB16C}" type="presParOf" srcId="{4BBEEA61-90F8-4122-A236-2AEE1D642AA6}" destId="{90F3B434-2F92-4AB5-9937-C84F5B94AC0B}" srcOrd="1" destOrd="0" presId="urn:microsoft.com/office/officeart/2005/8/layout/bList2#1"/>
    <dgm:cxn modelId="{4C11C991-D5D9-49FB-8060-F3B14EC7A878}" type="presParOf" srcId="{4BBEEA61-90F8-4122-A236-2AEE1D642AA6}" destId="{674DCE62-BEE8-49F2-8DFF-65C43304BD4D}" srcOrd="2" destOrd="0" presId="urn:microsoft.com/office/officeart/2005/8/layout/bList2#1"/>
    <dgm:cxn modelId="{3DA81CA2-A951-4CA1-92B8-702DF1CCFE08}" type="presParOf" srcId="{4BBEEA61-90F8-4122-A236-2AEE1D642AA6}" destId="{A1EC4102-5E87-4EA8-BDFC-5D790FC0617C}" srcOrd="3" destOrd="0" presId="urn:microsoft.com/office/officeart/2005/8/layout/bList2#1"/>
    <dgm:cxn modelId="{35AA21F2-245B-4479-AC32-AA24CA97AF10}" type="presParOf" srcId="{325740BD-F83B-4AD3-8999-7E103CE31454}" destId="{ECF53F4C-3A32-491A-BF66-AFAADF5656FA}" srcOrd="1" destOrd="0" presId="urn:microsoft.com/office/officeart/2005/8/layout/bList2#1"/>
    <dgm:cxn modelId="{B485C132-DE95-4390-8CC8-BD9294CBD8EA}" type="presParOf" srcId="{325740BD-F83B-4AD3-8999-7E103CE31454}" destId="{F64F67DD-41F0-45A7-BB37-0745F404EEE5}" srcOrd="2" destOrd="0" presId="urn:microsoft.com/office/officeart/2005/8/layout/bList2#1"/>
    <dgm:cxn modelId="{E18A88EA-3D2D-4C5A-9DD8-B885BCB2A618}" type="presParOf" srcId="{F64F67DD-41F0-45A7-BB37-0745F404EEE5}" destId="{AE927867-D2E2-4615-B99D-A3A0D365056F}" srcOrd="0" destOrd="0" presId="urn:microsoft.com/office/officeart/2005/8/layout/bList2#1"/>
    <dgm:cxn modelId="{41D5F9CD-96E8-44BA-B849-87A158062B63}" type="presParOf" srcId="{F64F67DD-41F0-45A7-BB37-0745F404EEE5}" destId="{8CD6DC5C-E2DE-4299-BB34-5189258DC827}" srcOrd="1" destOrd="0" presId="urn:microsoft.com/office/officeart/2005/8/layout/bList2#1"/>
    <dgm:cxn modelId="{E1ABA6CA-DFCF-4C6A-A4E7-9D9E6A418A64}" type="presParOf" srcId="{F64F67DD-41F0-45A7-BB37-0745F404EEE5}" destId="{6CC5127B-DF22-4620-9343-A43A91947BF1}" srcOrd="2" destOrd="0" presId="urn:microsoft.com/office/officeart/2005/8/layout/bList2#1"/>
    <dgm:cxn modelId="{C9990F64-CD16-4587-913C-046844D837D8}" type="presParOf" srcId="{F64F67DD-41F0-45A7-BB37-0745F404EEE5}" destId="{20E9FEBD-4A44-42EC-9F3A-2229DC6BD21C}" srcOrd="3" destOrd="0" presId="urn:microsoft.com/office/officeart/2005/8/layout/bList2#1"/>
    <dgm:cxn modelId="{B10B2760-EE46-4B1B-9C00-1A02FF2539B7}" type="presParOf" srcId="{325740BD-F83B-4AD3-8999-7E103CE31454}" destId="{162F348C-045E-4A43-95BB-C76AAF9DB83A}" srcOrd="3" destOrd="0" presId="urn:microsoft.com/office/officeart/2005/8/layout/bList2#1"/>
    <dgm:cxn modelId="{FA6834FB-FF20-4BC2-B610-3781DD6D2B48}" type="presParOf" srcId="{325740BD-F83B-4AD3-8999-7E103CE31454}" destId="{375DCF65-E5CA-436E-9F98-5C4B06511F53}" srcOrd="4" destOrd="0" presId="urn:microsoft.com/office/officeart/2005/8/layout/bList2#1"/>
    <dgm:cxn modelId="{E158551E-590A-472B-A85E-B5785DA8B6DF}" type="presParOf" srcId="{375DCF65-E5CA-436E-9F98-5C4B06511F53}" destId="{6FB260DE-6BB0-4C08-A7E4-DAA8C414B5B8}" srcOrd="0" destOrd="0" presId="urn:microsoft.com/office/officeart/2005/8/layout/bList2#1"/>
    <dgm:cxn modelId="{2FC3ABD0-F7E4-4D48-97D6-F6588F3D58D1}" type="presParOf" srcId="{375DCF65-E5CA-436E-9F98-5C4B06511F53}" destId="{E3C369C1-9CC6-48EB-AA80-CE5E8D4B75B5}" srcOrd="1" destOrd="0" presId="urn:microsoft.com/office/officeart/2005/8/layout/bList2#1"/>
    <dgm:cxn modelId="{A93001AB-17F5-4517-A47F-1EC84080EB9F}" type="presParOf" srcId="{375DCF65-E5CA-436E-9F98-5C4B06511F53}" destId="{6C8BA65C-162A-4608-90D3-7F022A37FA87}" srcOrd="2" destOrd="0" presId="urn:microsoft.com/office/officeart/2005/8/layout/bList2#1"/>
    <dgm:cxn modelId="{FA37C517-1815-4351-BDE1-1FE0220E0299}" type="presParOf" srcId="{375DCF65-E5CA-436E-9F98-5C4B06511F53}" destId="{20A5AE45-115F-4B61-B030-D7C375D6039B}"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19B76-5929-46E2-85DC-AADCEB2B9F66}" type="doc">
      <dgm:prSet loTypeId="urn:microsoft.com/office/officeart/2005/8/layout/bList2#2" loCatId="list" qsTypeId="urn:microsoft.com/office/officeart/2005/8/quickstyle/simple1" qsCatId="simple" csTypeId="urn:microsoft.com/office/officeart/2005/8/colors/accent1_2" csCatId="accent1" phldr="1"/>
      <dgm:spPr/>
    </dgm:pt>
    <dgm:pt modelId="{2D658D22-7EC9-4902-A983-3B5DDA4C10E7}">
      <dgm:prSet phldrT="[文字]"/>
      <dgm:spPr/>
      <dgm:t>
        <a:bodyPr/>
        <a:lstStyle/>
        <a:p>
          <a:r>
            <a:rPr lang="zh-TW" altLang="en-US" b="1" dirty="0" smtClean="0"/>
            <a:t>地產開發</a:t>
          </a:r>
          <a:endParaRPr lang="zh-TW" altLang="en-US" b="1" dirty="0"/>
        </a:p>
      </dgm:t>
    </dgm:pt>
    <dgm:pt modelId="{3F65C068-E945-409F-912A-56D13D1DFC22}" type="parTrans" cxnId="{B6FA9291-29A0-4511-AF8A-F58B984B7C3E}">
      <dgm:prSet/>
      <dgm:spPr/>
      <dgm:t>
        <a:bodyPr/>
        <a:lstStyle/>
        <a:p>
          <a:endParaRPr lang="zh-TW" altLang="en-US"/>
        </a:p>
      </dgm:t>
    </dgm:pt>
    <dgm:pt modelId="{DFBBF4B3-2907-487A-B94D-7FF37D1F8F29}" type="sibTrans" cxnId="{B6FA9291-29A0-4511-AF8A-F58B984B7C3E}">
      <dgm:prSet/>
      <dgm:spPr/>
      <dgm:t>
        <a:bodyPr/>
        <a:lstStyle/>
        <a:p>
          <a:endParaRPr lang="zh-TW" altLang="en-US"/>
        </a:p>
      </dgm:t>
    </dgm:pt>
    <dgm:pt modelId="{67C02907-9873-442C-AF4B-BD02C2779C39}">
      <dgm:prSet phldrT="[文字]"/>
      <dgm:spPr/>
      <dgm:t>
        <a:bodyPr/>
        <a:lstStyle/>
        <a:p>
          <a:r>
            <a:rPr lang="zh-TW" altLang="en-US" b="1" dirty="0" smtClean="0"/>
            <a:t>金融服務</a:t>
          </a:r>
          <a:endParaRPr lang="zh-TW" altLang="en-US" b="1" dirty="0"/>
        </a:p>
      </dgm:t>
    </dgm:pt>
    <dgm:pt modelId="{DB14B460-15EA-4FB6-A359-80D6CDBB2620}" type="parTrans" cxnId="{887DEB55-7C23-4416-9172-5B30EA6FF2BC}">
      <dgm:prSet/>
      <dgm:spPr/>
      <dgm:t>
        <a:bodyPr/>
        <a:lstStyle/>
        <a:p>
          <a:endParaRPr lang="zh-TW" altLang="en-US"/>
        </a:p>
      </dgm:t>
    </dgm:pt>
    <dgm:pt modelId="{0F52C605-AC42-474E-8F2B-D789D1D5AA99}" type="sibTrans" cxnId="{887DEB55-7C23-4416-9172-5B30EA6FF2BC}">
      <dgm:prSet/>
      <dgm:spPr/>
      <dgm:t>
        <a:bodyPr/>
        <a:lstStyle/>
        <a:p>
          <a:endParaRPr lang="zh-TW" altLang="en-US"/>
        </a:p>
      </dgm:t>
    </dgm:pt>
    <dgm:pt modelId="{C2ED9BB6-E9E9-4C6C-A07B-CD5CF6B60A5B}">
      <dgm:prSet phldrT="[文字]"/>
      <dgm:spPr/>
      <dgm:t>
        <a:bodyPr/>
        <a:lstStyle/>
        <a:p>
          <a:r>
            <a:rPr lang="zh-TW" altLang="en-US" b="1" dirty="0" smtClean="0"/>
            <a:t>集團控股</a:t>
          </a:r>
          <a:endParaRPr lang="zh-TW" altLang="en-US" b="1" dirty="0"/>
        </a:p>
      </dgm:t>
    </dgm:pt>
    <dgm:pt modelId="{FC2FF451-4F4E-4E4F-83D3-B6BC810BAAF8}" type="parTrans" cxnId="{A9772015-40AD-4904-9F84-EF5B5AF608E9}">
      <dgm:prSet/>
      <dgm:spPr/>
      <dgm:t>
        <a:bodyPr/>
        <a:lstStyle/>
        <a:p>
          <a:endParaRPr lang="zh-TW" altLang="en-US"/>
        </a:p>
      </dgm:t>
    </dgm:pt>
    <dgm:pt modelId="{3FAAF8D3-6604-46F9-9EA5-22FA451F7162}" type="sibTrans" cxnId="{A9772015-40AD-4904-9F84-EF5B5AF608E9}">
      <dgm:prSet/>
      <dgm:spPr/>
      <dgm:t>
        <a:bodyPr/>
        <a:lstStyle/>
        <a:p>
          <a:endParaRPr lang="zh-TW" altLang="en-US"/>
        </a:p>
      </dgm:t>
    </dgm:pt>
    <dgm:pt modelId="{72CDEB08-C1F1-4E0F-B8EE-7046D86E3E77}" type="pres">
      <dgm:prSet presAssocID="{C6719B76-5929-46E2-85DC-AADCEB2B9F66}" presName="diagram" presStyleCnt="0">
        <dgm:presLayoutVars>
          <dgm:dir/>
          <dgm:animLvl val="lvl"/>
          <dgm:resizeHandles val="exact"/>
        </dgm:presLayoutVars>
      </dgm:prSet>
      <dgm:spPr/>
    </dgm:pt>
    <dgm:pt modelId="{9052FBDB-F1BE-4608-AA7E-276E5B15A723}" type="pres">
      <dgm:prSet presAssocID="{2D658D22-7EC9-4902-A983-3B5DDA4C10E7}" presName="compNode" presStyleCnt="0"/>
      <dgm:spPr/>
    </dgm:pt>
    <dgm:pt modelId="{F3DB5C4D-EB47-4A92-805E-21A3AC7CD8B8}" type="pres">
      <dgm:prSet presAssocID="{2D658D22-7EC9-4902-A983-3B5DDA4C10E7}" presName="childRect" presStyleLbl="bgAcc1" presStyleIdx="0" presStyleCnt="3">
        <dgm:presLayoutVars>
          <dgm:bulletEnabled val="1"/>
        </dgm:presLayoutVars>
      </dgm:prSet>
      <dgm:spPr/>
    </dgm:pt>
    <dgm:pt modelId="{1CE5E10F-AE35-409C-A966-22C9C0FBC370}" type="pres">
      <dgm:prSet presAssocID="{2D658D22-7EC9-4902-A983-3B5DDA4C10E7}" presName="parentText" presStyleLbl="node1" presStyleIdx="0" presStyleCnt="0">
        <dgm:presLayoutVars>
          <dgm:chMax val="0"/>
          <dgm:bulletEnabled val="1"/>
        </dgm:presLayoutVars>
      </dgm:prSet>
      <dgm:spPr/>
      <dgm:t>
        <a:bodyPr/>
        <a:lstStyle/>
        <a:p>
          <a:endParaRPr lang="zh-TW" altLang="en-US"/>
        </a:p>
      </dgm:t>
    </dgm:pt>
    <dgm:pt modelId="{3285E5F8-1D83-4ECF-B147-293DB060B6CE}" type="pres">
      <dgm:prSet presAssocID="{2D658D22-7EC9-4902-A983-3B5DDA4C10E7}" presName="parentRect" presStyleLbl="alignNode1" presStyleIdx="0" presStyleCnt="3"/>
      <dgm:spPr/>
      <dgm:t>
        <a:bodyPr/>
        <a:lstStyle/>
        <a:p>
          <a:endParaRPr lang="zh-TW" altLang="en-US"/>
        </a:p>
      </dgm:t>
    </dgm:pt>
    <dgm:pt modelId="{D20DB5CA-331E-4D98-B73F-64CADE8E2E44}" type="pres">
      <dgm:prSet presAssocID="{2D658D22-7EC9-4902-A983-3B5DDA4C10E7}" presName="adorn" presStyleLbl="fgAccFollowNode1" presStyleIdx="0" presStyleCnt="3"/>
      <dgm:spPr>
        <a:blipFill rotWithShape="0">
          <a:blip xmlns:r="http://schemas.openxmlformats.org/officeDocument/2006/relationships" r:embed="rId1"/>
          <a:stretch>
            <a:fillRect/>
          </a:stretch>
        </a:blipFill>
      </dgm:spPr>
    </dgm:pt>
    <dgm:pt modelId="{6F27FD07-7F6D-4E2D-841B-EF305F1FEC5C}" type="pres">
      <dgm:prSet presAssocID="{DFBBF4B3-2907-487A-B94D-7FF37D1F8F29}" presName="sibTrans" presStyleLbl="sibTrans2D1" presStyleIdx="0" presStyleCnt="0"/>
      <dgm:spPr/>
      <dgm:t>
        <a:bodyPr/>
        <a:lstStyle/>
        <a:p>
          <a:endParaRPr lang="zh-TW" altLang="en-US"/>
        </a:p>
      </dgm:t>
    </dgm:pt>
    <dgm:pt modelId="{CEBA74DE-4E4E-4210-A904-6B1489198AB6}" type="pres">
      <dgm:prSet presAssocID="{67C02907-9873-442C-AF4B-BD02C2779C39}" presName="compNode" presStyleCnt="0"/>
      <dgm:spPr/>
    </dgm:pt>
    <dgm:pt modelId="{6AC169D9-C622-4373-B2BE-536AB8CC6BD5}" type="pres">
      <dgm:prSet presAssocID="{67C02907-9873-442C-AF4B-BD02C2779C39}" presName="childRect" presStyleLbl="bgAcc1" presStyleIdx="1" presStyleCnt="3">
        <dgm:presLayoutVars>
          <dgm:bulletEnabled val="1"/>
        </dgm:presLayoutVars>
      </dgm:prSet>
      <dgm:spPr/>
    </dgm:pt>
    <dgm:pt modelId="{DCC446A8-38C2-4E8A-8719-B4EF1C2EFBCB}" type="pres">
      <dgm:prSet presAssocID="{67C02907-9873-442C-AF4B-BD02C2779C39}" presName="parentText" presStyleLbl="node1" presStyleIdx="0" presStyleCnt="0">
        <dgm:presLayoutVars>
          <dgm:chMax val="0"/>
          <dgm:bulletEnabled val="1"/>
        </dgm:presLayoutVars>
      </dgm:prSet>
      <dgm:spPr/>
      <dgm:t>
        <a:bodyPr/>
        <a:lstStyle/>
        <a:p>
          <a:endParaRPr lang="zh-TW" altLang="en-US"/>
        </a:p>
      </dgm:t>
    </dgm:pt>
    <dgm:pt modelId="{3F45CBA6-FB2C-43B7-8A0B-563DC3315AD2}" type="pres">
      <dgm:prSet presAssocID="{67C02907-9873-442C-AF4B-BD02C2779C39}" presName="parentRect" presStyleLbl="alignNode1" presStyleIdx="1" presStyleCnt="3"/>
      <dgm:spPr/>
      <dgm:t>
        <a:bodyPr/>
        <a:lstStyle/>
        <a:p>
          <a:endParaRPr lang="zh-TW" altLang="en-US"/>
        </a:p>
      </dgm:t>
    </dgm:pt>
    <dgm:pt modelId="{756BA014-B0EF-474B-9A45-7B7A2CC517AF}" type="pres">
      <dgm:prSet presAssocID="{67C02907-9873-442C-AF4B-BD02C2779C39}" presName="adorn" presStyleLbl="fgAccFollowNode1" presStyleIdx="1" presStyleCnt="3"/>
      <dgm:spPr>
        <a:blipFill rotWithShape="0">
          <a:blip xmlns:r="http://schemas.openxmlformats.org/officeDocument/2006/relationships" r:embed="rId2"/>
          <a:stretch>
            <a:fillRect/>
          </a:stretch>
        </a:blipFill>
      </dgm:spPr>
    </dgm:pt>
    <dgm:pt modelId="{ACAA1807-AAAC-4E84-961F-20C10BD19615}" type="pres">
      <dgm:prSet presAssocID="{0F52C605-AC42-474E-8F2B-D789D1D5AA99}" presName="sibTrans" presStyleLbl="sibTrans2D1" presStyleIdx="0" presStyleCnt="0"/>
      <dgm:spPr/>
      <dgm:t>
        <a:bodyPr/>
        <a:lstStyle/>
        <a:p>
          <a:endParaRPr lang="zh-TW" altLang="en-US"/>
        </a:p>
      </dgm:t>
    </dgm:pt>
    <dgm:pt modelId="{FF29C64A-D318-45A8-906B-E605361DE963}" type="pres">
      <dgm:prSet presAssocID="{C2ED9BB6-E9E9-4C6C-A07B-CD5CF6B60A5B}" presName="compNode" presStyleCnt="0"/>
      <dgm:spPr/>
    </dgm:pt>
    <dgm:pt modelId="{54B074B3-789C-45C3-9AF0-93F0B213D600}" type="pres">
      <dgm:prSet presAssocID="{C2ED9BB6-E9E9-4C6C-A07B-CD5CF6B60A5B}" presName="childRect" presStyleLbl="bgAcc1" presStyleIdx="2" presStyleCnt="3" custLinFactNeighborX="2322" custLinFactNeighborY="-2357">
        <dgm:presLayoutVars>
          <dgm:bulletEnabled val="1"/>
        </dgm:presLayoutVars>
      </dgm:prSet>
      <dgm:spPr/>
    </dgm:pt>
    <dgm:pt modelId="{36A1A688-07F6-491A-AB86-219C8A95E41C}" type="pres">
      <dgm:prSet presAssocID="{C2ED9BB6-E9E9-4C6C-A07B-CD5CF6B60A5B}" presName="parentText" presStyleLbl="node1" presStyleIdx="0" presStyleCnt="0">
        <dgm:presLayoutVars>
          <dgm:chMax val="0"/>
          <dgm:bulletEnabled val="1"/>
        </dgm:presLayoutVars>
      </dgm:prSet>
      <dgm:spPr/>
      <dgm:t>
        <a:bodyPr/>
        <a:lstStyle/>
        <a:p>
          <a:endParaRPr lang="zh-TW" altLang="en-US"/>
        </a:p>
      </dgm:t>
    </dgm:pt>
    <dgm:pt modelId="{C93B1002-710F-4CB0-BB63-5611968701F2}" type="pres">
      <dgm:prSet presAssocID="{C2ED9BB6-E9E9-4C6C-A07B-CD5CF6B60A5B}" presName="parentRect" presStyleLbl="alignNode1" presStyleIdx="2" presStyleCnt="3" custLinFactNeighborX="2322"/>
      <dgm:spPr/>
      <dgm:t>
        <a:bodyPr/>
        <a:lstStyle/>
        <a:p>
          <a:endParaRPr lang="zh-TW" altLang="en-US"/>
        </a:p>
      </dgm:t>
    </dgm:pt>
    <dgm:pt modelId="{80BEEE1A-9EDC-4DA9-A5FF-C5940E41D33D}" type="pres">
      <dgm:prSet presAssocID="{C2ED9BB6-E9E9-4C6C-A07B-CD5CF6B60A5B}" presName="adorn" presStyleLbl="fgAccFollowNode1" presStyleIdx="2" presStyleCnt="3" custScaleX="79546" custScaleY="78934" custLinFactNeighborX="-15539" custLinFactNeighborY="3011"/>
      <dgm:spPr>
        <a:blipFill rotWithShape="0">
          <a:blip xmlns:r="http://schemas.openxmlformats.org/officeDocument/2006/relationships" r:embed="rId3"/>
          <a:stretch>
            <a:fillRect/>
          </a:stretch>
        </a:blipFill>
      </dgm:spPr>
      <dgm:t>
        <a:bodyPr/>
        <a:lstStyle/>
        <a:p>
          <a:endParaRPr lang="zh-TW" altLang="en-US"/>
        </a:p>
      </dgm:t>
    </dgm:pt>
  </dgm:ptLst>
  <dgm:cxnLst>
    <dgm:cxn modelId="{274EEBD6-6A8D-492C-9831-CA703ADA2907}" type="presOf" srcId="{0F52C605-AC42-474E-8F2B-D789D1D5AA99}" destId="{ACAA1807-AAAC-4E84-961F-20C10BD19615}" srcOrd="0" destOrd="0" presId="urn:microsoft.com/office/officeart/2005/8/layout/bList2#2"/>
    <dgm:cxn modelId="{B5215399-5E82-4B06-BE79-B1F830B2E73C}" type="presOf" srcId="{67C02907-9873-442C-AF4B-BD02C2779C39}" destId="{3F45CBA6-FB2C-43B7-8A0B-563DC3315AD2}" srcOrd="1" destOrd="0" presId="urn:microsoft.com/office/officeart/2005/8/layout/bList2#2"/>
    <dgm:cxn modelId="{C340BB31-7C2D-4E4A-BC01-D10F6D248D44}" type="presOf" srcId="{C6719B76-5929-46E2-85DC-AADCEB2B9F66}" destId="{72CDEB08-C1F1-4E0F-B8EE-7046D86E3E77}" srcOrd="0" destOrd="0" presId="urn:microsoft.com/office/officeart/2005/8/layout/bList2#2"/>
    <dgm:cxn modelId="{6B5EC2E5-372B-4177-959B-4DBBEE15F25E}" type="presOf" srcId="{67C02907-9873-442C-AF4B-BD02C2779C39}" destId="{DCC446A8-38C2-4E8A-8719-B4EF1C2EFBCB}" srcOrd="0" destOrd="0" presId="urn:microsoft.com/office/officeart/2005/8/layout/bList2#2"/>
    <dgm:cxn modelId="{9C0AD35C-C7F1-40D7-86D8-C083BF2270DB}" type="presOf" srcId="{C2ED9BB6-E9E9-4C6C-A07B-CD5CF6B60A5B}" destId="{C93B1002-710F-4CB0-BB63-5611968701F2}" srcOrd="1" destOrd="0" presId="urn:microsoft.com/office/officeart/2005/8/layout/bList2#2"/>
    <dgm:cxn modelId="{887DEB55-7C23-4416-9172-5B30EA6FF2BC}" srcId="{C6719B76-5929-46E2-85DC-AADCEB2B9F66}" destId="{67C02907-9873-442C-AF4B-BD02C2779C39}" srcOrd="1" destOrd="0" parTransId="{DB14B460-15EA-4FB6-A359-80D6CDBB2620}" sibTransId="{0F52C605-AC42-474E-8F2B-D789D1D5AA99}"/>
    <dgm:cxn modelId="{A9772015-40AD-4904-9F84-EF5B5AF608E9}" srcId="{C6719B76-5929-46E2-85DC-AADCEB2B9F66}" destId="{C2ED9BB6-E9E9-4C6C-A07B-CD5CF6B60A5B}" srcOrd="2" destOrd="0" parTransId="{FC2FF451-4F4E-4E4F-83D3-B6BC810BAAF8}" sibTransId="{3FAAF8D3-6604-46F9-9EA5-22FA451F7162}"/>
    <dgm:cxn modelId="{695AD8FC-695F-4D9E-8401-22263EE3D096}" type="presOf" srcId="{C2ED9BB6-E9E9-4C6C-A07B-CD5CF6B60A5B}" destId="{36A1A688-07F6-491A-AB86-219C8A95E41C}" srcOrd="0" destOrd="0" presId="urn:microsoft.com/office/officeart/2005/8/layout/bList2#2"/>
    <dgm:cxn modelId="{61F45E10-3353-4D8E-8619-5848EE2F7905}" type="presOf" srcId="{DFBBF4B3-2907-487A-B94D-7FF37D1F8F29}" destId="{6F27FD07-7F6D-4E2D-841B-EF305F1FEC5C}" srcOrd="0" destOrd="0" presId="urn:microsoft.com/office/officeart/2005/8/layout/bList2#2"/>
    <dgm:cxn modelId="{2601DB23-15BC-4811-A004-3990B7D16DCE}" type="presOf" srcId="{2D658D22-7EC9-4902-A983-3B5DDA4C10E7}" destId="{3285E5F8-1D83-4ECF-B147-293DB060B6CE}" srcOrd="1" destOrd="0" presId="urn:microsoft.com/office/officeart/2005/8/layout/bList2#2"/>
    <dgm:cxn modelId="{60162A1E-F795-4334-8AA0-735830A09BA9}" type="presOf" srcId="{2D658D22-7EC9-4902-A983-3B5DDA4C10E7}" destId="{1CE5E10F-AE35-409C-A966-22C9C0FBC370}" srcOrd="0" destOrd="0" presId="urn:microsoft.com/office/officeart/2005/8/layout/bList2#2"/>
    <dgm:cxn modelId="{B6FA9291-29A0-4511-AF8A-F58B984B7C3E}" srcId="{C6719B76-5929-46E2-85DC-AADCEB2B9F66}" destId="{2D658D22-7EC9-4902-A983-3B5DDA4C10E7}" srcOrd="0" destOrd="0" parTransId="{3F65C068-E945-409F-912A-56D13D1DFC22}" sibTransId="{DFBBF4B3-2907-487A-B94D-7FF37D1F8F29}"/>
    <dgm:cxn modelId="{C3C21F24-8BFF-4CDC-8F55-8B811C57B9C5}" type="presParOf" srcId="{72CDEB08-C1F1-4E0F-B8EE-7046D86E3E77}" destId="{9052FBDB-F1BE-4608-AA7E-276E5B15A723}" srcOrd="0" destOrd="0" presId="urn:microsoft.com/office/officeart/2005/8/layout/bList2#2"/>
    <dgm:cxn modelId="{7858B347-5B28-4200-867A-53C2FA2AB1FE}" type="presParOf" srcId="{9052FBDB-F1BE-4608-AA7E-276E5B15A723}" destId="{F3DB5C4D-EB47-4A92-805E-21A3AC7CD8B8}" srcOrd="0" destOrd="0" presId="urn:microsoft.com/office/officeart/2005/8/layout/bList2#2"/>
    <dgm:cxn modelId="{73B6D5BE-035E-4178-9864-E1FAFC985006}" type="presParOf" srcId="{9052FBDB-F1BE-4608-AA7E-276E5B15A723}" destId="{1CE5E10F-AE35-409C-A966-22C9C0FBC370}" srcOrd="1" destOrd="0" presId="urn:microsoft.com/office/officeart/2005/8/layout/bList2#2"/>
    <dgm:cxn modelId="{A4F99422-0639-42F0-859D-E7056D258D48}" type="presParOf" srcId="{9052FBDB-F1BE-4608-AA7E-276E5B15A723}" destId="{3285E5F8-1D83-4ECF-B147-293DB060B6CE}" srcOrd="2" destOrd="0" presId="urn:microsoft.com/office/officeart/2005/8/layout/bList2#2"/>
    <dgm:cxn modelId="{958FE0B9-6311-484D-AFD7-ADDE6E1B15A4}" type="presParOf" srcId="{9052FBDB-F1BE-4608-AA7E-276E5B15A723}" destId="{D20DB5CA-331E-4D98-B73F-64CADE8E2E44}" srcOrd="3" destOrd="0" presId="urn:microsoft.com/office/officeart/2005/8/layout/bList2#2"/>
    <dgm:cxn modelId="{44C3C934-E993-436C-9F24-A4D9BEBC67D0}" type="presParOf" srcId="{72CDEB08-C1F1-4E0F-B8EE-7046D86E3E77}" destId="{6F27FD07-7F6D-4E2D-841B-EF305F1FEC5C}" srcOrd="1" destOrd="0" presId="urn:microsoft.com/office/officeart/2005/8/layout/bList2#2"/>
    <dgm:cxn modelId="{8F7DF86D-1F30-4DFA-B695-148C2684F85E}" type="presParOf" srcId="{72CDEB08-C1F1-4E0F-B8EE-7046D86E3E77}" destId="{CEBA74DE-4E4E-4210-A904-6B1489198AB6}" srcOrd="2" destOrd="0" presId="urn:microsoft.com/office/officeart/2005/8/layout/bList2#2"/>
    <dgm:cxn modelId="{2AB3EAA1-B782-4DBE-B57B-A825BC4D2642}" type="presParOf" srcId="{CEBA74DE-4E4E-4210-A904-6B1489198AB6}" destId="{6AC169D9-C622-4373-B2BE-536AB8CC6BD5}" srcOrd="0" destOrd="0" presId="urn:microsoft.com/office/officeart/2005/8/layout/bList2#2"/>
    <dgm:cxn modelId="{CDAED49E-CC43-4545-963F-E2F51B0D0E00}" type="presParOf" srcId="{CEBA74DE-4E4E-4210-A904-6B1489198AB6}" destId="{DCC446A8-38C2-4E8A-8719-B4EF1C2EFBCB}" srcOrd="1" destOrd="0" presId="urn:microsoft.com/office/officeart/2005/8/layout/bList2#2"/>
    <dgm:cxn modelId="{105AFFA2-4C5A-4899-9023-60C19754DD62}" type="presParOf" srcId="{CEBA74DE-4E4E-4210-A904-6B1489198AB6}" destId="{3F45CBA6-FB2C-43B7-8A0B-563DC3315AD2}" srcOrd="2" destOrd="0" presId="urn:microsoft.com/office/officeart/2005/8/layout/bList2#2"/>
    <dgm:cxn modelId="{46C67506-1CBE-49BF-ACF3-29DD581229F9}" type="presParOf" srcId="{CEBA74DE-4E4E-4210-A904-6B1489198AB6}" destId="{756BA014-B0EF-474B-9A45-7B7A2CC517AF}" srcOrd="3" destOrd="0" presId="urn:microsoft.com/office/officeart/2005/8/layout/bList2#2"/>
    <dgm:cxn modelId="{A03CCAD4-B2CB-4642-9C7E-A03F8F798A01}" type="presParOf" srcId="{72CDEB08-C1F1-4E0F-B8EE-7046D86E3E77}" destId="{ACAA1807-AAAC-4E84-961F-20C10BD19615}" srcOrd="3" destOrd="0" presId="urn:microsoft.com/office/officeart/2005/8/layout/bList2#2"/>
    <dgm:cxn modelId="{B9D6B36B-B083-4247-9A79-AF8244749643}" type="presParOf" srcId="{72CDEB08-C1F1-4E0F-B8EE-7046D86E3E77}" destId="{FF29C64A-D318-45A8-906B-E605361DE963}" srcOrd="4" destOrd="0" presId="urn:microsoft.com/office/officeart/2005/8/layout/bList2#2"/>
    <dgm:cxn modelId="{B0FFBEB4-1025-4451-AA19-DD5342B537E7}" type="presParOf" srcId="{FF29C64A-D318-45A8-906B-E605361DE963}" destId="{54B074B3-789C-45C3-9AF0-93F0B213D600}" srcOrd="0" destOrd="0" presId="urn:microsoft.com/office/officeart/2005/8/layout/bList2#2"/>
    <dgm:cxn modelId="{D226FC4F-8B0C-406A-B884-86410997106B}" type="presParOf" srcId="{FF29C64A-D318-45A8-906B-E605361DE963}" destId="{36A1A688-07F6-491A-AB86-219C8A95E41C}" srcOrd="1" destOrd="0" presId="urn:microsoft.com/office/officeart/2005/8/layout/bList2#2"/>
    <dgm:cxn modelId="{9FD63FDF-5A72-4350-A81A-E7C8F9BBAB9B}" type="presParOf" srcId="{FF29C64A-D318-45A8-906B-E605361DE963}" destId="{C93B1002-710F-4CB0-BB63-5611968701F2}" srcOrd="2" destOrd="0" presId="urn:microsoft.com/office/officeart/2005/8/layout/bList2#2"/>
    <dgm:cxn modelId="{08D98CA9-05EB-4B19-BC4C-5F77661A9C7E}" type="presParOf" srcId="{FF29C64A-D318-45A8-906B-E605361DE963}" destId="{80BEEE1A-9EDC-4DA9-A5FF-C5940E41D33D}" srcOrd="3" destOrd="0" presId="urn:microsoft.com/office/officeart/2005/8/layout/bList2#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808BF7-8FC9-44B7-9973-CBC1A77C7536}" type="doc">
      <dgm:prSet loTypeId="urn:microsoft.com/office/officeart/2005/8/layout/radial2" loCatId="relationship" qsTypeId="urn:microsoft.com/office/officeart/2005/8/quickstyle/simple3" qsCatId="simple" csTypeId="urn:microsoft.com/office/officeart/2005/8/colors/accent1_2" csCatId="accent1" phldr="1"/>
      <dgm:spPr/>
      <dgm:t>
        <a:bodyPr/>
        <a:lstStyle/>
        <a:p>
          <a:endParaRPr lang="zh-TW" altLang="en-US"/>
        </a:p>
      </dgm:t>
    </dgm:pt>
    <dgm:pt modelId="{5ECF8338-FA15-4028-8230-66AB25B36ECC}">
      <dgm:prSet phldrT="[文字]" phldr="1"/>
      <dgm:spPr>
        <a:noFill/>
        <a:ln>
          <a:solidFill>
            <a:schemeClr val="accent1"/>
          </a:solidFill>
        </a:ln>
      </dgm:spPr>
      <dgm:t>
        <a:bodyPr/>
        <a:lstStyle/>
        <a:p>
          <a:endParaRPr lang="zh-TW" altLang="en-US" dirty="0"/>
        </a:p>
      </dgm:t>
    </dgm:pt>
    <dgm:pt modelId="{366B9EEE-FB4A-400A-813F-C1F9AE354BBC}" type="parTrans" cxnId="{7D5F478C-A895-4683-9216-E3730732CE0C}">
      <dgm:prSet/>
      <dgm:spPr/>
      <dgm:t>
        <a:bodyPr/>
        <a:lstStyle/>
        <a:p>
          <a:endParaRPr lang="zh-TW" altLang="en-US"/>
        </a:p>
      </dgm:t>
    </dgm:pt>
    <dgm:pt modelId="{7A0225A0-486C-4DB5-A15C-4789D740E2CB}" type="sibTrans" cxnId="{7D5F478C-A895-4683-9216-E3730732CE0C}">
      <dgm:prSet/>
      <dgm:spPr/>
      <dgm:t>
        <a:bodyPr/>
        <a:lstStyle/>
        <a:p>
          <a:endParaRPr lang="zh-TW" altLang="en-US"/>
        </a:p>
      </dgm:t>
    </dgm:pt>
    <dgm:pt modelId="{38C79C46-4665-4193-8C76-D6F78872EB49}">
      <dgm:prSet phldrT="[文字]" custT="1"/>
      <dgm:spPr/>
      <dgm:t>
        <a:bodyPr/>
        <a:lstStyle/>
        <a:p>
          <a:r>
            <a:rPr lang="zh-TW" altLang="en-US" sz="1600" dirty="0" smtClean="0">
              <a:solidFill>
                <a:schemeClr val="tx1"/>
              </a:solidFill>
              <a:latin typeface="+mn-lt"/>
              <a:ea typeface="+mn-ea"/>
            </a:rPr>
            <a:t>大禹金融  </a:t>
          </a:r>
          <a:r>
            <a:rPr lang="en-US" altLang="zh-TW" sz="1600" dirty="0" smtClean="0">
              <a:solidFill>
                <a:schemeClr val="tx1"/>
              </a:solidFill>
              <a:latin typeface="+mn-lt"/>
              <a:ea typeface="+mn-ea"/>
            </a:rPr>
            <a:t>(01073.HK)</a:t>
          </a:r>
          <a:endParaRPr lang="zh-TW" altLang="en-US" sz="1600" dirty="0">
            <a:solidFill>
              <a:schemeClr val="tx1"/>
            </a:solidFill>
            <a:latin typeface="+mn-lt"/>
            <a:ea typeface="+mn-ea"/>
          </a:endParaRPr>
        </a:p>
      </dgm:t>
    </dgm:pt>
    <dgm:pt modelId="{CBE8EFC2-9C43-40CE-A5F3-796847837541}" type="parTrans" cxnId="{B96F0D53-321E-4AEB-8F27-F63882EF8EE1}">
      <dgm:prSet/>
      <dgm:spPr/>
      <dgm:t>
        <a:bodyPr/>
        <a:lstStyle/>
        <a:p>
          <a:endParaRPr lang="zh-TW" altLang="en-US"/>
        </a:p>
      </dgm:t>
    </dgm:pt>
    <dgm:pt modelId="{D91B28FF-8E7C-408A-8F35-116697808134}" type="sibTrans" cxnId="{B96F0D53-321E-4AEB-8F27-F63882EF8EE1}">
      <dgm:prSet/>
      <dgm:spPr/>
      <dgm:t>
        <a:bodyPr/>
        <a:lstStyle/>
        <a:p>
          <a:endParaRPr lang="zh-TW" altLang="en-US"/>
        </a:p>
      </dgm:t>
    </dgm:pt>
    <dgm:pt modelId="{35233F7D-3113-4EFC-A380-E8C9FE020CA2}">
      <dgm:prSet phldrT="[文字]" phldr="1"/>
      <dgm:spPr>
        <a:noFill/>
        <a:ln>
          <a:solidFill>
            <a:schemeClr val="accent1"/>
          </a:solidFill>
        </a:ln>
      </dgm:spPr>
      <dgm:t>
        <a:bodyPr/>
        <a:lstStyle/>
        <a:p>
          <a:endParaRPr lang="zh-TW" altLang="en-US"/>
        </a:p>
      </dgm:t>
    </dgm:pt>
    <dgm:pt modelId="{45B6BCC4-037C-427B-8BF1-E7796DCD109B}" type="parTrans" cxnId="{E506FA62-8695-43B9-8472-6EEB3F9FB1E9}">
      <dgm:prSet/>
      <dgm:spPr/>
      <dgm:t>
        <a:bodyPr/>
        <a:lstStyle/>
        <a:p>
          <a:endParaRPr lang="zh-TW" altLang="en-US"/>
        </a:p>
      </dgm:t>
    </dgm:pt>
    <dgm:pt modelId="{BD13445D-773B-4584-B75F-85A61FFEE1F9}" type="sibTrans" cxnId="{E506FA62-8695-43B9-8472-6EEB3F9FB1E9}">
      <dgm:prSet/>
      <dgm:spPr/>
      <dgm:t>
        <a:bodyPr/>
        <a:lstStyle/>
        <a:p>
          <a:endParaRPr lang="zh-TW" altLang="en-US"/>
        </a:p>
      </dgm:t>
    </dgm:pt>
    <dgm:pt modelId="{B69089BF-1DA0-4317-B74B-E63E01A868C2}">
      <dgm:prSet phldrT="[文字]" phldr="1"/>
      <dgm:spPr>
        <a:noFill/>
        <a:ln>
          <a:solidFill>
            <a:schemeClr val="accent1"/>
          </a:solidFill>
        </a:ln>
      </dgm:spPr>
      <dgm:t>
        <a:bodyPr/>
        <a:lstStyle/>
        <a:p>
          <a:endParaRPr lang="zh-TW" altLang="en-US"/>
        </a:p>
      </dgm:t>
    </dgm:pt>
    <dgm:pt modelId="{C4ACEE27-26F9-4E90-8B39-1D67DCA3D565}" type="parTrans" cxnId="{AFBA019F-9EBB-42C9-B825-FDF0116F610E}">
      <dgm:prSet/>
      <dgm:spPr/>
      <dgm:t>
        <a:bodyPr/>
        <a:lstStyle/>
        <a:p>
          <a:endParaRPr lang="zh-TW" altLang="en-US"/>
        </a:p>
      </dgm:t>
    </dgm:pt>
    <dgm:pt modelId="{2E5EC0E1-8C5C-4E17-979E-5480618E5DA7}" type="sibTrans" cxnId="{AFBA019F-9EBB-42C9-B825-FDF0116F610E}">
      <dgm:prSet/>
      <dgm:spPr/>
      <dgm:t>
        <a:bodyPr/>
        <a:lstStyle/>
        <a:p>
          <a:endParaRPr lang="zh-TW" altLang="en-US"/>
        </a:p>
      </dgm:t>
    </dgm:pt>
    <dgm:pt modelId="{760DAB85-0338-443A-BDCE-100BE0D86620}">
      <dgm:prSet phldrT="[文字]" custT="1"/>
      <dgm:spPr/>
      <dgm:t>
        <a:bodyPr/>
        <a:lstStyle/>
        <a:p>
          <a:endParaRPr lang="zh-TW" altLang="en-US" sz="1400" dirty="0">
            <a:solidFill>
              <a:schemeClr val="tx2">
                <a:lumMod val="75000"/>
              </a:schemeClr>
            </a:solidFill>
          </a:endParaRPr>
        </a:p>
      </dgm:t>
    </dgm:pt>
    <dgm:pt modelId="{379A8ED9-95AA-4689-84EB-C420E76B416F}" type="sibTrans" cxnId="{E72D3561-3C20-4985-B6D6-064B10DBB5C0}">
      <dgm:prSet/>
      <dgm:spPr/>
      <dgm:t>
        <a:bodyPr/>
        <a:lstStyle/>
        <a:p>
          <a:endParaRPr lang="zh-TW" altLang="en-US"/>
        </a:p>
      </dgm:t>
    </dgm:pt>
    <dgm:pt modelId="{22B3791A-AF44-415A-BD36-8068AA51039B}" type="parTrans" cxnId="{E72D3561-3C20-4985-B6D6-064B10DBB5C0}">
      <dgm:prSet/>
      <dgm:spPr/>
      <dgm:t>
        <a:bodyPr/>
        <a:lstStyle/>
        <a:p>
          <a:endParaRPr lang="zh-TW" altLang="en-US"/>
        </a:p>
      </dgm:t>
    </dgm:pt>
    <dgm:pt modelId="{9544E454-469E-47C7-ADB1-CB9E971BFD9C}">
      <dgm:prSet phldrT="[文字]" custT="1"/>
      <dgm:spPr/>
      <dgm:t>
        <a:bodyPr/>
        <a:lstStyle/>
        <a:p>
          <a:r>
            <a:rPr lang="zh-TW" altLang="en-US" sz="1600" dirty="0" smtClean="0">
              <a:solidFill>
                <a:schemeClr val="tx1"/>
              </a:solidFill>
            </a:rPr>
            <a:t>聖馬丁  </a:t>
          </a:r>
          <a:r>
            <a:rPr lang="en-US" altLang="zh-TW" sz="1600" dirty="0" smtClean="0">
              <a:solidFill>
                <a:schemeClr val="tx1"/>
              </a:solidFill>
            </a:rPr>
            <a:t>(00482.HK)</a:t>
          </a:r>
          <a:r>
            <a:rPr lang="zh-TW" altLang="en-US" sz="1600" dirty="0" smtClean="0">
              <a:solidFill>
                <a:schemeClr val="tx1"/>
              </a:solidFill>
            </a:rPr>
            <a:t> </a:t>
          </a:r>
          <a:endParaRPr lang="zh-TW" altLang="en-US" sz="1600" dirty="0">
            <a:solidFill>
              <a:schemeClr val="tx1"/>
            </a:solidFill>
          </a:endParaRPr>
        </a:p>
      </dgm:t>
    </dgm:pt>
    <dgm:pt modelId="{8840136F-5A0A-4E31-8968-B13F2534CA2E}" type="parTrans" cxnId="{4C18893C-93FE-461F-B104-6D89A61D08B3}">
      <dgm:prSet/>
      <dgm:spPr/>
      <dgm:t>
        <a:bodyPr/>
        <a:lstStyle/>
        <a:p>
          <a:endParaRPr lang="zh-TW" altLang="en-US"/>
        </a:p>
      </dgm:t>
    </dgm:pt>
    <dgm:pt modelId="{2752FF8B-87A8-48F0-BFD1-8F1E32BE73FC}" type="sibTrans" cxnId="{4C18893C-93FE-461F-B104-6D89A61D08B3}">
      <dgm:prSet/>
      <dgm:spPr/>
      <dgm:t>
        <a:bodyPr/>
        <a:lstStyle/>
        <a:p>
          <a:endParaRPr lang="zh-TW" altLang="en-US"/>
        </a:p>
      </dgm:t>
    </dgm:pt>
    <dgm:pt modelId="{8F231DC5-C6D7-4F5A-B22C-E1ABB1E04140}">
      <dgm:prSet custT="1"/>
      <dgm:spPr/>
      <dgm:t>
        <a:bodyPr/>
        <a:lstStyle/>
        <a:p>
          <a:r>
            <a:rPr lang="zh-TW" altLang="en-US" sz="1600" dirty="0" smtClean="0">
              <a:solidFill>
                <a:schemeClr val="tx1"/>
              </a:solidFill>
            </a:rPr>
            <a:t>持股</a:t>
          </a:r>
          <a:r>
            <a:rPr lang="en-US" altLang="zh-TW" sz="1600" dirty="0" smtClean="0">
              <a:solidFill>
                <a:schemeClr val="tx1"/>
              </a:solidFill>
            </a:rPr>
            <a:t>28.98%</a:t>
          </a:r>
          <a:endParaRPr lang="zh-TW" altLang="en-US" sz="1600" dirty="0">
            <a:solidFill>
              <a:schemeClr val="tx1"/>
            </a:solidFill>
          </a:endParaRPr>
        </a:p>
      </dgm:t>
    </dgm:pt>
    <dgm:pt modelId="{038BE54A-1360-4351-8381-2C0CF2C76AE0}" type="parTrans" cxnId="{8652730D-CC45-43D2-8F96-7E4672AF8DD0}">
      <dgm:prSet/>
      <dgm:spPr/>
      <dgm:t>
        <a:bodyPr/>
        <a:lstStyle/>
        <a:p>
          <a:endParaRPr lang="zh-TW" altLang="en-US"/>
        </a:p>
      </dgm:t>
    </dgm:pt>
    <dgm:pt modelId="{9DB47EAE-F834-4586-A622-08C8503B6C2D}" type="sibTrans" cxnId="{8652730D-CC45-43D2-8F96-7E4672AF8DD0}">
      <dgm:prSet/>
      <dgm:spPr/>
      <dgm:t>
        <a:bodyPr/>
        <a:lstStyle/>
        <a:p>
          <a:endParaRPr lang="zh-TW" altLang="en-US"/>
        </a:p>
      </dgm:t>
    </dgm:pt>
    <dgm:pt modelId="{C6A0EC9C-8613-47E4-AF96-7B7E85688D18}">
      <dgm:prSet custT="1"/>
      <dgm:spPr/>
      <dgm:t>
        <a:bodyPr/>
        <a:lstStyle/>
        <a:p>
          <a:r>
            <a:rPr lang="zh-TW" altLang="en-US" sz="1600" dirty="0" smtClean="0">
              <a:solidFill>
                <a:schemeClr val="tx1"/>
              </a:solidFill>
              <a:latin typeface="+mn-lt"/>
              <a:ea typeface="+mn-ea"/>
            </a:rPr>
            <a:t>持股</a:t>
          </a:r>
          <a:r>
            <a:rPr lang="en-US" altLang="zh-TW" sz="1600" dirty="0" smtClean="0">
              <a:solidFill>
                <a:schemeClr val="tx1"/>
              </a:solidFill>
              <a:latin typeface="+mn-lt"/>
              <a:ea typeface="+mn-ea"/>
            </a:rPr>
            <a:t>29.11%</a:t>
          </a:r>
          <a:endParaRPr lang="zh-TW" altLang="en-US" sz="1600" dirty="0">
            <a:solidFill>
              <a:schemeClr val="tx1"/>
            </a:solidFill>
            <a:latin typeface="+mn-lt"/>
            <a:ea typeface="+mn-ea"/>
          </a:endParaRPr>
        </a:p>
      </dgm:t>
    </dgm:pt>
    <dgm:pt modelId="{F20515F5-8175-4C48-9582-1E18CE0C147B}" type="parTrans" cxnId="{977157CD-E4C2-4EC1-BDEB-E2FBCC71CE36}">
      <dgm:prSet/>
      <dgm:spPr/>
      <dgm:t>
        <a:bodyPr/>
        <a:lstStyle/>
        <a:p>
          <a:endParaRPr lang="zh-TW" altLang="en-US"/>
        </a:p>
      </dgm:t>
    </dgm:pt>
    <dgm:pt modelId="{29C4227F-0B68-420F-9628-673E06FBC4E2}" type="sibTrans" cxnId="{977157CD-E4C2-4EC1-BDEB-E2FBCC71CE36}">
      <dgm:prSet/>
      <dgm:spPr/>
      <dgm:t>
        <a:bodyPr/>
        <a:lstStyle/>
        <a:p>
          <a:endParaRPr lang="zh-TW" altLang="en-US"/>
        </a:p>
      </dgm:t>
    </dgm:pt>
    <dgm:pt modelId="{045A75CC-A492-4707-92CB-9BAB00D494C1}" type="pres">
      <dgm:prSet presAssocID="{42808BF7-8FC9-44B7-9973-CBC1A77C7536}" presName="composite" presStyleCnt="0">
        <dgm:presLayoutVars>
          <dgm:chMax val="5"/>
          <dgm:dir/>
          <dgm:animLvl val="ctr"/>
          <dgm:resizeHandles val="exact"/>
        </dgm:presLayoutVars>
      </dgm:prSet>
      <dgm:spPr/>
      <dgm:t>
        <a:bodyPr/>
        <a:lstStyle/>
        <a:p>
          <a:endParaRPr lang="zh-TW" altLang="en-US"/>
        </a:p>
      </dgm:t>
    </dgm:pt>
    <dgm:pt modelId="{26132CA5-3EE7-4915-83D1-BD7AE745F88F}" type="pres">
      <dgm:prSet presAssocID="{42808BF7-8FC9-44B7-9973-CBC1A77C7536}" presName="cycle" presStyleCnt="0"/>
      <dgm:spPr/>
    </dgm:pt>
    <dgm:pt modelId="{49561EEE-23A7-400F-AB15-D67A5895927C}" type="pres">
      <dgm:prSet presAssocID="{42808BF7-8FC9-44B7-9973-CBC1A77C7536}" presName="centerShape" presStyleCnt="0"/>
      <dgm:spPr/>
    </dgm:pt>
    <dgm:pt modelId="{6F1D8814-DF98-41BF-A501-9331A5E423A6}" type="pres">
      <dgm:prSet presAssocID="{42808BF7-8FC9-44B7-9973-CBC1A77C7536}" presName="connSite" presStyleLbl="node1" presStyleIdx="0" presStyleCnt="4"/>
      <dgm:spPr/>
    </dgm:pt>
    <dgm:pt modelId="{E905ABAC-C0E9-4391-9F89-C8EC24C9F13A}" type="pres">
      <dgm:prSet presAssocID="{42808BF7-8FC9-44B7-9973-CBC1A77C7536}" presName="visible" presStyleLbl="node1" presStyleIdx="0" presStyleCnt="4" custScaleX="82454" custScaleY="76795" custLinFactNeighborX="-3174" custLinFactNeighborY="1048"/>
      <dgm:spPr>
        <a:blipFill rotWithShape="1">
          <a:blip xmlns:r="http://schemas.openxmlformats.org/officeDocument/2006/relationships" r:embed="rId1"/>
          <a:stretch>
            <a:fillRect/>
          </a:stretch>
        </a:blipFill>
      </dgm:spPr>
    </dgm:pt>
    <dgm:pt modelId="{0781C1CE-C981-495A-B5FA-A79AEFB2B1EA}" type="pres">
      <dgm:prSet presAssocID="{366B9EEE-FB4A-400A-813F-C1F9AE354BBC}" presName="Name25" presStyleLbl="parChTrans1D1" presStyleIdx="0" presStyleCnt="3"/>
      <dgm:spPr/>
      <dgm:t>
        <a:bodyPr/>
        <a:lstStyle/>
        <a:p>
          <a:endParaRPr lang="zh-TW" altLang="en-US"/>
        </a:p>
      </dgm:t>
    </dgm:pt>
    <dgm:pt modelId="{8AF8A0F2-9003-4DC0-A151-5366EC18EDA8}" type="pres">
      <dgm:prSet presAssocID="{5ECF8338-FA15-4028-8230-66AB25B36ECC}" presName="node" presStyleCnt="0"/>
      <dgm:spPr/>
    </dgm:pt>
    <dgm:pt modelId="{4D4DD080-F0E2-413E-9E62-2DE0E29AC081}" type="pres">
      <dgm:prSet presAssocID="{5ECF8338-FA15-4028-8230-66AB25B36ECC}" presName="parentNode" presStyleLbl="node1" presStyleIdx="1" presStyleCnt="4" custLinFactY="100000" custLinFactNeighborX="4324" custLinFactNeighborY="164872">
        <dgm:presLayoutVars>
          <dgm:chMax val="1"/>
          <dgm:bulletEnabled val="1"/>
        </dgm:presLayoutVars>
      </dgm:prSet>
      <dgm:spPr/>
      <dgm:t>
        <a:bodyPr/>
        <a:lstStyle/>
        <a:p>
          <a:endParaRPr lang="zh-TW" altLang="en-US"/>
        </a:p>
      </dgm:t>
    </dgm:pt>
    <dgm:pt modelId="{6AFB6D7D-9234-4624-AA5D-C677504A29E7}" type="pres">
      <dgm:prSet presAssocID="{5ECF8338-FA15-4028-8230-66AB25B36ECC}" presName="childNode" presStyleLbl="revTx" presStyleIdx="0" presStyleCnt="2">
        <dgm:presLayoutVars>
          <dgm:bulletEnabled val="1"/>
        </dgm:presLayoutVars>
      </dgm:prSet>
      <dgm:spPr/>
      <dgm:t>
        <a:bodyPr/>
        <a:lstStyle/>
        <a:p>
          <a:endParaRPr lang="zh-TW" altLang="en-US"/>
        </a:p>
      </dgm:t>
    </dgm:pt>
    <dgm:pt modelId="{BC66F0AE-3FD1-4D9B-BC63-3402C0A7A56C}" type="pres">
      <dgm:prSet presAssocID="{45B6BCC4-037C-427B-8BF1-E7796DCD109B}" presName="Name25" presStyleLbl="parChTrans1D1" presStyleIdx="1" presStyleCnt="3"/>
      <dgm:spPr/>
      <dgm:t>
        <a:bodyPr/>
        <a:lstStyle/>
        <a:p>
          <a:endParaRPr lang="zh-TW" altLang="en-US"/>
        </a:p>
      </dgm:t>
    </dgm:pt>
    <dgm:pt modelId="{AD6226E9-2901-48D5-B1D1-0E20E32FF281}" type="pres">
      <dgm:prSet presAssocID="{35233F7D-3113-4EFC-A380-E8C9FE020CA2}" presName="node" presStyleCnt="0"/>
      <dgm:spPr/>
    </dgm:pt>
    <dgm:pt modelId="{2C074E62-0C43-4EE4-8A6A-DAD9189AE906}" type="pres">
      <dgm:prSet presAssocID="{35233F7D-3113-4EFC-A380-E8C9FE020CA2}" presName="parentNode" presStyleLbl="node1" presStyleIdx="2" presStyleCnt="4" custScaleX="105340" custLinFactNeighborX="17883" custLinFactNeighborY="1138">
        <dgm:presLayoutVars>
          <dgm:chMax val="1"/>
          <dgm:bulletEnabled val="1"/>
        </dgm:presLayoutVars>
      </dgm:prSet>
      <dgm:spPr/>
      <dgm:t>
        <a:bodyPr/>
        <a:lstStyle/>
        <a:p>
          <a:endParaRPr lang="zh-TW" altLang="en-US"/>
        </a:p>
      </dgm:t>
    </dgm:pt>
    <dgm:pt modelId="{2B901E45-687B-47D4-8A03-12F8B5A105CB}" type="pres">
      <dgm:prSet presAssocID="{35233F7D-3113-4EFC-A380-E8C9FE020CA2}" presName="childNode" presStyleLbl="revTx" presStyleIdx="1" presStyleCnt="2">
        <dgm:presLayoutVars>
          <dgm:bulletEnabled val="1"/>
        </dgm:presLayoutVars>
      </dgm:prSet>
      <dgm:spPr/>
      <dgm:t>
        <a:bodyPr/>
        <a:lstStyle/>
        <a:p>
          <a:endParaRPr lang="zh-TW" altLang="en-US"/>
        </a:p>
      </dgm:t>
    </dgm:pt>
    <dgm:pt modelId="{95F4372B-770B-4BDC-BC78-903FC587CF73}" type="pres">
      <dgm:prSet presAssocID="{C4ACEE27-26F9-4E90-8B39-1D67DCA3D565}" presName="Name25" presStyleLbl="parChTrans1D1" presStyleIdx="2" presStyleCnt="3"/>
      <dgm:spPr/>
      <dgm:t>
        <a:bodyPr/>
        <a:lstStyle/>
        <a:p>
          <a:endParaRPr lang="zh-TW" altLang="en-US"/>
        </a:p>
      </dgm:t>
    </dgm:pt>
    <dgm:pt modelId="{524761C9-CB07-4DC9-BF84-E1B7A4EFB4B3}" type="pres">
      <dgm:prSet presAssocID="{B69089BF-1DA0-4317-B74B-E63E01A868C2}" presName="node" presStyleCnt="0"/>
      <dgm:spPr/>
    </dgm:pt>
    <dgm:pt modelId="{0E2C7D93-F3D8-40EE-A014-23EADF6EBCF5}" type="pres">
      <dgm:prSet presAssocID="{B69089BF-1DA0-4317-B74B-E63E01A868C2}" presName="parentNode" presStyleLbl="node1" presStyleIdx="3" presStyleCnt="4" custLinFactY="-100000" custLinFactNeighborX="11557" custLinFactNeighborY="-160454">
        <dgm:presLayoutVars>
          <dgm:chMax val="1"/>
          <dgm:bulletEnabled val="1"/>
        </dgm:presLayoutVars>
      </dgm:prSet>
      <dgm:spPr/>
      <dgm:t>
        <a:bodyPr/>
        <a:lstStyle/>
        <a:p>
          <a:endParaRPr lang="zh-TW" altLang="en-US"/>
        </a:p>
      </dgm:t>
    </dgm:pt>
    <dgm:pt modelId="{706C2184-C526-4850-99B7-33728B6BB372}" type="pres">
      <dgm:prSet presAssocID="{B69089BF-1DA0-4317-B74B-E63E01A868C2}" presName="childNode" presStyleLbl="revTx" presStyleIdx="1" presStyleCnt="2">
        <dgm:presLayoutVars>
          <dgm:bulletEnabled val="1"/>
        </dgm:presLayoutVars>
      </dgm:prSet>
      <dgm:spPr/>
    </dgm:pt>
  </dgm:ptLst>
  <dgm:cxnLst>
    <dgm:cxn modelId="{E72D3561-3C20-4985-B6D6-064B10DBB5C0}" srcId="{35233F7D-3113-4EFC-A380-E8C9FE020CA2}" destId="{760DAB85-0338-443A-BDCE-100BE0D86620}" srcOrd="0" destOrd="0" parTransId="{22B3791A-AF44-415A-BD36-8068AA51039B}" sibTransId="{379A8ED9-95AA-4689-84EB-C420E76B416F}"/>
    <dgm:cxn modelId="{B902EFE8-DB27-4CE0-BD7D-866EE3310C28}" type="presOf" srcId="{42808BF7-8FC9-44B7-9973-CBC1A77C7536}" destId="{045A75CC-A492-4707-92CB-9BAB00D494C1}" srcOrd="0" destOrd="0" presId="urn:microsoft.com/office/officeart/2005/8/layout/radial2"/>
    <dgm:cxn modelId="{4C18893C-93FE-461F-B104-6D89A61D08B3}" srcId="{35233F7D-3113-4EFC-A380-E8C9FE020CA2}" destId="{9544E454-469E-47C7-ADB1-CB9E971BFD9C}" srcOrd="1" destOrd="0" parTransId="{8840136F-5A0A-4E31-8968-B13F2534CA2E}" sibTransId="{2752FF8B-87A8-48F0-BFD1-8F1E32BE73FC}"/>
    <dgm:cxn modelId="{977157CD-E4C2-4EC1-BDEB-E2FBCC71CE36}" srcId="{5ECF8338-FA15-4028-8230-66AB25B36ECC}" destId="{C6A0EC9C-8613-47E4-AF96-7B7E85688D18}" srcOrd="1" destOrd="0" parTransId="{F20515F5-8175-4C48-9582-1E18CE0C147B}" sibTransId="{29C4227F-0B68-420F-9628-673E06FBC4E2}"/>
    <dgm:cxn modelId="{F6673E62-2FAD-49CF-9243-E207BFAC49EA}" type="presOf" srcId="{B69089BF-1DA0-4317-B74B-E63E01A868C2}" destId="{0E2C7D93-F3D8-40EE-A014-23EADF6EBCF5}" srcOrd="0" destOrd="0" presId="urn:microsoft.com/office/officeart/2005/8/layout/radial2"/>
    <dgm:cxn modelId="{B96F0D53-321E-4AEB-8F27-F63882EF8EE1}" srcId="{5ECF8338-FA15-4028-8230-66AB25B36ECC}" destId="{38C79C46-4665-4193-8C76-D6F78872EB49}" srcOrd="0" destOrd="0" parTransId="{CBE8EFC2-9C43-40CE-A5F3-796847837541}" sibTransId="{D91B28FF-8E7C-408A-8F35-116697808134}"/>
    <dgm:cxn modelId="{C36DE836-52E8-4BA7-89A1-00732D512C2B}" type="presOf" srcId="{C4ACEE27-26F9-4E90-8B39-1D67DCA3D565}" destId="{95F4372B-770B-4BDC-BC78-903FC587CF73}" srcOrd="0" destOrd="0" presId="urn:microsoft.com/office/officeart/2005/8/layout/radial2"/>
    <dgm:cxn modelId="{AFBA019F-9EBB-42C9-B825-FDF0116F610E}" srcId="{42808BF7-8FC9-44B7-9973-CBC1A77C7536}" destId="{B69089BF-1DA0-4317-B74B-E63E01A868C2}" srcOrd="2" destOrd="0" parTransId="{C4ACEE27-26F9-4E90-8B39-1D67DCA3D565}" sibTransId="{2E5EC0E1-8C5C-4E17-979E-5480618E5DA7}"/>
    <dgm:cxn modelId="{9284522F-EBB2-4DDA-8CCA-77603DC67040}" type="presOf" srcId="{8F231DC5-C6D7-4F5A-B22C-E1ABB1E04140}" destId="{2B901E45-687B-47D4-8A03-12F8B5A105CB}" srcOrd="0" destOrd="2" presId="urn:microsoft.com/office/officeart/2005/8/layout/radial2"/>
    <dgm:cxn modelId="{0B3F2288-62D0-4F7F-8538-4207DFAEE236}" type="presOf" srcId="{760DAB85-0338-443A-BDCE-100BE0D86620}" destId="{2B901E45-687B-47D4-8A03-12F8B5A105CB}" srcOrd="0" destOrd="0" presId="urn:microsoft.com/office/officeart/2005/8/layout/radial2"/>
    <dgm:cxn modelId="{8A1DDCF3-C67A-4C2E-8E00-D3410D5C064C}" type="presOf" srcId="{9544E454-469E-47C7-ADB1-CB9E971BFD9C}" destId="{2B901E45-687B-47D4-8A03-12F8B5A105CB}" srcOrd="0" destOrd="1" presId="urn:microsoft.com/office/officeart/2005/8/layout/radial2"/>
    <dgm:cxn modelId="{52B00DD8-4098-4091-8201-D3071462D601}" type="presOf" srcId="{366B9EEE-FB4A-400A-813F-C1F9AE354BBC}" destId="{0781C1CE-C981-495A-B5FA-A79AEFB2B1EA}" srcOrd="0" destOrd="0" presId="urn:microsoft.com/office/officeart/2005/8/layout/radial2"/>
    <dgm:cxn modelId="{7D5F478C-A895-4683-9216-E3730732CE0C}" srcId="{42808BF7-8FC9-44B7-9973-CBC1A77C7536}" destId="{5ECF8338-FA15-4028-8230-66AB25B36ECC}" srcOrd="0" destOrd="0" parTransId="{366B9EEE-FB4A-400A-813F-C1F9AE354BBC}" sibTransId="{7A0225A0-486C-4DB5-A15C-4789D740E2CB}"/>
    <dgm:cxn modelId="{E506FA62-8695-43B9-8472-6EEB3F9FB1E9}" srcId="{42808BF7-8FC9-44B7-9973-CBC1A77C7536}" destId="{35233F7D-3113-4EFC-A380-E8C9FE020CA2}" srcOrd="1" destOrd="0" parTransId="{45B6BCC4-037C-427B-8BF1-E7796DCD109B}" sibTransId="{BD13445D-773B-4584-B75F-85A61FFEE1F9}"/>
    <dgm:cxn modelId="{CE3CB475-C7F6-4790-9380-11D74B8499C6}" type="presOf" srcId="{C6A0EC9C-8613-47E4-AF96-7B7E85688D18}" destId="{6AFB6D7D-9234-4624-AA5D-C677504A29E7}" srcOrd="0" destOrd="1" presId="urn:microsoft.com/office/officeart/2005/8/layout/radial2"/>
    <dgm:cxn modelId="{8652730D-CC45-43D2-8F96-7E4672AF8DD0}" srcId="{35233F7D-3113-4EFC-A380-E8C9FE020CA2}" destId="{8F231DC5-C6D7-4F5A-B22C-E1ABB1E04140}" srcOrd="2" destOrd="0" parTransId="{038BE54A-1360-4351-8381-2C0CF2C76AE0}" sibTransId="{9DB47EAE-F834-4586-A622-08C8503B6C2D}"/>
    <dgm:cxn modelId="{B7594EB3-749D-4A0F-B112-6EFAA4842E65}" type="presOf" srcId="{35233F7D-3113-4EFC-A380-E8C9FE020CA2}" destId="{2C074E62-0C43-4EE4-8A6A-DAD9189AE906}" srcOrd="0" destOrd="0" presId="urn:microsoft.com/office/officeart/2005/8/layout/radial2"/>
    <dgm:cxn modelId="{9ABE29A2-2CD3-456B-A3E2-2759BE83D7BD}" type="presOf" srcId="{45B6BCC4-037C-427B-8BF1-E7796DCD109B}" destId="{BC66F0AE-3FD1-4D9B-BC63-3402C0A7A56C}" srcOrd="0" destOrd="0" presId="urn:microsoft.com/office/officeart/2005/8/layout/radial2"/>
    <dgm:cxn modelId="{29B9C89C-DDF0-45D2-9520-76AD014D5B27}" type="presOf" srcId="{5ECF8338-FA15-4028-8230-66AB25B36ECC}" destId="{4D4DD080-F0E2-413E-9E62-2DE0E29AC081}" srcOrd="0" destOrd="0" presId="urn:microsoft.com/office/officeart/2005/8/layout/radial2"/>
    <dgm:cxn modelId="{77F84433-C62D-4C75-B46E-D89520BE0CB5}" type="presOf" srcId="{38C79C46-4665-4193-8C76-D6F78872EB49}" destId="{6AFB6D7D-9234-4624-AA5D-C677504A29E7}" srcOrd="0" destOrd="0" presId="urn:microsoft.com/office/officeart/2005/8/layout/radial2"/>
    <dgm:cxn modelId="{3E25EF0A-BE8B-4363-A7AF-83AF89DD27B0}" type="presParOf" srcId="{045A75CC-A492-4707-92CB-9BAB00D494C1}" destId="{26132CA5-3EE7-4915-83D1-BD7AE745F88F}" srcOrd="0" destOrd="0" presId="urn:microsoft.com/office/officeart/2005/8/layout/radial2"/>
    <dgm:cxn modelId="{1326ED93-4A44-488C-9E48-EDC35F55E481}" type="presParOf" srcId="{26132CA5-3EE7-4915-83D1-BD7AE745F88F}" destId="{49561EEE-23A7-400F-AB15-D67A5895927C}" srcOrd="0" destOrd="0" presId="urn:microsoft.com/office/officeart/2005/8/layout/radial2"/>
    <dgm:cxn modelId="{957A7682-FBA7-4D04-B51B-5F512B360A84}" type="presParOf" srcId="{49561EEE-23A7-400F-AB15-D67A5895927C}" destId="{6F1D8814-DF98-41BF-A501-9331A5E423A6}" srcOrd="0" destOrd="0" presId="urn:microsoft.com/office/officeart/2005/8/layout/radial2"/>
    <dgm:cxn modelId="{D12D2B01-87A1-43B8-B4CF-7E8F5FB9929D}" type="presParOf" srcId="{49561EEE-23A7-400F-AB15-D67A5895927C}" destId="{E905ABAC-C0E9-4391-9F89-C8EC24C9F13A}" srcOrd="1" destOrd="0" presId="urn:microsoft.com/office/officeart/2005/8/layout/radial2"/>
    <dgm:cxn modelId="{DD3B8D5E-05D5-4DAF-9637-8F75C82C0298}" type="presParOf" srcId="{26132CA5-3EE7-4915-83D1-BD7AE745F88F}" destId="{0781C1CE-C981-495A-B5FA-A79AEFB2B1EA}" srcOrd="1" destOrd="0" presId="urn:microsoft.com/office/officeart/2005/8/layout/radial2"/>
    <dgm:cxn modelId="{5B91B835-807E-4833-9969-4C2AA451E206}" type="presParOf" srcId="{26132CA5-3EE7-4915-83D1-BD7AE745F88F}" destId="{8AF8A0F2-9003-4DC0-A151-5366EC18EDA8}" srcOrd="2" destOrd="0" presId="urn:microsoft.com/office/officeart/2005/8/layout/radial2"/>
    <dgm:cxn modelId="{9988C34E-7AB4-4EB5-B456-BC3FC1614A75}" type="presParOf" srcId="{8AF8A0F2-9003-4DC0-A151-5366EC18EDA8}" destId="{4D4DD080-F0E2-413E-9E62-2DE0E29AC081}" srcOrd="0" destOrd="0" presId="urn:microsoft.com/office/officeart/2005/8/layout/radial2"/>
    <dgm:cxn modelId="{F70949A5-4CF1-4AA0-AC8F-F577C5911396}" type="presParOf" srcId="{8AF8A0F2-9003-4DC0-A151-5366EC18EDA8}" destId="{6AFB6D7D-9234-4624-AA5D-C677504A29E7}" srcOrd="1" destOrd="0" presId="urn:microsoft.com/office/officeart/2005/8/layout/radial2"/>
    <dgm:cxn modelId="{EF42F18E-3FDC-4FBE-8AE3-45CB4354ECA6}" type="presParOf" srcId="{26132CA5-3EE7-4915-83D1-BD7AE745F88F}" destId="{BC66F0AE-3FD1-4D9B-BC63-3402C0A7A56C}" srcOrd="3" destOrd="0" presId="urn:microsoft.com/office/officeart/2005/8/layout/radial2"/>
    <dgm:cxn modelId="{858BD666-D599-4B02-A569-F4B5F21F885B}" type="presParOf" srcId="{26132CA5-3EE7-4915-83D1-BD7AE745F88F}" destId="{AD6226E9-2901-48D5-B1D1-0E20E32FF281}" srcOrd="4" destOrd="0" presId="urn:microsoft.com/office/officeart/2005/8/layout/radial2"/>
    <dgm:cxn modelId="{8A6F33C5-7CBD-4AC5-B17F-549EADAC30F7}" type="presParOf" srcId="{AD6226E9-2901-48D5-B1D1-0E20E32FF281}" destId="{2C074E62-0C43-4EE4-8A6A-DAD9189AE906}" srcOrd="0" destOrd="0" presId="urn:microsoft.com/office/officeart/2005/8/layout/radial2"/>
    <dgm:cxn modelId="{DB766A8F-63DC-45AB-AFF1-676307A96DD1}" type="presParOf" srcId="{AD6226E9-2901-48D5-B1D1-0E20E32FF281}" destId="{2B901E45-687B-47D4-8A03-12F8B5A105CB}" srcOrd="1" destOrd="0" presId="urn:microsoft.com/office/officeart/2005/8/layout/radial2"/>
    <dgm:cxn modelId="{B216DAF1-540C-42D0-A37F-B13ACF7CFCD3}" type="presParOf" srcId="{26132CA5-3EE7-4915-83D1-BD7AE745F88F}" destId="{95F4372B-770B-4BDC-BC78-903FC587CF73}" srcOrd="5" destOrd="0" presId="urn:microsoft.com/office/officeart/2005/8/layout/radial2"/>
    <dgm:cxn modelId="{1EC9B69F-0804-4744-A833-B10EF3276D5F}" type="presParOf" srcId="{26132CA5-3EE7-4915-83D1-BD7AE745F88F}" destId="{524761C9-CB07-4DC9-BF84-E1B7A4EFB4B3}" srcOrd="6" destOrd="0" presId="urn:microsoft.com/office/officeart/2005/8/layout/radial2"/>
    <dgm:cxn modelId="{209FA1B8-4227-4EE1-B7F9-7736B9B8DE9E}" type="presParOf" srcId="{524761C9-CB07-4DC9-BF84-E1B7A4EFB4B3}" destId="{0E2C7D93-F3D8-40EE-A014-23EADF6EBCF5}" srcOrd="0" destOrd="0" presId="urn:microsoft.com/office/officeart/2005/8/layout/radial2"/>
    <dgm:cxn modelId="{1543EA0E-7B86-4442-AF3B-6661252FA9AD}" type="presParOf" srcId="{524761C9-CB07-4DC9-BF84-E1B7A4EFB4B3}" destId="{706C2184-C526-4850-99B7-33728B6BB37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4AF3E-0C95-490D-9F6F-7A701576E5F1}">
      <dsp:nvSpPr>
        <dsp:cNvPr id="0" name=""/>
        <dsp:cNvSpPr/>
      </dsp:nvSpPr>
      <dsp:spPr>
        <a:xfrm>
          <a:off x="4282" y="738902"/>
          <a:ext cx="1849812" cy="138084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4DCE62-BEE8-49F2-8DFF-65C43304BD4D}">
      <dsp:nvSpPr>
        <dsp:cNvPr id="0" name=""/>
        <dsp:cNvSpPr/>
      </dsp:nvSpPr>
      <dsp:spPr>
        <a:xfrm>
          <a:off x="4282" y="2119748"/>
          <a:ext cx="1849812" cy="5937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zh-TW" altLang="en-US" sz="2800" b="1" kern="1200" dirty="0" smtClean="0"/>
            <a:t>航運</a:t>
          </a:r>
          <a:endParaRPr lang="zh-TW" altLang="en-US" sz="2800" b="1" kern="1200" dirty="0"/>
        </a:p>
      </dsp:txBody>
      <dsp:txXfrm>
        <a:off x="4282" y="2119748"/>
        <a:ext cx="1302684" cy="593763"/>
      </dsp:txXfrm>
    </dsp:sp>
    <dsp:sp modelId="{A1EC4102-5E87-4EA8-BDFC-5D790FC0617C}">
      <dsp:nvSpPr>
        <dsp:cNvPr id="0" name=""/>
        <dsp:cNvSpPr/>
      </dsp:nvSpPr>
      <dsp:spPr>
        <a:xfrm>
          <a:off x="1359295" y="2214062"/>
          <a:ext cx="647434" cy="647434"/>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27867-D2E2-4615-B99D-A3A0D365056F}">
      <dsp:nvSpPr>
        <dsp:cNvPr id="0" name=""/>
        <dsp:cNvSpPr/>
      </dsp:nvSpPr>
      <dsp:spPr>
        <a:xfrm>
          <a:off x="2167128" y="738902"/>
          <a:ext cx="1849812" cy="138084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endParaRPr lang="zh-TW" altLang="en-US" sz="2400" kern="1200" dirty="0"/>
        </a:p>
      </dsp:txBody>
      <dsp:txXfrm>
        <a:off x="2199483" y="771257"/>
        <a:ext cx="1785102" cy="1348491"/>
      </dsp:txXfrm>
    </dsp:sp>
    <dsp:sp modelId="{6CC5127B-DF22-4620-9343-A43A91947BF1}">
      <dsp:nvSpPr>
        <dsp:cNvPr id="0" name=""/>
        <dsp:cNvSpPr/>
      </dsp:nvSpPr>
      <dsp:spPr>
        <a:xfrm>
          <a:off x="2167128" y="2119748"/>
          <a:ext cx="1849812" cy="5937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zh-TW" altLang="en-US" sz="2800" b="1" kern="1200" dirty="0" smtClean="0"/>
            <a:t>百貨</a:t>
          </a:r>
          <a:endParaRPr lang="zh-TW" altLang="en-US" sz="2800" b="1" kern="1200" dirty="0"/>
        </a:p>
      </dsp:txBody>
      <dsp:txXfrm>
        <a:off x="2167128" y="2119748"/>
        <a:ext cx="1302684" cy="593763"/>
      </dsp:txXfrm>
    </dsp:sp>
    <dsp:sp modelId="{20E9FEBD-4A44-42EC-9F3A-2229DC6BD21C}">
      <dsp:nvSpPr>
        <dsp:cNvPr id="0" name=""/>
        <dsp:cNvSpPr/>
      </dsp:nvSpPr>
      <dsp:spPr>
        <a:xfrm>
          <a:off x="3522141" y="2214062"/>
          <a:ext cx="647434" cy="647434"/>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260DE-6BB0-4C08-A7E4-DAA8C414B5B8}">
      <dsp:nvSpPr>
        <dsp:cNvPr id="0" name=""/>
        <dsp:cNvSpPr/>
      </dsp:nvSpPr>
      <dsp:spPr>
        <a:xfrm>
          <a:off x="4329973" y="738902"/>
          <a:ext cx="1849812" cy="138084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8BA65C-162A-4608-90D3-7F022A37FA87}">
      <dsp:nvSpPr>
        <dsp:cNvPr id="0" name=""/>
        <dsp:cNvSpPr/>
      </dsp:nvSpPr>
      <dsp:spPr>
        <a:xfrm>
          <a:off x="4329973" y="2119748"/>
          <a:ext cx="1849812" cy="5937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TW" altLang="en-US" sz="2300" b="1" kern="1200" dirty="0" smtClean="0"/>
            <a:t>融資租賃</a:t>
          </a:r>
          <a:endParaRPr lang="zh-TW" altLang="en-US" sz="2300" b="1" kern="1200" dirty="0"/>
        </a:p>
      </dsp:txBody>
      <dsp:txXfrm>
        <a:off x="4329973" y="2119748"/>
        <a:ext cx="1302684" cy="593763"/>
      </dsp:txXfrm>
    </dsp:sp>
    <dsp:sp modelId="{20A5AE45-115F-4B61-B030-D7C375D6039B}">
      <dsp:nvSpPr>
        <dsp:cNvPr id="0" name=""/>
        <dsp:cNvSpPr/>
      </dsp:nvSpPr>
      <dsp:spPr>
        <a:xfrm>
          <a:off x="5684986" y="2214062"/>
          <a:ext cx="647434" cy="647434"/>
        </a:xfrm>
        <a:prstGeom prst="ellipse">
          <a:avLst/>
        </a:prstGeom>
        <a:blipFill rotWithShape="0">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B5C4D-EB47-4A92-805E-21A3AC7CD8B8}">
      <dsp:nvSpPr>
        <dsp:cNvPr id="0" name=""/>
        <dsp:cNvSpPr/>
      </dsp:nvSpPr>
      <dsp:spPr>
        <a:xfrm>
          <a:off x="3553" y="955528"/>
          <a:ext cx="1862512" cy="13903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5E5F8-1D83-4ECF-B147-293DB060B6CE}">
      <dsp:nvSpPr>
        <dsp:cNvPr id="0" name=""/>
        <dsp:cNvSpPr/>
      </dsp:nvSpPr>
      <dsp:spPr>
        <a:xfrm>
          <a:off x="3553" y="2345854"/>
          <a:ext cx="1862512" cy="597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TW" altLang="en-US" sz="2300" b="1" kern="1200" dirty="0" smtClean="0"/>
            <a:t>地產開發</a:t>
          </a:r>
          <a:endParaRPr lang="zh-TW" altLang="en-US" sz="2300" b="1" kern="1200" dirty="0"/>
        </a:p>
      </dsp:txBody>
      <dsp:txXfrm>
        <a:off x="3553" y="2345854"/>
        <a:ext cx="1311628" cy="597840"/>
      </dsp:txXfrm>
    </dsp:sp>
    <dsp:sp modelId="{D20DB5CA-331E-4D98-B73F-64CADE8E2E44}">
      <dsp:nvSpPr>
        <dsp:cNvPr id="0" name=""/>
        <dsp:cNvSpPr/>
      </dsp:nvSpPr>
      <dsp:spPr>
        <a:xfrm>
          <a:off x="1367869" y="2440816"/>
          <a:ext cx="651879" cy="651879"/>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169D9-C622-4373-B2BE-536AB8CC6BD5}">
      <dsp:nvSpPr>
        <dsp:cNvPr id="0" name=""/>
        <dsp:cNvSpPr/>
      </dsp:nvSpPr>
      <dsp:spPr>
        <a:xfrm>
          <a:off x="2181248" y="955528"/>
          <a:ext cx="1862512" cy="13903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45CBA6-FB2C-43B7-8A0B-563DC3315AD2}">
      <dsp:nvSpPr>
        <dsp:cNvPr id="0" name=""/>
        <dsp:cNvSpPr/>
      </dsp:nvSpPr>
      <dsp:spPr>
        <a:xfrm>
          <a:off x="2181248" y="2345854"/>
          <a:ext cx="1862512" cy="597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TW" altLang="en-US" sz="2300" b="1" kern="1200" dirty="0" smtClean="0"/>
            <a:t>金融服務</a:t>
          </a:r>
          <a:endParaRPr lang="zh-TW" altLang="en-US" sz="2300" b="1" kern="1200" dirty="0"/>
        </a:p>
      </dsp:txBody>
      <dsp:txXfrm>
        <a:off x="2181248" y="2345854"/>
        <a:ext cx="1311628" cy="597840"/>
      </dsp:txXfrm>
    </dsp:sp>
    <dsp:sp modelId="{756BA014-B0EF-474B-9A45-7B7A2CC517AF}">
      <dsp:nvSpPr>
        <dsp:cNvPr id="0" name=""/>
        <dsp:cNvSpPr/>
      </dsp:nvSpPr>
      <dsp:spPr>
        <a:xfrm>
          <a:off x="3545564" y="2440816"/>
          <a:ext cx="651879" cy="651879"/>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074B3-789C-45C3-9AF0-93F0B213D600}">
      <dsp:nvSpPr>
        <dsp:cNvPr id="0" name=""/>
        <dsp:cNvSpPr/>
      </dsp:nvSpPr>
      <dsp:spPr>
        <a:xfrm>
          <a:off x="4402190" y="957089"/>
          <a:ext cx="1862512" cy="13903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B1002-710F-4CB0-BB63-5611968701F2}">
      <dsp:nvSpPr>
        <dsp:cNvPr id="0" name=""/>
        <dsp:cNvSpPr/>
      </dsp:nvSpPr>
      <dsp:spPr>
        <a:xfrm>
          <a:off x="4402190" y="2380185"/>
          <a:ext cx="1862512" cy="597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zh-TW" altLang="en-US" sz="2300" b="1" kern="1200" dirty="0" smtClean="0"/>
            <a:t>集團控股</a:t>
          </a:r>
          <a:endParaRPr lang="zh-TW" altLang="en-US" sz="2300" b="1" kern="1200" dirty="0"/>
        </a:p>
      </dsp:txBody>
      <dsp:txXfrm>
        <a:off x="4402190" y="2380185"/>
        <a:ext cx="1311628" cy="597840"/>
      </dsp:txXfrm>
    </dsp:sp>
    <dsp:sp modelId="{80BEEE1A-9EDC-4DA9-A5FF-C5940E41D33D}">
      <dsp:nvSpPr>
        <dsp:cNvPr id="0" name=""/>
        <dsp:cNvSpPr/>
      </dsp:nvSpPr>
      <dsp:spPr>
        <a:xfrm>
          <a:off x="5688631" y="2563438"/>
          <a:ext cx="518544" cy="514554"/>
        </a:xfrm>
        <a:prstGeom prst="ellipse">
          <a:avLst/>
        </a:prstGeom>
        <a:blipFill rotWithShape="0">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4372B-770B-4BDC-BC78-903FC587CF73}">
      <dsp:nvSpPr>
        <dsp:cNvPr id="0" name=""/>
        <dsp:cNvSpPr/>
      </dsp:nvSpPr>
      <dsp:spPr>
        <a:xfrm rot="18997863">
          <a:off x="1244527" y="1222250"/>
          <a:ext cx="701417" cy="65214"/>
        </a:xfrm>
        <a:custGeom>
          <a:avLst/>
          <a:gdLst/>
          <a:ahLst/>
          <a:cxnLst/>
          <a:rect l="0" t="0" r="0" b="0"/>
          <a:pathLst>
            <a:path>
              <a:moveTo>
                <a:pt x="0" y="32607"/>
              </a:moveTo>
              <a:lnTo>
                <a:pt x="701417"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66F0AE-3FD1-4D9B-BC63-3402C0A7A56C}">
      <dsp:nvSpPr>
        <dsp:cNvPr id="0" name=""/>
        <dsp:cNvSpPr/>
      </dsp:nvSpPr>
      <dsp:spPr>
        <a:xfrm rot="21277">
          <a:off x="1340282" y="2025544"/>
          <a:ext cx="735967" cy="65214"/>
        </a:xfrm>
        <a:custGeom>
          <a:avLst/>
          <a:gdLst/>
          <a:ahLst/>
          <a:cxnLst/>
          <a:rect l="0" t="0" r="0" b="0"/>
          <a:pathLst>
            <a:path>
              <a:moveTo>
                <a:pt x="0" y="32607"/>
              </a:moveTo>
              <a:lnTo>
                <a:pt x="735967"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1C1CE-C981-495A-B5FA-A79AEFB2B1EA}">
      <dsp:nvSpPr>
        <dsp:cNvPr id="0" name=""/>
        <dsp:cNvSpPr/>
      </dsp:nvSpPr>
      <dsp:spPr>
        <a:xfrm rot="2744436">
          <a:off x="1224280" y="2848165"/>
          <a:ext cx="668487" cy="65214"/>
        </a:xfrm>
        <a:custGeom>
          <a:avLst/>
          <a:gdLst/>
          <a:ahLst/>
          <a:cxnLst/>
          <a:rect l="0" t="0" r="0" b="0"/>
          <a:pathLst>
            <a:path>
              <a:moveTo>
                <a:pt x="0" y="32607"/>
              </a:moveTo>
              <a:lnTo>
                <a:pt x="668487"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05ABAC-C0E9-4391-9F89-C8EC24C9F13A}">
      <dsp:nvSpPr>
        <dsp:cNvPr id="0" name=""/>
        <dsp:cNvSpPr/>
      </dsp:nvSpPr>
      <dsp:spPr>
        <a:xfrm>
          <a:off x="3712" y="1423514"/>
          <a:ext cx="1387969" cy="1292710"/>
        </a:xfrm>
        <a:prstGeom prst="ellipse">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D4DD080-F0E2-413E-9E62-2DE0E29AC081}">
      <dsp:nvSpPr>
        <dsp:cNvPr id="0" name=""/>
        <dsp:cNvSpPr/>
      </dsp:nvSpPr>
      <dsp:spPr>
        <a:xfrm>
          <a:off x="1639239" y="2976829"/>
          <a:ext cx="1009995" cy="1009995"/>
        </a:xfrm>
        <a:prstGeom prst="ellipse">
          <a:avLst/>
        </a:prstGeom>
        <a:no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zh-TW" altLang="en-US" sz="2200" kern="1200" dirty="0"/>
        </a:p>
      </dsp:txBody>
      <dsp:txXfrm>
        <a:off x="1787149" y="3124739"/>
        <a:ext cx="714175" cy="714175"/>
      </dsp:txXfrm>
    </dsp:sp>
    <dsp:sp modelId="{6AFB6D7D-9234-4624-AA5D-C677504A29E7}">
      <dsp:nvSpPr>
        <dsp:cNvPr id="0" name=""/>
        <dsp:cNvSpPr/>
      </dsp:nvSpPr>
      <dsp:spPr>
        <a:xfrm>
          <a:off x="2750234" y="2976829"/>
          <a:ext cx="1514993" cy="10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smtClean="0">
              <a:solidFill>
                <a:schemeClr val="tx1"/>
              </a:solidFill>
              <a:latin typeface="+mn-lt"/>
              <a:ea typeface="+mn-ea"/>
            </a:rPr>
            <a:t>大禹金融  </a:t>
          </a:r>
          <a:r>
            <a:rPr lang="en-US" altLang="zh-TW" sz="1600" kern="1200" dirty="0" smtClean="0">
              <a:solidFill>
                <a:schemeClr val="tx1"/>
              </a:solidFill>
              <a:latin typeface="+mn-lt"/>
              <a:ea typeface="+mn-ea"/>
            </a:rPr>
            <a:t>(01073.HK)</a:t>
          </a:r>
          <a:endParaRPr lang="zh-TW" altLang="en-US" sz="1600" kern="1200" dirty="0">
            <a:solidFill>
              <a:schemeClr val="tx1"/>
            </a:solidFill>
            <a:latin typeface="+mn-lt"/>
            <a:ea typeface="+mn-ea"/>
          </a:endParaRPr>
        </a:p>
        <a:p>
          <a:pPr marL="171450" lvl="1" indent="-171450" algn="l" defTabSz="711200">
            <a:lnSpc>
              <a:spcPct val="90000"/>
            </a:lnSpc>
            <a:spcBef>
              <a:spcPct val="0"/>
            </a:spcBef>
            <a:spcAft>
              <a:spcPct val="15000"/>
            </a:spcAft>
            <a:buChar char="••"/>
          </a:pPr>
          <a:r>
            <a:rPr lang="zh-TW" altLang="en-US" sz="1600" kern="1200" dirty="0" smtClean="0">
              <a:solidFill>
                <a:schemeClr val="tx1"/>
              </a:solidFill>
              <a:latin typeface="+mn-lt"/>
              <a:ea typeface="+mn-ea"/>
            </a:rPr>
            <a:t>持股</a:t>
          </a:r>
          <a:r>
            <a:rPr lang="en-US" altLang="zh-TW" sz="1600" kern="1200" dirty="0" smtClean="0">
              <a:solidFill>
                <a:schemeClr val="tx1"/>
              </a:solidFill>
              <a:latin typeface="+mn-lt"/>
              <a:ea typeface="+mn-ea"/>
            </a:rPr>
            <a:t>29.11%</a:t>
          </a:r>
          <a:endParaRPr lang="zh-TW" altLang="en-US" sz="1600" kern="1200" dirty="0">
            <a:solidFill>
              <a:schemeClr val="tx1"/>
            </a:solidFill>
            <a:latin typeface="+mn-lt"/>
            <a:ea typeface="+mn-ea"/>
          </a:endParaRPr>
        </a:p>
      </dsp:txBody>
      <dsp:txXfrm>
        <a:off x="2750234" y="2976829"/>
        <a:ext cx="1514993" cy="1009995"/>
      </dsp:txXfrm>
    </dsp:sp>
    <dsp:sp modelId="{2C074E62-0C43-4EE4-8A6A-DAD9189AE906}">
      <dsp:nvSpPr>
        <dsp:cNvPr id="0" name=""/>
        <dsp:cNvSpPr/>
      </dsp:nvSpPr>
      <dsp:spPr>
        <a:xfrm>
          <a:off x="2076232" y="1558723"/>
          <a:ext cx="1063929" cy="1009995"/>
        </a:xfrm>
        <a:prstGeom prst="ellipse">
          <a:avLst/>
        </a:prstGeom>
        <a:no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zh-TW" altLang="en-US" sz="2100" kern="1200"/>
        </a:p>
      </dsp:txBody>
      <dsp:txXfrm>
        <a:off x="2232041" y="1706633"/>
        <a:ext cx="752311" cy="714175"/>
      </dsp:txXfrm>
    </dsp:sp>
    <dsp:sp modelId="{2B901E45-687B-47D4-8A03-12F8B5A105CB}">
      <dsp:nvSpPr>
        <dsp:cNvPr id="0" name=""/>
        <dsp:cNvSpPr/>
      </dsp:nvSpPr>
      <dsp:spPr>
        <a:xfrm>
          <a:off x="3173744" y="1558723"/>
          <a:ext cx="1595894" cy="10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endParaRPr lang="zh-TW" altLang="en-US" sz="1400" kern="1200" dirty="0">
            <a:solidFill>
              <a:schemeClr val="tx2">
                <a:lumMod val="75000"/>
              </a:schemeClr>
            </a:solidFill>
          </a:endParaRPr>
        </a:p>
        <a:p>
          <a:pPr marL="171450" lvl="1" indent="-171450" algn="l" defTabSz="711200">
            <a:lnSpc>
              <a:spcPct val="90000"/>
            </a:lnSpc>
            <a:spcBef>
              <a:spcPct val="0"/>
            </a:spcBef>
            <a:spcAft>
              <a:spcPct val="15000"/>
            </a:spcAft>
            <a:buChar char="••"/>
          </a:pPr>
          <a:r>
            <a:rPr lang="zh-TW" altLang="en-US" sz="1600" kern="1200" dirty="0" smtClean="0">
              <a:solidFill>
                <a:schemeClr val="tx1"/>
              </a:solidFill>
            </a:rPr>
            <a:t>聖馬丁  </a:t>
          </a:r>
          <a:r>
            <a:rPr lang="en-US" altLang="zh-TW" sz="1600" kern="1200" dirty="0" smtClean="0">
              <a:solidFill>
                <a:schemeClr val="tx1"/>
              </a:solidFill>
            </a:rPr>
            <a:t>(00482.HK)</a:t>
          </a:r>
          <a:r>
            <a:rPr lang="zh-TW" altLang="en-US" sz="1600" kern="1200" dirty="0" smtClean="0">
              <a:solidFill>
                <a:schemeClr val="tx1"/>
              </a:solidFill>
            </a:rPr>
            <a:t> </a:t>
          </a:r>
          <a:endParaRPr lang="zh-TW" altLang="en-US" sz="1600" kern="1200" dirty="0">
            <a:solidFill>
              <a:schemeClr val="tx1"/>
            </a:solidFill>
          </a:endParaRPr>
        </a:p>
        <a:p>
          <a:pPr marL="171450" lvl="1" indent="-171450" algn="l" defTabSz="711200">
            <a:lnSpc>
              <a:spcPct val="90000"/>
            </a:lnSpc>
            <a:spcBef>
              <a:spcPct val="0"/>
            </a:spcBef>
            <a:spcAft>
              <a:spcPct val="15000"/>
            </a:spcAft>
            <a:buChar char="••"/>
          </a:pPr>
          <a:r>
            <a:rPr lang="zh-TW" altLang="en-US" sz="1600" kern="1200" dirty="0" smtClean="0">
              <a:solidFill>
                <a:schemeClr val="tx1"/>
              </a:solidFill>
            </a:rPr>
            <a:t>持股</a:t>
          </a:r>
          <a:r>
            <a:rPr lang="en-US" altLang="zh-TW" sz="1600" kern="1200" dirty="0" smtClean="0">
              <a:solidFill>
                <a:schemeClr val="tx1"/>
              </a:solidFill>
            </a:rPr>
            <a:t>28.98%</a:t>
          </a:r>
          <a:endParaRPr lang="zh-TW" altLang="en-US" sz="1600" kern="1200" dirty="0">
            <a:solidFill>
              <a:schemeClr val="tx1"/>
            </a:solidFill>
          </a:endParaRPr>
        </a:p>
      </dsp:txBody>
      <dsp:txXfrm>
        <a:off x="3173744" y="1558723"/>
        <a:ext cx="1595894" cy="1009995"/>
      </dsp:txXfrm>
    </dsp:sp>
    <dsp:sp modelId="{0E2C7D93-F3D8-40EE-A014-23EADF6EBCF5}">
      <dsp:nvSpPr>
        <dsp:cNvPr id="0" name=""/>
        <dsp:cNvSpPr/>
      </dsp:nvSpPr>
      <dsp:spPr>
        <a:xfrm>
          <a:off x="1712292" y="162251"/>
          <a:ext cx="1009995" cy="1009995"/>
        </a:xfrm>
        <a:prstGeom prst="ellipse">
          <a:avLst/>
        </a:prstGeom>
        <a:no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1860202" y="310161"/>
        <a:ext cx="714175" cy="714175"/>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9787" cy="496967"/>
          </a:xfrm>
          <a:prstGeom prst="rect">
            <a:avLst/>
          </a:prstGeom>
        </p:spPr>
        <p:txBody>
          <a:bodyPr vert="horz" lIns="91424" tIns="45712" rIns="91424" bIns="45712" rtlCol="0"/>
          <a:lstStyle>
            <a:lvl1pPr algn="l">
              <a:defRPr sz="1200"/>
            </a:lvl1pPr>
          </a:lstStyle>
          <a:p>
            <a:endParaRPr lang="zh-TW" altLang="en-US"/>
          </a:p>
        </p:txBody>
      </p:sp>
      <p:sp>
        <p:nvSpPr>
          <p:cNvPr id="3" name="日期版面配置區 2"/>
          <p:cNvSpPr>
            <a:spLocks noGrp="1"/>
          </p:cNvSpPr>
          <p:nvPr>
            <p:ph type="dt" sz="quarter" idx="1"/>
          </p:nvPr>
        </p:nvSpPr>
        <p:spPr>
          <a:xfrm>
            <a:off x="3855838" y="2"/>
            <a:ext cx="2949787" cy="496967"/>
          </a:xfrm>
          <a:prstGeom prst="rect">
            <a:avLst/>
          </a:prstGeom>
        </p:spPr>
        <p:txBody>
          <a:bodyPr vert="horz" lIns="91424" tIns="45712" rIns="91424" bIns="45712" rtlCol="0"/>
          <a:lstStyle>
            <a:lvl1pPr algn="r">
              <a:defRPr sz="1200"/>
            </a:lvl1pPr>
          </a:lstStyle>
          <a:p>
            <a:fld id="{BABC57A3-FB91-4018-AAF5-657755B228D9}" type="datetimeFigureOut">
              <a:rPr lang="zh-TW" altLang="en-US" smtClean="0"/>
              <a:pPr/>
              <a:t>2021/12/23</a:t>
            </a:fld>
            <a:endParaRPr lang="zh-TW" altLang="en-US"/>
          </a:p>
        </p:txBody>
      </p:sp>
      <p:sp>
        <p:nvSpPr>
          <p:cNvPr id="4" name="頁尾版面配置區 3"/>
          <p:cNvSpPr>
            <a:spLocks noGrp="1"/>
          </p:cNvSpPr>
          <p:nvPr>
            <p:ph type="ftr" sz="quarter" idx="2"/>
          </p:nvPr>
        </p:nvSpPr>
        <p:spPr>
          <a:xfrm>
            <a:off x="0" y="9440648"/>
            <a:ext cx="2949787" cy="496967"/>
          </a:xfrm>
          <a:prstGeom prst="rect">
            <a:avLst/>
          </a:prstGeom>
        </p:spPr>
        <p:txBody>
          <a:bodyPr vert="horz" lIns="91424" tIns="45712" rIns="91424" bIns="45712"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8"/>
            <a:ext cx="2949787" cy="496967"/>
          </a:xfrm>
          <a:prstGeom prst="rect">
            <a:avLst/>
          </a:prstGeom>
        </p:spPr>
        <p:txBody>
          <a:bodyPr vert="horz" lIns="91424" tIns="45712" rIns="91424" bIns="45712" rtlCol="0" anchor="b"/>
          <a:lstStyle>
            <a:lvl1pPr algn="r">
              <a:defRPr sz="1200"/>
            </a:lvl1pPr>
          </a:lstStyle>
          <a:p>
            <a:fld id="{2D955064-925D-4DBB-A96E-F3162AD409E5}" type="slidenum">
              <a:rPr lang="zh-TW" altLang="en-US" smtClean="0"/>
              <a:pPr/>
              <a:t>‹#›</a:t>
            </a:fld>
            <a:endParaRPr lang="zh-TW" altLang="en-US"/>
          </a:p>
        </p:txBody>
      </p:sp>
    </p:spTree>
    <p:extLst>
      <p:ext uri="{BB962C8B-B14F-4D97-AF65-F5344CB8AC3E}">
        <p14:creationId xmlns:p14="http://schemas.microsoft.com/office/powerpoint/2010/main" val="1954482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9787" cy="496967"/>
          </a:xfrm>
          <a:prstGeom prst="rect">
            <a:avLst/>
          </a:prstGeom>
        </p:spPr>
        <p:txBody>
          <a:bodyPr vert="horz" lIns="91424" tIns="45712" rIns="91424" bIns="45712" rtlCol="0"/>
          <a:lstStyle>
            <a:lvl1pPr algn="l">
              <a:defRPr sz="1200"/>
            </a:lvl1pPr>
          </a:lstStyle>
          <a:p>
            <a:endParaRPr lang="zh-TW" altLang="en-US"/>
          </a:p>
        </p:txBody>
      </p:sp>
      <p:sp>
        <p:nvSpPr>
          <p:cNvPr id="3" name="日期版面配置區 2"/>
          <p:cNvSpPr>
            <a:spLocks noGrp="1"/>
          </p:cNvSpPr>
          <p:nvPr>
            <p:ph type="dt" idx="1"/>
          </p:nvPr>
        </p:nvSpPr>
        <p:spPr>
          <a:xfrm>
            <a:off x="3855838" y="2"/>
            <a:ext cx="2949787" cy="496967"/>
          </a:xfrm>
          <a:prstGeom prst="rect">
            <a:avLst/>
          </a:prstGeom>
        </p:spPr>
        <p:txBody>
          <a:bodyPr vert="horz" lIns="91424" tIns="45712" rIns="91424" bIns="45712" rtlCol="0"/>
          <a:lstStyle>
            <a:lvl1pPr algn="r">
              <a:defRPr sz="1200"/>
            </a:lvl1pPr>
          </a:lstStyle>
          <a:p>
            <a:fld id="{B12C88E9-BA45-47BA-BF1E-2DD93ECE876B}" type="datetimeFigureOut">
              <a:rPr lang="zh-TW" altLang="en-US" smtClean="0"/>
              <a:pPr/>
              <a:t>2021/12/23</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4" tIns="45712" rIns="91424" bIns="45712"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24" tIns="45712" rIns="91424" bIns="45712"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8"/>
            <a:ext cx="2949787" cy="496967"/>
          </a:xfrm>
          <a:prstGeom prst="rect">
            <a:avLst/>
          </a:prstGeom>
        </p:spPr>
        <p:txBody>
          <a:bodyPr vert="horz" lIns="91424" tIns="45712" rIns="91424" bIns="45712"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8"/>
            <a:ext cx="2949787" cy="496967"/>
          </a:xfrm>
          <a:prstGeom prst="rect">
            <a:avLst/>
          </a:prstGeom>
        </p:spPr>
        <p:txBody>
          <a:bodyPr vert="horz" lIns="91424" tIns="45712" rIns="91424" bIns="45712" rtlCol="0" anchor="b"/>
          <a:lstStyle>
            <a:lvl1pPr algn="r">
              <a:defRPr sz="1200"/>
            </a:lvl1pPr>
          </a:lstStyle>
          <a:p>
            <a:fld id="{32F32B3A-7F02-4B19-ADE3-4F0716D3BD85}" type="slidenum">
              <a:rPr lang="zh-TW" altLang="en-US" smtClean="0"/>
              <a:pPr/>
              <a:t>‹#›</a:t>
            </a:fld>
            <a:endParaRPr lang="zh-TW" altLang="en-US"/>
          </a:p>
        </p:txBody>
      </p:sp>
    </p:spTree>
    <p:extLst>
      <p:ext uri="{BB962C8B-B14F-4D97-AF65-F5344CB8AC3E}">
        <p14:creationId xmlns:p14="http://schemas.microsoft.com/office/powerpoint/2010/main" val="301081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2F32B3A-7F02-4B19-ADE3-4F0716D3BD85}" type="slidenum">
              <a:rPr lang="zh-TW" altLang="en-US" smtClean="0"/>
              <a:pPr/>
              <a:t>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3520BCC-20AF-4A79-A345-486A9E9163E7}" type="datetime1">
              <a:rPr lang="zh-TW" altLang="en-US" smtClean="0"/>
              <a:pPr/>
              <a:t>2021/12/23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03DD0C-F509-4B95-B441-C3812B953EBC}" type="datetime1">
              <a:rPr lang="zh-TW" altLang="en-US" smtClean="0"/>
              <a:pPr/>
              <a:t>2021/12/23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6B85AAD-E10F-4B24-AEC9-56CF89174135}" type="datetime1">
              <a:rPr lang="zh-TW" altLang="en-US" smtClean="0"/>
              <a:pPr/>
              <a:t>2021/12/23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5" name="Footer Placeholder 4"/>
          <p:cNvSpPr>
            <a:spLocks noGrp="1"/>
          </p:cNvSpPr>
          <p:nvPr>
            <p:ph type="ftr" sz="quarter" idx="11"/>
          </p:nvPr>
        </p:nvSpPr>
        <p:spPr>
          <a:xfrm>
            <a:off x="914400" y="4323846"/>
            <a:ext cx="4880610" cy="365125"/>
          </a:xfrm>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a:xfrm>
            <a:off x="6057900" y="1430867"/>
            <a:ext cx="2171700"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98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1692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a:xfrm>
            <a:off x="7882466" y="381001"/>
            <a:ext cx="667173"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61784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58046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594359" y="3132667"/>
            <a:ext cx="3910579" cy="31309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2098" y="3132667"/>
            <a:ext cx="3907541" cy="31309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36539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46841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68945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1055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EBFDAAB-C4E9-4784-9973-8E2795FD6EAF}" type="datetime1">
              <a:rPr lang="zh-TW" altLang="en-US" smtClean="0"/>
              <a:pPr/>
              <a:t>2021/12/23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5836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96413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標題與輔助字幕">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6" name="Footer Placeholder 5"/>
          <p:cNvSpPr>
            <a:spLocks noGrp="1"/>
          </p:cNvSpPr>
          <p:nvPr>
            <p:ph type="ftr" sz="quarter" idx="11"/>
          </p:nvPr>
        </p:nvSpPr>
        <p:spPr>
          <a:xfrm>
            <a:off x="594360" y="381001"/>
            <a:ext cx="4830656" cy="365125"/>
          </a:xfrm>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59935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引述 (含輔助字幕)">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6" name="Footer Placeholder 5"/>
          <p:cNvSpPr>
            <a:spLocks noGrp="1"/>
          </p:cNvSpPr>
          <p:nvPr>
            <p:ph type="ftr" sz="quarter" idx="11"/>
          </p:nvPr>
        </p:nvSpPr>
        <p:spPr>
          <a:xfrm>
            <a:off x="594360" y="379438"/>
            <a:ext cx="4830656" cy="365125"/>
          </a:xfrm>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2833822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6" name="Footer Placeholder 5"/>
          <p:cNvSpPr>
            <a:spLocks noGrp="1"/>
          </p:cNvSpPr>
          <p:nvPr>
            <p:ph type="ftr" sz="quarter" idx="11"/>
          </p:nvPr>
        </p:nvSpPr>
        <p:spPr>
          <a:xfrm>
            <a:off x="594360" y="378884"/>
            <a:ext cx="4830656" cy="365125"/>
          </a:xfrm>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81033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67139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6303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0387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2021/12/23</a:t>
            </a:fld>
            <a:endParaRPr lang="zh-TW" altLang="en-US">
              <a:solidFill>
                <a:prstClr val="black">
                  <a:tint val="75000"/>
                </a:prst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a:xfrm>
            <a:off x="7882466" y="381001"/>
            <a:ext cx="667174"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4353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03679B7-FD3A-4E91-B9F7-931E57C9895C}" type="datetime1">
              <a:rPr lang="zh-TW" altLang="en-US" smtClean="0"/>
              <a:pPr/>
              <a:t>2021/12/23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571D5A2-FD6B-4929-812C-4C5574259236}" type="datetime1">
              <a:rPr lang="zh-TW" altLang="en-US" smtClean="0"/>
              <a:pPr/>
              <a:t>2021/12/23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F265C36-D3A6-40E6-98EA-385E5EAFD415}" type="datetime1">
              <a:rPr lang="zh-TW" altLang="en-US" smtClean="0"/>
              <a:pPr/>
              <a:t>2021/12/23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2D840BE-216D-476B-9552-9F16B310F85F}" type="datetime1">
              <a:rPr lang="zh-TW" altLang="en-US" smtClean="0"/>
              <a:pPr/>
              <a:t>2021/12/23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4B5AE5B-C558-4085-8664-E99D38F8892E}" type="datetime1">
              <a:rPr lang="zh-TW" altLang="en-US" smtClean="0"/>
              <a:pPr/>
              <a:t>2021/12/23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0A6825E-8A3A-4901-BBE5-2D9C60FF288B}" type="datetime1">
              <a:rPr lang="zh-TW" altLang="en-US" smtClean="0"/>
              <a:pPr/>
              <a:t>2021/12/23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4583443-6D3C-4540-9EA2-C4E3F2248F76}" type="datetime1">
              <a:rPr lang="zh-TW" altLang="en-US" smtClean="0"/>
              <a:pPr/>
              <a:t>2021/12/23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33178-35AE-447E-9BC4-34B5621370EB}" type="datetime1">
              <a:rPr lang="zh-TW" altLang="en-US" smtClean="0"/>
              <a:pPr/>
              <a:t>2021/12/23</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92A18-2085-4858-BF92-EFB9B1177E84}" type="slidenum">
              <a:rPr lang="zh-TW" altLang="en-US" smtClean="0"/>
              <a:pPr/>
              <a:t>‹#›</a:t>
            </a:fld>
            <a:endParaRPr lang="zh-TW" altLang="en-US"/>
          </a:p>
        </p:txBody>
      </p:sp>
      <p:pic>
        <p:nvPicPr>
          <p:cNvPr id="7" name="圖片 6" descr="ScreenShot_20171107100953.png"/>
          <p:cNvPicPr>
            <a:picLocks noChangeAspect="1"/>
          </p:cNvPicPr>
          <p:nvPr userDrawn="1"/>
        </p:nvPicPr>
        <p:blipFill>
          <a:blip r:embed="rId13" cstate="print"/>
          <a:stretch>
            <a:fillRect/>
          </a:stretch>
        </p:blipFill>
        <p:spPr>
          <a:xfrm>
            <a:off x="179512" y="6165304"/>
            <a:ext cx="2734057" cy="523948"/>
          </a:xfrm>
          <a:prstGeom prst="rect">
            <a:avLst/>
          </a:prstGeom>
        </p:spPr>
      </p:pic>
      <p:pic>
        <p:nvPicPr>
          <p:cNvPr id="8" name="圖片 7" descr="ScreenShot_20171107101717.png"/>
          <p:cNvPicPr>
            <a:picLocks noChangeAspect="1"/>
          </p:cNvPicPr>
          <p:nvPr userDrawn="1"/>
        </p:nvPicPr>
        <p:blipFill>
          <a:blip r:embed="rId14" cstate="print">
            <a:duotone>
              <a:schemeClr val="accent1">
                <a:shade val="45000"/>
                <a:satMod val="135000"/>
              </a:schemeClr>
              <a:prstClr val="white"/>
            </a:duotone>
            <a:lum contrast="9000"/>
          </a:blip>
          <a:stretch>
            <a:fillRect/>
          </a:stretch>
        </p:blipFill>
        <p:spPr>
          <a:xfrm>
            <a:off x="395536" y="969769"/>
            <a:ext cx="8496944" cy="5888231"/>
          </a:xfrm>
          <a:prstGeom prst="rect">
            <a:avLst/>
          </a:prstGeom>
          <a:scene3d>
            <a:camera prst="orthographicFront"/>
            <a:lightRig rig="threePt" dir="t"/>
          </a:scene3d>
          <a:sp3d prstMaterial="clear"/>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271BAAD-CAA7-43D9-BBDA-58591A444783}" type="datetimeFigureOut">
              <a:rPr lang="zh-TW" altLang="en-US" smtClean="0">
                <a:solidFill>
                  <a:prstClr val="black">
                    <a:tint val="75000"/>
                  </a:prstClr>
                </a:solidFill>
              </a:rPr>
              <a:pPr defTabSz="457200"/>
              <a:t>2021/12/23</a:t>
            </a:fld>
            <a:endParaRPr lang="zh-TW" altLang="en-US">
              <a:solidFill>
                <a:prstClr val="black">
                  <a:tint val="75000"/>
                </a:prstClr>
              </a:solidFill>
            </a:endParaRP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982DFDA6-158C-441F-BF26-2381DC057A44}" type="slidenum">
              <a:rPr lang="zh-TW" altLang="en-US" smtClean="0">
                <a:solidFill>
                  <a:prstClr val="black">
                    <a:tint val="75000"/>
                  </a:prstClr>
                </a:solidFill>
              </a:rPr>
              <a:pPr defTabSz="457200"/>
              <a:t>‹#›</a:t>
            </a:fld>
            <a:endParaRPr lang="zh-TW" altLang="en-US">
              <a:solidFill>
                <a:prstClr val="black">
                  <a:tint val="75000"/>
                </a:prstClr>
              </a:solidFill>
            </a:endParaRPr>
          </a:p>
        </p:txBody>
      </p:sp>
    </p:spTree>
    <p:extLst>
      <p:ext uri="{BB962C8B-B14F-4D97-AF65-F5344CB8AC3E}">
        <p14:creationId xmlns:p14="http://schemas.microsoft.com/office/powerpoint/2010/main" val="2389950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2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diagramData" Target="../diagrams/data1.xml"/><Relationship Id="rId16"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15.pn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1403648" y="1340768"/>
            <a:ext cx="6192688" cy="4893647"/>
          </a:xfrm>
          <a:prstGeom prst="rect">
            <a:avLst/>
          </a:prstGeom>
          <a:noFill/>
        </p:spPr>
        <p:txBody>
          <a:bodyPr wrap="square" rtlCol="0">
            <a:spAutoFit/>
          </a:bodyPr>
          <a:lstStyle/>
          <a:p>
            <a:pPr algn="ctr"/>
            <a:r>
              <a:rPr lang="zh-TW" altLang="en-US" sz="4800" b="1" dirty="0" smtClean="0">
                <a:latin typeface="新細明體" pitchFamily="18" charset="-120"/>
                <a:ea typeface="新細明體" pitchFamily="18" charset="-120"/>
              </a:rPr>
              <a:t>益航股份有限公司</a:t>
            </a:r>
            <a:endParaRPr lang="en-US" altLang="zh-TW" sz="4800" b="1" dirty="0" smtClean="0">
              <a:latin typeface="新細明體" pitchFamily="18" charset="-120"/>
              <a:ea typeface="新細明體" pitchFamily="18" charset="-120"/>
            </a:endParaRPr>
          </a:p>
          <a:p>
            <a:pPr algn="ctr"/>
            <a:r>
              <a:rPr lang="zh-TW" altLang="en-US" sz="4800" b="1" dirty="0" smtClean="0">
                <a:latin typeface="新細明體" pitchFamily="18" charset="-120"/>
                <a:ea typeface="新細明體" pitchFamily="18" charset="-120"/>
              </a:rPr>
              <a:t>法人說明會</a:t>
            </a:r>
            <a:endParaRPr lang="en-US" altLang="zh-TW" sz="4800" b="1" dirty="0" smtClean="0">
              <a:latin typeface="新細明體" pitchFamily="18" charset="-120"/>
              <a:ea typeface="新細明體" pitchFamily="18" charset="-120"/>
            </a:endParaRPr>
          </a:p>
          <a:p>
            <a:pPr algn="ctr"/>
            <a:endParaRPr lang="en-US" altLang="zh-TW" sz="4800" b="1" dirty="0">
              <a:latin typeface="新細明體" pitchFamily="18" charset="-120"/>
              <a:ea typeface="新細明體" pitchFamily="18" charset="-120"/>
            </a:endParaRPr>
          </a:p>
          <a:p>
            <a:pPr algn="ctr"/>
            <a:endParaRPr lang="en-US" altLang="zh-TW" sz="4800" b="1" dirty="0" smtClean="0">
              <a:latin typeface="新細明體" pitchFamily="18" charset="-120"/>
              <a:ea typeface="新細明體" pitchFamily="18" charset="-120"/>
            </a:endParaRPr>
          </a:p>
          <a:p>
            <a:pPr algn="ctr"/>
            <a:endParaRPr lang="en-US" altLang="zh-TW" sz="2000" b="1" dirty="0" smtClean="0">
              <a:latin typeface="新細明體" pitchFamily="18" charset="-120"/>
              <a:ea typeface="新細明體" pitchFamily="18" charset="-120"/>
            </a:endParaRPr>
          </a:p>
          <a:p>
            <a:pPr algn="ctr"/>
            <a:endParaRPr lang="en-US" altLang="zh-TW" sz="2400" b="1" dirty="0" smtClean="0">
              <a:ea typeface="新細明體" pitchFamily="18" charset="-120"/>
            </a:endParaRPr>
          </a:p>
          <a:p>
            <a:pPr algn="ctr"/>
            <a:r>
              <a:rPr lang="en-US" altLang="zh-TW" sz="2800" b="1" dirty="0" smtClean="0">
                <a:ea typeface="新細明體" pitchFamily="18" charset="-120"/>
              </a:rPr>
              <a:t>2021/12/27</a:t>
            </a:r>
            <a:endParaRPr lang="en-US" altLang="zh-TW" sz="2800" b="1" dirty="0">
              <a:ea typeface="新細明體" pitchFamily="18" charset="-120"/>
            </a:endParaRPr>
          </a:p>
          <a:p>
            <a:pPr algn="ctr"/>
            <a:endParaRPr lang="en-US" altLang="zh-TW" sz="4800" b="1" dirty="0" smtClean="0">
              <a:latin typeface="新細明體" pitchFamily="18" charset="-120"/>
              <a:ea typeface="新細明體" pitchFamily="18" charset="-120"/>
            </a:endParaRPr>
          </a:p>
        </p:txBody>
      </p:sp>
      <p:pic>
        <p:nvPicPr>
          <p:cNvPr id="7" name="圖片 6" descr="ScreenShot_20171107105159.png"/>
          <p:cNvPicPr>
            <a:picLocks noChangeAspect="1"/>
          </p:cNvPicPr>
          <p:nvPr/>
        </p:nvPicPr>
        <p:blipFill>
          <a:blip r:embed="rId2" cstate="print"/>
          <a:stretch>
            <a:fillRect/>
          </a:stretch>
        </p:blipFill>
        <p:spPr>
          <a:xfrm>
            <a:off x="1835696" y="3212976"/>
            <a:ext cx="5572903" cy="1457529"/>
          </a:xfrm>
          <a:prstGeom prst="rect">
            <a:avLst/>
          </a:prstGeom>
        </p:spPr>
      </p:pic>
      <p:sp>
        <p:nvSpPr>
          <p:cNvPr id="8" name="投影片編號版面配置區 7"/>
          <p:cNvSpPr>
            <a:spLocks noGrp="1"/>
          </p:cNvSpPr>
          <p:nvPr>
            <p:ph type="sldNum" sz="quarter" idx="12"/>
          </p:nvPr>
        </p:nvSpPr>
        <p:spPr/>
        <p:txBody>
          <a:bodyPr/>
          <a:lstStyle/>
          <a:p>
            <a:fld id="{41B92A18-2085-4858-BF92-EFB9B1177E84}"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2699793" y="2132856"/>
            <a:ext cx="5976664" cy="4176464"/>
          </a:xfrm>
          <a:prstGeom prst="rect">
            <a:avLst/>
          </a:prstGeom>
        </p:spPr>
      </p:pic>
      <p:sp>
        <p:nvSpPr>
          <p:cNvPr id="2" name="標題 1"/>
          <p:cNvSpPr>
            <a:spLocks noGrp="1"/>
          </p:cNvSpPr>
          <p:nvPr>
            <p:ph type="title"/>
          </p:nvPr>
        </p:nvSpPr>
        <p:spPr>
          <a:xfrm>
            <a:off x="446857" y="188640"/>
            <a:ext cx="8229600" cy="1008112"/>
          </a:xfrm>
        </p:spPr>
        <p:txBody>
          <a:bodyPr>
            <a:normAutofit/>
          </a:bodyPr>
          <a:lstStyle/>
          <a:p>
            <a:r>
              <a:rPr lang="zh-TW" altLang="en-US" b="1" dirty="0" smtClean="0"/>
              <a:t>業務發展：友成融資租賃 </a:t>
            </a:r>
            <a:r>
              <a:rPr lang="en-US" altLang="zh-TW" b="1" dirty="0" smtClean="0"/>
              <a:t>(1)</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10</a:t>
            </a:fld>
            <a:endParaRPr lang="zh-TW" altLang="en-US" dirty="0">
              <a:solidFill>
                <a:prstClr val="black">
                  <a:tint val="75000"/>
                </a:prstClr>
              </a:solidFill>
            </a:endParaRPr>
          </a:p>
        </p:txBody>
      </p:sp>
      <p:sp>
        <p:nvSpPr>
          <p:cNvPr id="7" name="內容版面配置區 2"/>
          <p:cNvSpPr txBox="1">
            <a:spLocks/>
          </p:cNvSpPr>
          <p:nvPr/>
        </p:nvSpPr>
        <p:spPr>
          <a:xfrm>
            <a:off x="519352" y="1196752"/>
            <a:ext cx="7992888" cy="5040560"/>
          </a:xfrm>
          <a:prstGeom prst="rect">
            <a:avLst/>
          </a:prstGeom>
          <a:noFill/>
        </p:spPr>
        <p:txBody>
          <a:bodyPr vert="horz" lIns="91440" tIns="45720" rIns="91440" bIns="45720" rtlCol="0">
            <a:noAutofit/>
          </a:bodyPr>
          <a:lstStyle/>
          <a:p>
            <a:pPr marL="342900" indent="-342900" algn="just">
              <a:spcBef>
                <a:spcPct val="20000"/>
              </a:spcBef>
              <a:buClr>
                <a:srgbClr val="1F497D">
                  <a:lumMod val="40000"/>
                  <a:lumOff val="60000"/>
                </a:srgbClr>
              </a:buClr>
              <a:buFont typeface="Wingdings" pitchFamily="2" charset="2"/>
              <a:buChar char="n"/>
            </a:pPr>
            <a:r>
              <a:rPr lang="zh-TW" altLang="en-US" sz="2000" dirty="0" smtClean="0">
                <a:solidFill>
                  <a:prstClr val="black"/>
                </a:solidFill>
              </a:rPr>
              <a:t>提供企業融資租賃</a:t>
            </a:r>
            <a:r>
              <a:rPr lang="zh-TW" altLang="en-US" sz="2000" dirty="0" smtClean="0">
                <a:solidFill>
                  <a:prstClr val="black"/>
                </a:solidFill>
                <a:latin typeface="新細明體"/>
              </a:rPr>
              <a:t>、</a:t>
            </a:r>
            <a:r>
              <a:rPr lang="zh-TW" altLang="en-US" sz="2000" dirty="0" smtClean="0">
                <a:solidFill>
                  <a:prstClr val="black"/>
                </a:solidFill>
              </a:rPr>
              <a:t>車輛融資租賃及分期</a:t>
            </a:r>
            <a:r>
              <a:rPr lang="zh-TW" altLang="en-US" sz="2000" dirty="0" smtClean="0">
                <a:solidFill>
                  <a:prstClr val="black"/>
                </a:solidFill>
                <a:latin typeface="新細明體"/>
              </a:rPr>
              <a:t>等專業</a:t>
            </a:r>
            <a:r>
              <a:rPr lang="zh-TW" altLang="en-US" sz="2000" dirty="0" smtClean="0">
                <a:solidFill>
                  <a:prstClr val="black"/>
                </a:solidFill>
              </a:rPr>
              <a:t>融資租賃相關服務</a:t>
            </a:r>
            <a:r>
              <a:rPr lang="zh-CN" altLang="zh-CN" sz="2000" dirty="0" smtClean="0">
                <a:solidFill>
                  <a:prstClr val="black"/>
                </a:solidFill>
                <a:latin typeface="等线" panose="02010600030101010101" pitchFamily="2" charset="-122"/>
                <a:ea typeface="等线" panose="02010600030101010101" pitchFamily="2" charset="-122"/>
              </a:rPr>
              <a:t>。</a:t>
            </a:r>
            <a:endParaRPr lang="en-US" altLang="zh-TW" sz="2000" dirty="0" smtClean="0">
              <a:solidFill>
                <a:prstClr val="black"/>
              </a:solidFill>
            </a:endParaRPr>
          </a:p>
          <a:p>
            <a:pPr marL="342900" indent="-342900" algn="just">
              <a:spcBef>
                <a:spcPts val="1200"/>
              </a:spcBef>
              <a:buClr>
                <a:srgbClr val="1F497D">
                  <a:lumMod val="40000"/>
                  <a:lumOff val="60000"/>
                </a:srgbClr>
              </a:buClr>
              <a:buFont typeface="Wingdings" pitchFamily="2" charset="2"/>
              <a:buChar char="n"/>
            </a:pPr>
            <a:r>
              <a:rPr lang="zh-TW" altLang="en-US" sz="2000" dirty="0" smtClean="0">
                <a:solidFill>
                  <a:prstClr val="black"/>
                </a:solidFill>
              </a:rPr>
              <a:t>截至</a:t>
            </a:r>
            <a:r>
              <a:rPr lang="en-US" altLang="zh-TW" sz="2000" dirty="0" smtClean="0">
                <a:solidFill>
                  <a:prstClr val="black"/>
                </a:solidFill>
              </a:rPr>
              <a:t>2021</a:t>
            </a:r>
            <a:r>
              <a:rPr lang="zh-TW" altLang="en-US" sz="2000" dirty="0" smtClean="0">
                <a:solidFill>
                  <a:prstClr val="black"/>
                </a:solidFill>
              </a:rPr>
              <a:t>年</a:t>
            </a:r>
            <a:r>
              <a:rPr lang="en-US" altLang="zh-TW" sz="2000" dirty="0" smtClean="0">
                <a:solidFill>
                  <a:prstClr val="black"/>
                </a:solidFill>
              </a:rPr>
              <a:t>9</a:t>
            </a:r>
            <a:r>
              <a:rPr lang="zh-TW" altLang="en-US" sz="2000" dirty="0" smtClean="0">
                <a:solidFill>
                  <a:prstClr val="black"/>
                </a:solidFill>
              </a:rPr>
              <a:t>月</a:t>
            </a:r>
            <a:r>
              <a:rPr lang="en-US" altLang="zh-TW" sz="2000" dirty="0" smtClean="0">
                <a:solidFill>
                  <a:prstClr val="black"/>
                </a:solidFill>
              </a:rPr>
              <a:t>30</a:t>
            </a:r>
            <a:r>
              <a:rPr lang="zh-TW" altLang="en-US" sz="2000" dirty="0" smtClean="0">
                <a:solidFill>
                  <a:prstClr val="black"/>
                </a:solidFill>
              </a:rPr>
              <a:t>日止</a:t>
            </a:r>
            <a:r>
              <a:rPr lang="zh-TW" altLang="en-US" sz="2000" dirty="0">
                <a:solidFill>
                  <a:prstClr val="black"/>
                </a:solidFill>
              </a:rPr>
              <a:t> </a:t>
            </a:r>
            <a:r>
              <a:rPr lang="en-US" altLang="zh-TW" sz="2000" dirty="0" smtClean="0">
                <a:solidFill>
                  <a:prstClr val="black"/>
                </a:solidFill>
              </a:rPr>
              <a:t>:</a:t>
            </a:r>
          </a:p>
          <a:p>
            <a:pPr marL="800100" lvl="1" indent="-342900" algn="just">
              <a:spcBef>
                <a:spcPts val="1200"/>
              </a:spcBef>
              <a:buClr>
                <a:srgbClr val="1F497D">
                  <a:lumMod val="40000"/>
                  <a:lumOff val="60000"/>
                </a:srgbClr>
              </a:buClr>
              <a:buFont typeface="Wingdings" pitchFamily="2" charset="2"/>
              <a:buChar char="n"/>
            </a:pPr>
            <a:r>
              <a:rPr lang="zh-TW" altLang="en-US" sz="2000" dirty="0" smtClean="0">
                <a:solidFill>
                  <a:prstClr val="black"/>
                </a:solidFill>
              </a:rPr>
              <a:t>營運據點 </a:t>
            </a:r>
            <a:r>
              <a:rPr lang="en-US" altLang="zh-TW" sz="2000" dirty="0" smtClean="0">
                <a:solidFill>
                  <a:prstClr val="black"/>
                </a:solidFill>
              </a:rPr>
              <a:t>:</a:t>
            </a:r>
            <a:r>
              <a:rPr lang="zh-TW" altLang="en-US" sz="2000" dirty="0" smtClean="0">
                <a:solidFill>
                  <a:prstClr val="black"/>
                </a:solidFill>
              </a:rPr>
              <a:t> 涵蓋</a:t>
            </a:r>
            <a:r>
              <a:rPr lang="en-US" altLang="zh-TW" sz="2000" dirty="0" smtClean="0">
                <a:solidFill>
                  <a:prstClr val="black"/>
                </a:solidFill>
              </a:rPr>
              <a:t>30</a:t>
            </a:r>
            <a:r>
              <a:rPr lang="zh-TW" altLang="en-US" sz="2000" dirty="0" smtClean="0">
                <a:solidFill>
                  <a:prstClr val="black"/>
                </a:solidFill>
              </a:rPr>
              <a:t>個主要城市</a:t>
            </a:r>
            <a:endParaRPr lang="en-US" altLang="zh-TW" sz="2000" dirty="0">
              <a:solidFill>
                <a:prstClr val="black"/>
              </a:solidFill>
            </a:endParaRPr>
          </a:p>
          <a:p>
            <a:pPr marL="800100" lvl="1" indent="-342900" algn="just">
              <a:spcBef>
                <a:spcPts val="1200"/>
              </a:spcBef>
              <a:buClr>
                <a:srgbClr val="1F497D">
                  <a:lumMod val="40000"/>
                  <a:lumOff val="60000"/>
                </a:srgbClr>
              </a:buClr>
              <a:buFont typeface="Wingdings" pitchFamily="2" charset="2"/>
              <a:buChar char="n"/>
            </a:pPr>
            <a:r>
              <a:rPr lang="zh-TW" altLang="en-US" sz="2000" dirty="0">
                <a:solidFill>
                  <a:prstClr val="black"/>
                </a:solidFill>
              </a:rPr>
              <a:t>融資</a:t>
            </a:r>
            <a:r>
              <a:rPr lang="zh-TW" altLang="en-US" sz="2000" dirty="0" smtClean="0">
                <a:solidFill>
                  <a:prstClr val="black"/>
                </a:solidFill>
              </a:rPr>
              <a:t>餘額 </a:t>
            </a:r>
            <a:r>
              <a:rPr lang="en-US" altLang="zh-TW" sz="2000" dirty="0" smtClean="0">
                <a:solidFill>
                  <a:prstClr val="black"/>
                </a:solidFill>
              </a:rPr>
              <a:t>:</a:t>
            </a:r>
            <a:r>
              <a:rPr lang="zh-TW" altLang="en-US" sz="2000" dirty="0" smtClean="0">
                <a:solidFill>
                  <a:prstClr val="black"/>
                </a:solidFill>
              </a:rPr>
              <a:t> </a:t>
            </a:r>
            <a:r>
              <a:rPr lang="en-US" altLang="zh-TW" sz="2000" dirty="0" smtClean="0">
                <a:solidFill>
                  <a:prstClr val="black"/>
                </a:solidFill>
              </a:rPr>
              <a:t>RMB</a:t>
            </a:r>
            <a:r>
              <a:rPr lang="zh-TW" altLang="en-US" sz="2000" dirty="0" smtClean="0">
                <a:solidFill>
                  <a:prstClr val="black"/>
                </a:solidFill>
              </a:rPr>
              <a:t> </a:t>
            </a:r>
            <a:r>
              <a:rPr lang="en-US" altLang="zh-TW" sz="2000" dirty="0" smtClean="0">
                <a:solidFill>
                  <a:prstClr val="black"/>
                </a:solidFill>
              </a:rPr>
              <a:t>2.3</a:t>
            </a:r>
            <a:r>
              <a:rPr lang="zh-TW" altLang="en-US" sz="2000" dirty="0" smtClean="0">
                <a:solidFill>
                  <a:prstClr val="black"/>
                </a:solidFill>
              </a:rPr>
              <a:t>億元</a:t>
            </a:r>
            <a:endParaRPr lang="en-US" altLang="zh-TW" sz="2000" dirty="0" smtClean="0">
              <a:solidFill>
                <a:prstClr val="black"/>
              </a:solidFill>
            </a:endParaRPr>
          </a:p>
          <a:p>
            <a:pPr marL="800100" lvl="1" indent="-342900" algn="just">
              <a:spcBef>
                <a:spcPts val="1200"/>
              </a:spcBef>
              <a:buClr>
                <a:srgbClr val="1F497D">
                  <a:lumMod val="40000"/>
                  <a:lumOff val="60000"/>
                </a:srgbClr>
              </a:buClr>
              <a:buFont typeface="Wingdings" pitchFamily="2" charset="2"/>
              <a:buChar char="n"/>
            </a:pPr>
            <a:r>
              <a:rPr lang="zh-TW" altLang="en-US" sz="2000" dirty="0" smtClean="0">
                <a:solidFill>
                  <a:prstClr val="black"/>
                </a:solidFill>
              </a:rPr>
              <a:t>案件車輛餘額 </a:t>
            </a:r>
            <a:r>
              <a:rPr lang="en-US" altLang="zh-TW" sz="2000" dirty="0" smtClean="0">
                <a:solidFill>
                  <a:prstClr val="black"/>
                </a:solidFill>
              </a:rPr>
              <a:t>:</a:t>
            </a:r>
            <a:r>
              <a:rPr lang="zh-TW" altLang="en-US" sz="2000" dirty="0" smtClean="0">
                <a:solidFill>
                  <a:prstClr val="black"/>
                </a:solidFill>
              </a:rPr>
              <a:t> </a:t>
            </a:r>
            <a:r>
              <a:rPr lang="en-US" altLang="zh-TW" sz="2000" dirty="0" smtClean="0">
                <a:solidFill>
                  <a:prstClr val="black"/>
                </a:solidFill>
              </a:rPr>
              <a:t>2,603</a:t>
            </a:r>
            <a:r>
              <a:rPr lang="zh-TW" altLang="en-US" sz="2000" dirty="0" smtClean="0">
                <a:solidFill>
                  <a:prstClr val="black"/>
                </a:solidFill>
              </a:rPr>
              <a:t>輛</a:t>
            </a:r>
            <a:endParaRPr lang="en-US" altLang="zh-TW" sz="2000" dirty="0" smtClean="0">
              <a:solidFill>
                <a:prstClr val="black"/>
              </a:solidFill>
            </a:endParaRPr>
          </a:p>
          <a:p>
            <a:pPr marL="800100" lvl="1" indent="-342900" algn="just">
              <a:spcBef>
                <a:spcPts val="1200"/>
              </a:spcBef>
              <a:buClr>
                <a:srgbClr val="1F497D">
                  <a:lumMod val="40000"/>
                  <a:lumOff val="60000"/>
                </a:srgbClr>
              </a:buClr>
              <a:buFont typeface="Wingdings" pitchFamily="2" charset="2"/>
              <a:buChar char="n"/>
            </a:pPr>
            <a:r>
              <a:rPr lang="zh-TW" altLang="en-US" sz="2000" dirty="0">
                <a:solidFill>
                  <a:prstClr val="black"/>
                </a:solidFill>
              </a:rPr>
              <a:t>上海</a:t>
            </a:r>
            <a:r>
              <a:rPr lang="zh-TW" altLang="en-US" sz="2000" dirty="0" smtClean="0">
                <a:solidFill>
                  <a:prstClr val="black"/>
                </a:solidFill>
              </a:rPr>
              <a:t>車牌</a:t>
            </a:r>
            <a:r>
              <a:rPr lang="en-US" altLang="zh-TW" sz="2000" dirty="0" smtClean="0">
                <a:solidFill>
                  <a:prstClr val="black"/>
                </a:solidFill>
              </a:rPr>
              <a:t>(</a:t>
            </a:r>
            <a:r>
              <a:rPr lang="zh-TW" altLang="en-US" sz="2000" dirty="0" smtClean="0">
                <a:solidFill>
                  <a:prstClr val="black"/>
                </a:solidFill>
              </a:rPr>
              <a:t>滬牌</a:t>
            </a:r>
            <a:r>
              <a:rPr lang="en-US" altLang="zh-TW" sz="2000" dirty="0" smtClean="0">
                <a:solidFill>
                  <a:prstClr val="black"/>
                </a:solidFill>
              </a:rPr>
              <a:t>)</a:t>
            </a:r>
            <a:r>
              <a:rPr lang="zh-TW" altLang="en-US" sz="2000" dirty="0" smtClean="0">
                <a:solidFill>
                  <a:prstClr val="black"/>
                </a:solidFill>
              </a:rPr>
              <a:t>數 </a:t>
            </a:r>
            <a:r>
              <a:rPr lang="en-US" altLang="zh-TW" sz="2000" dirty="0" smtClean="0">
                <a:solidFill>
                  <a:prstClr val="black"/>
                </a:solidFill>
              </a:rPr>
              <a:t>: 343</a:t>
            </a:r>
            <a:r>
              <a:rPr lang="zh-TW" altLang="en-US" sz="2000" dirty="0" smtClean="0">
                <a:solidFill>
                  <a:prstClr val="black"/>
                </a:solidFill>
              </a:rPr>
              <a:t>張</a:t>
            </a:r>
            <a:endParaRPr lang="en-US" altLang="zh-TW" sz="2000" b="1" dirty="0">
              <a:solidFill>
                <a:prstClr val="black"/>
              </a:solidFill>
            </a:endParaRPr>
          </a:p>
          <a:p>
            <a:pPr marL="800100" lvl="1" indent="-342900" algn="just">
              <a:spcBef>
                <a:spcPts val="1200"/>
              </a:spcBef>
              <a:buClr>
                <a:srgbClr val="1F497D">
                  <a:lumMod val="40000"/>
                  <a:lumOff val="60000"/>
                </a:srgbClr>
              </a:buClr>
              <a:buFont typeface="Wingdings" pitchFamily="2" charset="2"/>
              <a:buChar char="n"/>
            </a:pPr>
            <a:r>
              <a:rPr lang="zh-TW" altLang="en-US" sz="2000" dirty="0">
                <a:solidFill>
                  <a:prstClr val="black"/>
                </a:solidFill>
              </a:rPr>
              <a:t>今年拍牌價格較佳，陸續</a:t>
            </a:r>
            <a:r>
              <a:rPr lang="zh-TW" altLang="en-US" sz="2000">
                <a:solidFill>
                  <a:prstClr val="black"/>
                </a:solidFill>
              </a:rPr>
              <a:t>處分</a:t>
            </a:r>
            <a:r>
              <a:rPr lang="zh-TW" altLang="en-US" sz="2000" smtClean="0">
                <a:solidFill>
                  <a:prstClr val="black"/>
                </a:solidFill>
              </a:rPr>
              <a:t>車牌</a:t>
            </a:r>
            <a:endParaRPr lang="en-US" altLang="zh-TW" sz="2000" smtClean="0">
              <a:solidFill>
                <a:prstClr val="black"/>
              </a:solidFill>
            </a:endParaRPr>
          </a:p>
        </p:txBody>
      </p:sp>
    </p:spTree>
    <p:extLst>
      <p:ext uri="{BB962C8B-B14F-4D97-AF65-F5344CB8AC3E}">
        <p14:creationId xmlns:p14="http://schemas.microsoft.com/office/powerpoint/2010/main" val="151828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 xmlns:a16="http://schemas.microsoft.com/office/drawing/2014/main" id="{9ABF54E8-34A0-48A2-97E9-D321C55E23CE}"/>
              </a:ext>
            </a:extLst>
          </p:cNvPr>
          <p:cNvGrpSpPr/>
          <p:nvPr/>
        </p:nvGrpSpPr>
        <p:grpSpPr>
          <a:xfrm>
            <a:off x="561839" y="1241373"/>
            <a:ext cx="2570001" cy="2403651"/>
            <a:chOff x="611560" y="2276872"/>
            <a:chExt cx="3190471" cy="3753544"/>
          </a:xfrm>
        </p:grpSpPr>
        <p:pic>
          <p:nvPicPr>
            <p:cNvPr id="14" name="圖片 13">
              <a:extLst>
                <a:ext uri="{FF2B5EF4-FFF2-40B4-BE49-F238E27FC236}">
                  <a16:creationId xmlns="" xmlns:a16="http://schemas.microsoft.com/office/drawing/2014/main" id="{B0805D88-010A-4372-AE85-07B528B9E692}"/>
                </a:ext>
              </a:extLst>
            </p:cNvPr>
            <p:cNvPicPr>
              <a:picLocks noChangeAspect="1"/>
            </p:cNvPicPr>
            <p:nvPr/>
          </p:nvPicPr>
          <p:blipFill rotWithShape="1">
            <a:blip r:embed="rId2" cstate="print"/>
            <a:srcRect l="23370" t="10584" r="22282" b="6283"/>
            <a:stretch>
              <a:fillRect/>
            </a:stretch>
          </p:blipFill>
          <p:spPr>
            <a:xfrm>
              <a:off x="611560" y="3140968"/>
              <a:ext cx="3190471" cy="2889448"/>
            </a:xfrm>
            <a:prstGeom prst="rect">
              <a:avLst/>
            </a:prstGeom>
          </p:spPr>
        </p:pic>
        <p:pic>
          <p:nvPicPr>
            <p:cNvPr id="18" name="圖片 17">
              <a:extLst>
                <a:ext uri="{FF2B5EF4-FFF2-40B4-BE49-F238E27FC236}">
                  <a16:creationId xmlns="" xmlns:a16="http://schemas.microsoft.com/office/drawing/2014/main" id="{C660E852-3D4D-4302-B96D-E6DF576E83BB}"/>
                </a:ext>
              </a:extLst>
            </p:cNvPr>
            <p:cNvPicPr>
              <a:picLocks noChangeAspect="1"/>
            </p:cNvPicPr>
            <p:nvPr/>
          </p:nvPicPr>
          <p:blipFill rotWithShape="1">
            <a:blip r:embed="rId3" cstate="print"/>
            <a:srcRect l="10486" t="17737" r="65327" b="66705"/>
            <a:stretch>
              <a:fillRect/>
            </a:stretch>
          </p:blipFill>
          <p:spPr>
            <a:xfrm>
              <a:off x="611560" y="2276872"/>
              <a:ext cx="3190471" cy="864096"/>
            </a:xfrm>
            <a:prstGeom prst="rect">
              <a:avLst/>
            </a:prstGeom>
            <a:solidFill>
              <a:srgbClr val="68C3C8"/>
            </a:solidFill>
          </p:spPr>
        </p:pic>
      </p:grpSp>
      <p:sp>
        <p:nvSpPr>
          <p:cNvPr id="2" name="標題 1"/>
          <p:cNvSpPr>
            <a:spLocks noGrp="1"/>
          </p:cNvSpPr>
          <p:nvPr>
            <p:ph type="title"/>
          </p:nvPr>
        </p:nvSpPr>
        <p:spPr>
          <a:xfrm>
            <a:off x="457200" y="274638"/>
            <a:ext cx="8229600" cy="922114"/>
          </a:xfrm>
        </p:spPr>
        <p:txBody>
          <a:bodyPr>
            <a:noAutofit/>
          </a:bodyPr>
          <a:lstStyle/>
          <a:p>
            <a:r>
              <a:rPr lang="zh-TW" altLang="en-US" b="1" dirty="0"/>
              <a:t>業務發展：薪昇暘</a:t>
            </a:r>
            <a:r>
              <a:rPr lang="zh-TW" altLang="en-US" b="1" dirty="0" smtClean="0"/>
              <a:t>開發</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11</a:t>
            </a:fld>
            <a:endParaRPr lang="zh-TW" altLang="en-US">
              <a:solidFill>
                <a:prstClr val="black">
                  <a:tint val="75000"/>
                </a:prstClr>
              </a:solidFill>
            </a:endParaRPr>
          </a:p>
        </p:txBody>
      </p:sp>
      <p:sp>
        <p:nvSpPr>
          <p:cNvPr id="19" name="標題 1">
            <a:extLst>
              <a:ext uri="{FF2B5EF4-FFF2-40B4-BE49-F238E27FC236}">
                <a16:creationId xmlns="" xmlns:a16="http://schemas.microsoft.com/office/drawing/2014/main" id="{BA7ADDEF-B0DA-481D-92F3-1A501760771C}"/>
              </a:ext>
            </a:extLst>
          </p:cNvPr>
          <p:cNvSpPr txBox="1"/>
          <p:nvPr/>
        </p:nvSpPr>
        <p:spPr>
          <a:xfrm>
            <a:off x="4067944" y="2286379"/>
            <a:ext cx="4023074" cy="32488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TW" altLang="zh-TW" sz="1600" dirty="0">
              <a:solidFill>
                <a:prstClr val="black"/>
              </a:solidFill>
              <a:latin typeface="標楷體" panose="03000509000000000000" charset="-120"/>
              <a:ea typeface="標楷體" panose="03000509000000000000" charset="-120"/>
            </a:endParaRPr>
          </a:p>
        </p:txBody>
      </p:sp>
      <p:sp>
        <p:nvSpPr>
          <p:cNvPr id="21" name="內容版面配置區 2">
            <a:extLst>
              <a:ext uri="{FF2B5EF4-FFF2-40B4-BE49-F238E27FC236}">
                <a16:creationId xmlns="" xmlns:a16="http://schemas.microsoft.com/office/drawing/2014/main" id="{42DF8B10-CAB4-47A8-9778-FF7DE2AA55AF}"/>
              </a:ext>
            </a:extLst>
          </p:cNvPr>
          <p:cNvSpPr>
            <a:spLocks noGrp="1"/>
          </p:cNvSpPr>
          <p:nvPr>
            <p:ph idx="1"/>
          </p:nvPr>
        </p:nvSpPr>
        <p:spPr>
          <a:xfrm>
            <a:off x="3782280" y="1241373"/>
            <a:ext cx="4594402" cy="3744415"/>
          </a:xfrm>
        </p:spPr>
        <p:txBody>
          <a:bodyPr>
            <a:noAutofit/>
          </a:bodyPr>
          <a:lstStyle/>
          <a:p>
            <a:pPr algn="just">
              <a:buClr>
                <a:schemeClr val="tx2">
                  <a:lumMod val="40000"/>
                  <a:lumOff val="60000"/>
                </a:schemeClr>
              </a:buClr>
              <a:buFont typeface="Wingdings" pitchFamily="2" charset="2"/>
              <a:buChar char="n"/>
            </a:pPr>
            <a:r>
              <a:rPr lang="zh-TW" altLang="en-US" sz="2000" dirty="0"/>
              <a:t>專業經營住宅及大樓開發租售、不動產買賣、投資興建公共建設及新市鎮、新社區開發業務等。</a:t>
            </a:r>
          </a:p>
          <a:p>
            <a:pPr algn="just">
              <a:buClr>
                <a:schemeClr val="tx2">
                  <a:lumMod val="40000"/>
                  <a:lumOff val="60000"/>
                </a:schemeClr>
              </a:buClr>
              <a:buFont typeface="Wingdings" pitchFamily="2" charset="2"/>
              <a:buChar char="n"/>
            </a:pPr>
            <a:r>
              <a:rPr lang="zh-TW" altLang="en-US" sz="2000" dirty="0"/>
              <a:t>「半島花園</a:t>
            </a:r>
            <a:r>
              <a:rPr lang="zh-TW" altLang="en-US" sz="2000" dirty="0" smtClean="0"/>
              <a:t>」合</a:t>
            </a:r>
            <a:r>
              <a:rPr lang="zh-TW" altLang="en-US" sz="2000" dirty="0"/>
              <a:t>建案：</a:t>
            </a:r>
            <a:endParaRPr lang="en-US" altLang="zh-TW" sz="2000" dirty="0" smtClean="0"/>
          </a:p>
          <a:p>
            <a:pPr marL="717550" indent="-358775" algn="just">
              <a:buClr>
                <a:schemeClr val="tx2">
                  <a:lumMod val="40000"/>
                  <a:lumOff val="60000"/>
                </a:schemeClr>
              </a:buClr>
              <a:buFont typeface="Wingdings" pitchFamily="2" charset="2"/>
              <a:buChar char="n"/>
            </a:pPr>
            <a:r>
              <a:rPr lang="zh-TW" altLang="en-US" sz="1800" dirty="0" smtClean="0"/>
              <a:t>第一期餘屋已完售陸續過戶中，僅保留店面部分彈性運用。</a:t>
            </a:r>
            <a:endParaRPr lang="en-US" altLang="zh-TW" sz="1800" dirty="0" smtClean="0"/>
          </a:p>
          <a:p>
            <a:pPr marL="717550" indent="-358775" algn="just">
              <a:buClr>
                <a:schemeClr val="tx2">
                  <a:lumMod val="40000"/>
                  <a:lumOff val="60000"/>
                </a:schemeClr>
              </a:buClr>
              <a:buFont typeface="Wingdings" pitchFamily="2" charset="2"/>
              <a:buChar char="n"/>
            </a:pPr>
            <a:r>
              <a:rPr lang="zh-TW" altLang="en-US" sz="1800" dirty="0" smtClean="0"/>
              <a:t>第</a:t>
            </a:r>
            <a:r>
              <a:rPr lang="zh-TW" altLang="en-US" sz="1800" dirty="0"/>
              <a:t>一</a:t>
            </a:r>
            <a:r>
              <a:rPr lang="zh-TW" altLang="en-US" sz="1800" dirty="0" smtClean="0"/>
              <a:t>期</a:t>
            </a:r>
            <a:r>
              <a:rPr lang="zh-TW" altLang="en-US" sz="1800" dirty="0"/>
              <a:t>餘屋</a:t>
            </a:r>
            <a:r>
              <a:rPr lang="zh-TW" altLang="en-US" sz="1800" dirty="0" smtClean="0"/>
              <a:t>出售於</a:t>
            </a:r>
            <a:r>
              <a:rPr lang="zh-TW" altLang="en-US" sz="1800" dirty="0"/>
              <a:t>本年度</a:t>
            </a:r>
            <a:r>
              <a:rPr lang="zh-TW" altLang="en-US" sz="1800" dirty="0" smtClean="0"/>
              <a:t>合計獲利</a:t>
            </a:r>
            <a:r>
              <a:rPr lang="en-US" altLang="zh-TW" sz="1800" dirty="0"/>
              <a:t>NTD30,206</a:t>
            </a:r>
            <a:r>
              <a:rPr lang="zh-TW" altLang="en-US" sz="1800" dirty="0" smtClean="0"/>
              <a:t>仟</a:t>
            </a:r>
            <a:r>
              <a:rPr lang="zh-TW" altLang="en-US" sz="1800" dirty="0"/>
              <a:t>元</a:t>
            </a:r>
            <a:r>
              <a:rPr lang="zh-TW" altLang="en-US" sz="1800" dirty="0" smtClean="0"/>
              <a:t>。</a:t>
            </a:r>
            <a:endParaRPr lang="en-US" altLang="zh-TW" sz="1800" dirty="0"/>
          </a:p>
          <a:p>
            <a:pPr marL="717550" indent="-358775" algn="just">
              <a:buClr>
                <a:schemeClr val="tx2">
                  <a:lumMod val="40000"/>
                  <a:lumOff val="60000"/>
                </a:schemeClr>
              </a:buClr>
              <a:buFont typeface="Wingdings" pitchFamily="2" charset="2"/>
              <a:buChar char="n"/>
            </a:pPr>
            <a:r>
              <a:rPr lang="zh-TW" altLang="en-US" sz="1800" dirty="0" smtClean="0"/>
              <a:t>第三期已拿到建照，將於明年與鄰近土地整合再合建銷售。</a:t>
            </a:r>
            <a:endParaRPr lang="en-US" altLang="zh-TW" sz="2000" dirty="0" smtClean="0"/>
          </a:p>
          <a:p>
            <a:pPr marL="358775" indent="-358775" algn="just">
              <a:buClr>
                <a:schemeClr val="tx2">
                  <a:lumMod val="40000"/>
                  <a:lumOff val="60000"/>
                </a:schemeClr>
              </a:buClr>
              <a:buFont typeface="Wingdings" pitchFamily="2" charset="2"/>
              <a:buChar char="n"/>
            </a:pPr>
            <a:r>
              <a:rPr lang="zh-TW" altLang="en-US" sz="2000" dirty="0" smtClean="0"/>
              <a:t>土城案預計於明年第二季前建案開賣，因</a:t>
            </a:r>
            <a:r>
              <a:rPr lang="en-US" altLang="zh-TW" sz="2000" dirty="0" smtClean="0"/>
              <a:t>2021</a:t>
            </a:r>
            <a:r>
              <a:rPr lang="zh-TW" altLang="en-US" sz="2000" dirty="0" smtClean="0"/>
              <a:t>年初不動產市場增溫，薪昇暘因市場行情調整啟動本案期間，期許替股東創造更好的價值。</a:t>
            </a:r>
            <a:endParaRPr lang="en-US" altLang="zh-TW" sz="2000" dirty="0" smtClean="0"/>
          </a:p>
          <a:p>
            <a:pPr marL="358775" indent="-358775" algn="just">
              <a:buClr>
                <a:schemeClr val="tx2">
                  <a:lumMod val="40000"/>
                  <a:lumOff val="60000"/>
                </a:schemeClr>
              </a:buClr>
              <a:buFont typeface="Wingdings" pitchFamily="2" charset="2"/>
              <a:buChar char="n"/>
            </a:pPr>
            <a:r>
              <a:rPr lang="zh-TW" altLang="en-US" sz="2000" dirty="0"/>
              <a:t>烏石港</a:t>
            </a:r>
            <a:r>
              <a:rPr lang="zh-TW" altLang="en-US" sz="2000" dirty="0" smtClean="0"/>
              <a:t>案將先</a:t>
            </a:r>
            <a:r>
              <a:rPr lang="zh-TW" altLang="en-US" sz="2000" dirty="0"/>
              <a:t>取得</a:t>
            </a:r>
            <a:r>
              <a:rPr lang="zh-TW" altLang="en-US" sz="2000" dirty="0" smtClean="0"/>
              <a:t>地下水水權</a:t>
            </a:r>
            <a:r>
              <a:rPr lang="en-US" altLang="zh-TW" sz="2000" dirty="0" smtClean="0"/>
              <a:t>(</a:t>
            </a:r>
            <a:r>
              <a:rPr lang="zh-TW" altLang="en-US" sz="2000" dirty="0" smtClean="0"/>
              <a:t>溫泉</a:t>
            </a:r>
            <a:r>
              <a:rPr lang="en-US" altLang="zh-TW" sz="2000" dirty="0" smtClean="0"/>
              <a:t>)</a:t>
            </a:r>
            <a:r>
              <a:rPr lang="zh-TW" altLang="en-US" sz="2000" dirty="0" smtClean="0"/>
              <a:t>以增加案件價值</a:t>
            </a:r>
            <a:r>
              <a:rPr lang="zh-TW" altLang="en-US" sz="2000" dirty="0" smtClean="0">
                <a:latin typeface="新細明體"/>
                <a:ea typeface="新細明體"/>
              </a:rPr>
              <a:t>。</a:t>
            </a:r>
            <a:endParaRPr lang="en-US" altLang="zh-TW" sz="2000" dirty="0" smtClean="0"/>
          </a:p>
          <a:p>
            <a:pPr marL="358775" indent="-358775" algn="just">
              <a:buClr>
                <a:schemeClr val="tx2">
                  <a:lumMod val="40000"/>
                  <a:lumOff val="60000"/>
                </a:schemeClr>
              </a:buClr>
              <a:buFont typeface="Wingdings" pitchFamily="2" charset="2"/>
              <a:buChar char="n"/>
            </a:pPr>
            <a:endParaRPr lang="en-US" altLang="zh-TW" sz="2000" dirty="0"/>
          </a:p>
          <a:p>
            <a:pPr marL="358775" indent="-358775" algn="just">
              <a:buClr>
                <a:schemeClr val="tx2">
                  <a:lumMod val="40000"/>
                  <a:lumOff val="60000"/>
                </a:schemeClr>
              </a:buClr>
              <a:buFont typeface="Wingdings" pitchFamily="2" charset="2"/>
              <a:buChar char="n"/>
            </a:pPr>
            <a:endParaRPr lang="en-US" altLang="zh-TW" sz="2000" dirty="0" smtClean="0"/>
          </a:p>
          <a:p>
            <a:pPr marL="358775" indent="-358775" algn="just">
              <a:buClr>
                <a:schemeClr val="tx2">
                  <a:lumMod val="40000"/>
                  <a:lumOff val="60000"/>
                </a:schemeClr>
              </a:buClr>
              <a:buFont typeface="Wingdings" pitchFamily="2" charset="2"/>
              <a:buChar char="n"/>
            </a:pPr>
            <a:endParaRPr lang="en-US" altLang="zh-TW" sz="2000" dirty="0"/>
          </a:p>
          <a:p>
            <a:pPr marL="358775" indent="-358775" algn="just">
              <a:buClr>
                <a:schemeClr val="tx2">
                  <a:lumMod val="40000"/>
                  <a:lumOff val="60000"/>
                </a:schemeClr>
              </a:buClr>
              <a:buFont typeface="Wingdings" pitchFamily="2" charset="2"/>
              <a:buChar char="n"/>
            </a:pPr>
            <a:endParaRPr lang="en-US" altLang="zh-TW" sz="2000" dirty="0" smtClean="0"/>
          </a:p>
          <a:p>
            <a:pPr marL="0" indent="0" algn="just">
              <a:buClr>
                <a:schemeClr val="tx2">
                  <a:lumMod val="40000"/>
                  <a:lumOff val="60000"/>
                </a:schemeClr>
              </a:buClr>
              <a:buNone/>
            </a:pPr>
            <a:endParaRPr lang="en-US" altLang="zh-TW" sz="2000" dirty="0" smtClean="0"/>
          </a:p>
          <a:p>
            <a:pPr marL="0" indent="0" algn="just">
              <a:buClr>
                <a:schemeClr val="tx2">
                  <a:lumMod val="40000"/>
                  <a:lumOff val="60000"/>
                </a:schemeClr>
              </a:buClr>
              <a:buNone/>
            </a:pPr>
            <a:endParaRPr lang="en-US" altLang="zh-TW" sz="2000" dirty="0"/>
          </a:p>
          <a:p>
            <a:pPr>
              <a:buClr>
                <a:schemeClr val="tx2">
                  <a:lumMod val="40000"/>
                  <a:lumOff val="60000"/>
                </a:schemeClr>
              </a:buClr>
              <a:buNone/>
            </a:pPr>
            <a:endParaRPr lang="en-US" altLang="zh-TW" sz="2200" dirty="0"/>
          </a:p>
          <a:p>
            <a:endParaRPr lang="zh-TW" altLang="en-US" sz="2200" dirty="0"/>
          </a:p>
        </p:txBody>
      </p:sp>
      <p:pic>
        <p:nvPicPr>
          <p:cNvPr id="10" name="圖片 9">
            <a:extLst>
              <a:ext uri="{FF2B5EF4-FFF2-40B4-BE49-F238E27FC236}">
                <a16:creationId xmlns:a16="http://schemas.microsoft.com/office/drawing/2014/main" xmlns="" id="{847D2056-C32E-4F83-AF49-1718F41E8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10" y="3920377"/>
            <a:ext cx="1698878" cy="1274158"/>
          </a:xfrm>
          <a:prstGeom prst="rect">
            <a:avLst/>
          </a:prstGeom>
        </p:spPr>
      </p:pic>
      <p:pic>
        <p:nvPicPr>
          <p:cNvPr id="11" name="圖片 10">
            <a:extLst>
              <a:ext uri="{FF2B5EF4-FFF2-40B4-BE49-F238E27FC236}">
                <a16:creationId xmlns="" xmlns:a16="http://schemas.microsoft.com/office/drawing/2014/main" id="{53F3690A-69E9-4E9C-AFBE-47E7281FA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1151" y="3920377"/>
            <a:ext cx="1698877" cy="1274158"/>
          </a:xfrm>
          <a:prstGeom prst="rect">
            <a:avLst/>
          </a:prstGeom>
        </p:spPr>
      </p:pic>
    </p:spTree>
    <p:extLst>
      <p:ext uri="{BB962C8B-B14F-4D97-AF65-F5344CB8AC3E}">
        <p14:creationId xmlns:p14="http://schemas.microsoft.com/office/powerpoint/2010/main" val="3997530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444575069"/>
              </p:ext>
            </p:extLst>
          </p:nvPr>
        </p:nvGraphicFramePr>
        <p:xfrm>
          <a:off x="264816" y="1556792"/>
          <a:ext cx="464616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a:xfrm>
            <a:off x="467544" y="188640"/>
            <a:ext cx="8229600" cy="1008112"/>
          </a:xfrm>
        </p:spPr>
        <p:txBody>
          <a:bodyPr/>
          <a:lstStyle/>
          <a:p>
            <a:r>
              <a:rPr lang="zh-TW" altLang="en-US" b="1" dirty="0" smtClean="0"/>
              <a:t>業務發展：</a:t>
            </a:r>
            <a:r>
              <a:rPr lang="zh-TW" altLang="en-US" b="1" dirty="0"/>
              <a:t>集團控</a:t>
            </a:r>
            <a:r>
              <a:rPr lang="zh-TW" altLang="en-US" b="1" dirty="0" smtClean="0"/>
              <a:t>股</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12</a:t>
            </a:fld>
            <a:endParaRPr lang="zh-TW" altLang="en-US" dirty="0">
              <a:solidFill>
                <a:prstClr val="black">
                  <a:tint val="75000"/>
                </a:prstClr>
              </a:solidFill>
            </a:endParaRPr>
          </a:p>
        </p:txBody>
      </p:sp>
      <p:sp>
        <p:nvSpPr>
          <p:cNvPr id="12" name="矩形 11"/>
          <p:cNvSpPr/>
          <p:nvPr/>
        </p:nvSpPr>
        <p:spPr>
          <a:xfrm>
            <a:off x="2524850" y="3284984"/>
            <a:ext cx="717859" cy="631882"/>
          </a:xfrm>
          <a:prstGeom prst="rect">
            <a:avLst/>
          </a:prstGeom>
          <a:blipFill rotWithShape="0">
            <a:blip r:embed="rId7"/>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4" name="橢圓 13"/>
          <p:cNvSpPr/>
          <p:nvPr/>
        </p:nvSpPr>
        <p:spPr>
          <a:xfrm>
            <a:off x="2129137" y="1772552"/>
            <a:ext cx="791427" cy="848629"/>
          </a:xfrm>
          <a:prstGeom prst="ellipse">
            <a:avLst/>
          </a:prstGeom>
          <a:blipFill rotWithShape="0">
            <a:blip r:embed="rId8"/>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16" name="群組 15"/>
          <p:cNvGrpSpPr/>
          <p:nvPr/>
        </p:nvGrpSpPr>
        <p:grpSpPr>
          <a:xfrm>
            <a:off x="2743639" y="1691759"/>
            <a:ext cx="2487266" cy="4286355"/>
            <a:chOff x="3672825" y="-751793"/>
            <a:chExt cx="1347489" cy="3811605"/>
          </a:xfrm>
        </p:grpSpPr>
        <p:sp>
          <p:nvSpPr>
            <p:cNvPr id="17" name="矩形 16"/>
            <p:cNvSpPr/>
            <p:nvPr/>
          </p:nvSpPr>
          <p:spPr>
            <a:xfrm>
              <a:off x="3672825" y="2161486"/>
              <a:ext cx="1347489" cy="8983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矩形 17"/>
            <p:cNvSpPr/>
            <p:nvPr/>
          </p:nvSpPr>
          <p:spPr>
            <a:xfrm>
              <a:off x="3903343" y="-751793"/>
              <a:ext cx="957382" cy="8983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defTabSz="1200150">
                <a:lnSpc>
                  <a:spcPct val="90000"/>
                </a:lnSpc>
                <a:spcBef>
                  <a:spcPct val="0"/>
                </a:spcBef>
                <a:spcAft>
                  <a:spcPct val="15000"/>
                </a:spcAft>
                <a:buFontTx/>
                <a:buChar char="••"/>
              </a:pPr>
              <a:r>
                <a:rPr lang="zh-TW" altLang="en-US" sz="1600" dirty="0">
                  <a:solidFill>
                    <a:prstClr val="black">
                      <a:hueOff val="0"/>
                      <a:satOff val="0"/>
                      <a:lumOff val="0"/>
                      <a:alphaOff val="0"/>
                    </a:prstClr>
                  </a:solidFill>
                </a:rPr>
                <a:t>台</a:t>
              </a:r>
              <a:r>
                <a:rPr lang="zh-TW" altLang="en-US" sz="1600" dirty="0" smtClean="0">
                  <a:solidFill>
                    <a:prstClr val="black">
                      <a:hueOff val="0"/>
                      <a:satOff val="0"/>
                      <a:lumOff val="0"/>
                      <a:alphaOff val="0"/>
                    </a:prstClr>
                  </a:solidFill>
                </a:rPr>
                <a:t>境</a:t>
              </a:r>
              <a:endParaRPr lang="en-US" altLang="zh-TW" sz="1600" dirty="0" smtClean="0">
                <a:solidFill>
                  <a:prstClr val="black">
                    <a:hueOff val="0"/>
                    <a:satOff val="0"/>
                    <a:lumOff val="0"/>
                    <a:alphaOff val="0"/>
                  </a:prstClr>
                </a:solidFill>
              </a:endParaRPr>
            </a:p>
            <a:p>
              <a:pPr marL="0" lvl="1" defTabSz="1200150">
                <a:lnSpc>
                  <a:spcPct val="90000"/>
                </a:lnSpc>
                <a:spcBef>
                  <a:spcPct val="0"/>
                </a:spcBef>
                <a:spcAft>
                  <a:spcPct val="15000"/>
                </a:spcAft>
              </a:pPr>
              <a:r>
                <a:rPr lang="zh-TW" altLang="en-US" sz="1600" dirty="0" smtClean="0">
                  <a:solidFill>
                    <a:prstClr val="black">
                      <a:hueOff val="0"/>
                      <a:satOff val="0"/>
                      <a:lumOff val="0"/>
                      <a:alphaOff val="0"/>
                    </a:prstClr>
                  </a:solidFill>
                </a:rPr>
                <a:t>    </a:t>
              </a:r>
              <a:r>
                <a:rPr lang="en-US" altLang="zh-TW" sz="1600" dirty="0" smtClean="0">
                  <a:solidFill>
                    <a:prstClr val="black">
                      <a:hueOff val="0"/>
                      <a:satOff val="0"/>
                      <a:lumOff val="0"/>
                      <a:alphaOff val="0"/>
                    </a:prstClr>
                  </a:solidFill>
                </a:rPr>
                <a:t>(8476.TT)</a:t>
              </a:r>
            </a:p>
            <a:p>
              <a:pPr marL="228600" lvl="1" indent="-228600" defTabSz="1200150">
                <a:lnSpc>
                  <a:spcPct val="90000"/>
                </a:lnSpc>
                <a:spcBef>
                  <a:spcPct val="0"/>
                </a:spcBef>
                <a:spcAft>
                  <a:spcPct val="15000"/>
                </a:spcAft>
                <a:buFontTx/>
                <a:buChar char="••"/>
              </a:pPr>
              <a:r>
                <a:rPr lang="zh-TW" altLang="en-US" sz="1600" dirty="0" smtClean="0">
                  <a:solidFill>
                    <a:prstClr val="black">
                      <a:hueOff val="0"/>
                      <a:satOff val="0"/>
                      <a:lumOff val="0"/>
                      <a:alphaOff val="0"/>
                    </a:prstClr>
                  </a:solidFill>
                </a:rPr>
                <a:t>持股</a:t>
              </a:r>
              <a:r>
                <a:rPr lang="en-US" altLang="zh-TW" sz="1600" dirty="0" smtClean="0">
                  <a:solidFill>
                    <a:prstClr val="black">
                      <a:hueOff val="0"/>
                      <a:satOff val="0"/>
                      <a:lumOff val="0"/>
                      <a:alphaOff val="0"/>
                    </a:prstClr>
                  </a:solidFill>
                </a:rPr>
                <a:t>28.99%</a:t>
              </a:r>
              <a:endParaRPr lang="zh-TW" altLang="en-US" sz="1600" dirty="0">
                <a:solidFill>
                  <a:prstClr val="black">
                    <a:hueOff val="0"/>
                    <a:satOff val="0"/>
                    <a:lumOff val="0"/>
                    <a:alphaOff val="0"/>
                  </a:prstClr>
                </a:solidFill>
              </a:endParaRPr>
            </a:p>
          </p:txBody>
        </p:sp>
      </p:grpSp>
      <p:sp>
        <p:nvSpPr>
          <p:cNvPr id="19" name="內容版面配置區 2"/>
          <p:cNvSpPr txBox="1">
            <a:spLocks/>
          </p:cNvSpPr>
          <p:nvPr/>
        </p:nvSpPr>
        <p:spPr>
          <a:xfrm>
            <a:off x="5004048" y="1628800"/>
            <a:ext cx="3384376" cy="4349315"/>
          </a:xfrm>
          <a:prstGeom prst="rect">
            <a:avLst/>
          </a:prstGeom>
          <a:ln>
            <a:noFill/>
          </a:ln>
        </p:spPr>
        <p:txBody>
          <a:bodyPr vert="horz" lIns="91440" tIns="45720" rIns="91440" bIns="45720" rtlCol="0">
            <a:normAutofit fontScale="62500" lnSpcReduction="20000"/>
          </a:bodyPr>
          <a:lstStyle/>
          <a:p>
            <a:pPr marL="342900" indent="-342900">
              <a:spcBef>
                <a:spcPct val="20000"/>
              </a:spcBef>
              <a:buClr>
                <a:srgbClr val="1F497D">
                  <a:lumMod val="40000"/>
                  <a:lumOff val="60000"/>
                </a:srgbClr>
              </a:buClr>
              <a:buFont typeface="Wingdings" pitchFamily="2" charset="2"/>
              <a:buChar char="n"/>
            </a:pPr>
            <a:r>
              <a:rPr lang="zh-TW" altLang="en-US" sz="3600" dirty="0" smtClean="0">
                <a:solidFill>
                  <a:prstClr val="black"/>
                </a:solidFill>
              </a:rPr>
              <a:t>深入參與轉投資事業之經營發展</a:t>
            </a:r>
            <a:endParaRPr lang="en-US" altLang="zh-TW" sz="3600" dirty="0" smtClean="0">
              <a:solidFill>
                <a:prstClr val="black"/>
              </a:solidFill>
            </a:endParaRPr>
          </a:p>
          <a:p>
            <a:pPr>
              <a:spcBef>
                <a:spcPct val="20000"/>
              </a:spcBef>
              <a:buClr>
                <a:srgbClr val="1F497D">
                  <a:lumMod val="40000"/>
                  <a:lumOff val="60000"/>
                </a:srgbClr>
              </a:buClr>
            </a:pPr>
            <a:endParaRPr lang="en-US" altLang="zh-TW" sz="3600" dirty="0" smtClean="0">
              <a:solidFill>
                <a:prstClr val="black"/>
              </a:solidFill>
            </a:endParaRPr>
          </a:p>
          <a:p>
            <a:pPr marL="342900" indent="-342900">
              <a:spcBef>
                <a:spcPts val="1200"/>
              </a:spcBef>
              <a:buClr>
                <a:srgbClr val="1F497D">
                  <a:lumMod val="40000"/>
                  <a:lumOff val="60000"/>
                </a:srgbClr>
              </a:buClr>
              <a:buFont typeface="Wingdings" pitchFamily="2" charset="2"/>
              <a:buChar char="n"/>
            </a:pPr>
            <a:r>
              <a:rPr lang="zh-TW" altLang="en-US" sz="3600" dirty="0" smtClean="0">
                <a:solidFill>
                  <a:prstClr val="black"/>
                </a:solidFill>
              </a:rPr>
              <a:t>積極運用集團資源</a:t>
            </a:r>
            <a:r>
              <a:rPr lang="zh-TW" altLang="en-US" sz="3600" dirty="0" smtClean="0">
                <a:solidFill>
                  <a:prstClr val="black"/>
                </a:solidFill>
                <a:latin typeface="新細明體"/>
              </a:rPr>
              <a:t>，協助轉投資事業調整擴張</a:t>
            </a:r>
            <a:endParaRPr lang="en-US" altLang="zh-TW" sz="3600" dirty="0" smtClean="0">
              <a:solidFill>
                <a:prstClr val="black"/>
              </a:solidFill>
              <a:latin typeface="新細明體"/>
            </a:endParaRPr>
          </a:p>
          <a:p>
            <a:pPr>
              <a:spcBef>
                <a:spcPts val="1200"/>
              </a:spcBef>
              <a:buClr>
                <a:srgbClr val="1F497D">
                  <a:lumMod val="40000"/>
                  <a:lumOff val="60000"/>
                </a:srgbClr>
              </a:buClr>
            </a:pPr>
            <a:endParaRPr lang="en-US" altLang="zh-TW" sz="3600" dirty="0" smtClean="0">
              <a:solidFill>
                <a:prstClr val="black"/>
              </a:solidFill>
              <a:latin typeface="新細明體"/>
            </a:endParaRPr>
          </a:p>
          <a:p>
            <a:pPr marL="342900" indent="-342900">
              <a:spcBef>
                <a:spcPts val="1200"/>
              </a:spcBef>
              <a:buClr>
                <a:srgbClr val="1F497D">
                  <a:lumMod val="40000"/>
                  <a:lumOff val="60000"/>
                </a:srgbClr>
              </a:buClr>
              <a:buFont typeface="Wingdings" pitchFamily="2" charset="2"/>
              <a:buChar char="n"/>
            </a:pPr>
            <a:r>
              <a:rPr lang="zh-TW" altLang="en-US" sz="3600" dirty="0" smtClean="0">
                <a:solidFill>
                  <a:prstClr val="black"/>
                </a:solidFill>
              </a:rPr>
              <a:t>多元戰略布局</a:t>
            </a:r>
            <a:r>
              <a:rPr lang="zh-TW" altLang="en-US" sz="3600" dirty="0" smtClean="0">
                <a:solidFill>
                  <a:prstClr val="black"/>
                </a:solidFill>
                <a:latin typeface="新細明體"/>
              </a:rPr>
              <a:t>，著眼中長期營運利基</a:t>
            </a:r>
            <a:endParaRPr lang="en-US" altLang="zh-TW" sz="3600" dirty="0" smtClean="0">
              <a:solidFill>
                <a:prstClr val="black"/>
              </a:solidFill>
              <a:latin typeface="新細明體"/>
            </a:endParaRPr>
          </a:p>
          <a:p>
            <a:pPr>
              <a:spcBef>
                <a:spcPts val="1200"/>
              </a:spcBef>
              <a:buClr>
                <a:srgbClr val="1F497D">
                  <a:lumMod val="40000"/>
                  <a:lumOff val="60000"/>
                </a:srgbClr>
              </a:buClr>
            </a:pPr>
            <a:endParaRPr lang="en-US" altLang="zh-TW" sz="3600" dirty="0">
              <a:solidFill>
                <a:prstClr val="black"/>
              </a:solidFill>
              <a:latin typeface="新細明體"/>
            </a:endParaRPr>
          </a:p>
          <a:p>
            <a:pPr marL="342900" indent="-342900">
              <a:spcBef>
                <a:spcPts val="1200"/>
              </a:spcBef>
              <a:buClr>
                <a:srgbClr val="1F497D">
                  <a:lumMod val="40000"/>
                  <a:lumOff val="60000"/>
                </a:srgbClr>
              </a:buClr>
              <a:buFont typeface="Wingdings" pitchFamily="2" charset="2"/>
              <a:buChar char="n"/>
            </a:pPr>
            <a:r>
              <a:rPr lang="zh-TW" altLang="en-US" sz="3600" dirty="0" smtClean="0">
                <a:solidFill>
                  <a:prstClr val="black"/>
                </a:solidFill>
                <a:latin typeface="新細明體"/>
              </a:rPr>
              <a:t>創造</a:t>
            </a:r>
            <a:r>
              <a:rPr lang="zh-TW" altLang="en-US" sz="3600" dirty="0">
                <a:solidFill>
                  <a:prstClr val="black"/>
                </a:solidFill>
                <a:latin typeface="新細明體"/>
              </a:rPr>
              <a:t>投資綜</a:t>
            </a:r>
            <a:r>
              <a:rPr lang="zh-TW" altLang="en-US" sz="3600" dirty="0" smtClean="0">
                <a:solidFill>
                  <a:prstClr val="black"/>
                </a:solidFill>
                <a:latin typeface="新細明體"/>
              </a:rPr>
              <a:t>效</a:t>
            </a:r>
            <a:r>
              <a:rPr lang="zh-TW" altLang="en-US" sz="3600" dirty="0" smtClean="0">
                <a:solidFill>
                  <a:prstClr val="black"/>
                </a:solidFill>
              </a:rPr>
              <a:t>，</a:t>
            </a:r>
            <a:r>
              <a:rPr lang="zh-TW" altLang="en-US" sz="3600" dirty="0" smtClean="0">
                <a:solidFill>
                  <a:prstClr val="black"/>
                </a:solidFill>
                <a:latin typeface="新細明體"/>
              </a:rPr>
              <a:t>提升股東權益報酬</a:t>
            </a:r>
            <a:endParaRPr lang="en-US" altLang="zh-TW" sz="2400" dirty="0" smtClean="0">
              <a:solidFill>
                <a:prstClr val="black"/>
              </a:solidFill>
            </a:endParaRPr>
          </a:p>
          <a:p>
            <a:pPr marL="342900" indent="-342900">
              <a:spcBef>
                <a:spcPct val="20000"/>
              </a:spcBef>
              <a:buClr>
                <a:srgbClr val="1F497D">
                  <a:lumMod val="40000"/>
                  <a:lumOff val="60000"/>
                </a:srgbClr>
              </a:buClr>
              <a:buFont typeface="Wingdings" pitchFamily="2" charset="2"/>
              <a:buChar char="n"/>
            </a:pPr>
            <a:endParaRPr lang="zh-TW" altLang="en-US" sz="2400" dirty="0">
              <a:solidFill>
                <a:prstClr val="black"/>
              </a:solidFill>
            </a:endParaRPr>
          </a:p>
        </p:txBody>
      </p:sp>
      <p:sp>
        <p:nvSpPr>
          <p:cNvPr id="13" name="文字方塊 12"/>
          <p:cNvSpPr txBox="1"/>
          <p:nvPr/>
        </p:nvSpPr>
        <p:spPr>
          <a:xfrm>
            <a:off x="814396" y="5692606"/>
            <a:ext cx="4121931" cy="307777"/>
          </a:xfrm>
          <a:prstGeom prst="rect">
            <a:avLst/>
          </a:prstGeom>
          <a:noFill/>
        </p:spPr>
        <p:txBody>
          <a:bodyPr wrap="square" rtlCol="0">
            <a:spAutoFit/>
          </a:bodyPr>
          <a:lstStyle/>
          <a:p>
            <a:r>
              <a:rPr lang="en-US" altLang="zh-TW" sz="1400" dirty="0" smtClean="0">
                <a:solidFill>
                  <a:prstClr val="black"/>
                </a:solidFill>
                <a:latin typeface="新細明體"/>
              </a:rPr>
              <a:t>( </a:t>
            </a:r>
            <a:r>
              <a:rPr lang="zh-TW" altLang="en-US" sz="1400" dirty="0" smtClean="0">
                <a:solidFill>
                  <a:prstClr val="black"/>
                </a:solidFill>
                <a:latin typeface="新細明體"/>
              </a:rPr>
              <a:t>股權資訊</a:t>
            </a:r>
            <a:r>
              <a:rPr lang="zh-TW" altLang="en-US" sz="1400" dirty="0">
                <a:solidFill>
                  <a:prstClr val="black"/>
                </a:solidFill>
                <a:latin typeface="新細明體"/>
              </a:rPr>
              <a:t>：依截至 </a:t>
            </a:r>
            <a:r>
              <a:rPr lang="en-US" altLang="zh-TW" sz="1400" dirty="0" smtClean="0">
                <a:solidFill>
                  <a:prstClr val="black"/>
                </a:solidFill>
              </a:rPr>
              <a:t>110</a:t>
            </a:r>
            <a:r>
              <a:rPr lang="zh-TW" altLang="en-US" sz="1400" dirty="0" smtClean="0">
                <a:solidFill>
                  <a:prstClr val="black"/>
                </a:solidFill>
              </a:rPr>
              <a:t>年</a:t>
            </a:r>
            <a:r>
              <a:rPr lang="en-US" altLang="zh-TW" sz="1400" dirty="0">
                <a:solidFill>
                  <a:prstClr val="black"/>
                </a:solidFill>
              </a:rPr>
              <a:t>9</a:t>
            </a:r>
            <a:r>
              <a:rPr lang="zh-TW" altLang="en-US" sz="1400" dirty="0" smtClean="0">
                <a:solidFill>
                  <a:prstClr val="black"/>
                </a:solidFill>
              </a:rPr>
              <a:t>月</a:t>
            </a:r>
            <a:r>
              <a:rPr lang="en-US" altLang="zh-TW" sz="1400" dirty="0" smtClean="0">
                <a:solidFill>
                  <a:prstClr val="black"/>
                </a:solidFill>
              </a:rPr>
              <a:t>30</a:t>
            </a:r>
            <a:r>
              <a:rPr lang="zh-TW" altLang="en-US" sz="1400" dirty="0" smtClean="0">
                <a:solidFill>
                  <a:prstClr val="black"/>
                </a:solidFill>
              </a:rPr>
              <a:t>日 </a:t>
            </a:r>
            <a:r>
              <a:rPr lang="zh-TW" altLang="en-US" sz="1400" dirty="0" smtClean="0">
                <a:solidFill>
                  <a:prstClr val="black"/>
                </a:solidFill>
                <a:latin typeface="新細明體"/>
              </a:rPr>
              <a:t>止公告資訊</a:t>
            </a:r>
            <a:r>
              <a:rPr lang="en-US" altLang="zh-TW" sz="1400" dirty="0" smtClean="0">
                <a:solidFill>
                  <a:prstClr val="black"/>
                </a:solidFill>
                <a:latin typeface="simsun"/>
                <a:ea typeface="simsun"/>
              </a:rPr>
              <a:t>)</a:t>
            </a:r>
            <a:endParaRPr lang="zh-TW" altLang="en-US" sz="1400" dirty="0">
              <a:solidFill>
                <a:prstClr val="black"/>
              </a:solidFill>
              <a:latin typeface="新細明體"/>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8160" y="4725144"/>
            <a:ext cx="700149" cy="69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727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集團控股</a:t>
            </a:r>
            <a:r>
              <a:rPr lang="zh-TW" altLang="en-US" b="1" dirty="0" smtClean="0"/>
              <a:t>：聖馬丁國際控股</a:t>
            </a:r>
            <a:endParaRPr lang="zh-TW" altLang="en-US" dirty="0"/>
          </a:p>
        </p:txBody>
      </p:sp>
      <p:sp>
        <p:nvSpPr>
          <p:cNvPr id="3" name="內容版面配置區 2"/>
          <p:cNvSpPr>
            <a:spLocks noGrp="1"/>
          </p:cNvSpPr>
          <p:nvPr>
            <p:ph idx="1"/>
          </p:nvPr>
        </p:nvSpPr>
        <p:spPr>
          <a:xfrm>
            <a:off x="457200" y="3284984"/>
            <a:ext cx="8229600" cy="2841179"/>
          </a:xfrm>
        </p:spPr>
        <p:txBody>
          <a:bodyPr>
            <a:noAutofit/>
          </a:bodyPr>
          <a:lstStyle/>
          <a:p>
            <a:pPr>
              <a:buClr>
                <a:schemeClr val="accent1"/>
              </a:buClr>
              <a:buFont typeface="Wingdings" panose="05000000000000000000" pitchFamily="2" charset="2"/>
              <a:buChar char="n"/>
            </a:pPr>
            <a:r>
              <a:rPr lang="zh-TW" altLang="en-US" sz="1300" dirty="0">
                <a:latin typeface="+mn-ea"/>
              </a:rPr>
              <a:t>為尼泊爾最大衛星廣播電視的最大股東。擁有超過</a:t>
            </a:r>
            <a:r>
              <a:rPr lang="en-US" altLang="zh-TW" sz="1300" dirty="0">
                <a:latin typeface="+mn-ea"/>
              </a:rPr>
              <a:t>200</a:t>
            </a:r>
            <a:r>
              <a:rPr lang="zh-TW" altLang="en-US" sz="1300" dirty="0">
                <a:latin typeface="+mn-ea"/>
              </a:rPr>
              <a:t>萬註冊用戶，約</a:t>
            </a:r>
            <a:r>
              <a:rPr lang="en-US" altLang="zh-TW" sz="1300" dirty="0">
                <a:latin typeface="+mn-ea"/>
              </a:rPr>
              <a:t>100</a:t>
            </a:r>
            <a:r>
              <a:rPr lang="zh-TW" altLang="en-US" sz="1300" dirty="0">
                <a:latin typeface="+mn-ea"/>
              </a:rPr>
              <a:t>萬的活躍用戶。</a:t>
            </a:r>
            <a:endParaRPr lang="en-US" altLang="zh-TW" sz="1300" dirty="0">
              <a:latin typeface="+mn-ea"/>
            </a:endParaRPr>
          </a:p>
          <a:p>
            <a:pPr>
              <a:buClr>
                <a:schemeClr val="accent1"/>
              </a:buClr>
              <a:buFont typeface="Wingdings" panose="05000000000000000000" pitchFamily="2" charset="2"/>
              <a:buChar char="n"/>
            </a:pPr>
            <a:r>
              <a:rPr lang="en-US" altLang="zh-TW" sz="1300" dirty="0">
                <a:latin typeface="+mn-ea"/>
              </a:rPr>
              <a:t>21</a:t>
            </a:r>
            <a:r>
              <a:rPr lang="zh-TW" altLang="en-US" sz="1300" dirty="0" smtClean="0">
                <a:latin typeface="+mn-ea"/>
              </a:rPr>
              <a:t>年初</a:t>
            </a:r>
            <a:r>
              <a:rPr lang="zh-TW" altLang="en-US" sz="1300" dirty="0">
                <a:latin typeface="+mn-ea"/>
              </a:rPr>
              <a:t>進入</a:t>
            </a:r>
            <a:r>
              <a:rPr lang="en-US" altLang="zh-TW" sz="1300" dirty="0" smtClean="0">
                <a:latin typeface="+mn-ea"/>
              </a:rPr>
              <a:t>ISP</a:t>
            </a:r>
            <a:r>
              <a:rPr lang="zh-TW" altLang="en-US" sz="1300" dirty="0">
                <a:latin typeface="+mn-ea"/>
              </a:rPr>
              <a:t>網路服務</a:t>
            </a:r>
            <a:r>
              <a:rPr lang="zh-TW" altLang="en-US" sz="1300" dirty="0" smtClean="0">
                <a:latin typeface="+mn-ea"/>
              </a:rPr>
              <a:t>，至</a:t>
            </a:r>
            <a:r>
              <a:rPr lang="zh-TW" altLang="en-US" sz="1300" dirty="0">
                <a:latin typeface="+mn-ea"/>
              </a:rPr>
              <a:t>今年</a:t>
            </a:r>
            <a:r>
              <a:rPr lang="en-US" altLang="zh-TW" sz="1300" dirty="0" smtClean="0">
                <a:latin typeface="+mn-ea"/>
              </a:rPr>
              <a:t>7</a:t>
            </a:r>
            <a:r>
              <a:rPr lang="zh-TW" altLang="en-US" sz="1300" dirty="0" smtClean="0">
                <a:latin typeface="+mn-ea"/>
              </a:rPr>
              <a:t>月累計</a:t>
            </a:r>
            <a:r>
              <a:rPr lang="en-US" altLang="zh-TW" sz="1300" dirty="0" smtClean="0">
                <a:latin typeface="+mn-ea"/>
              </a:rPr>
              <a:t>3.2</a:t>
            </a:r>
            <a:r>
              <a:rPr lang="zh-TW" altLang="en-US" sz="1300" dirty="0" smtClean="0">
                <a:latin typeface="+mn-ea"/>
              </a:rPr>
              <a:t>萬用戶。正與尼泊爾的區域大型</a:t>
            </a:r>
            <a:r>
              <a:rPr lang="en-US" altLang="zh-TW" sz="1300" dirty="0" smtClean="0">
                <a:latin typeface="+mn-ea"/>
              </a:rPr>
              <a:t>ISP</a:t>
            </a:r>
            <a:r>
              <a:rPr lang="zh-TW" altLang="en-US" sz="1300" dirty="0" smtClean="0">
                <a:latin typeface="+mn-ea"/>
              </a:rPr>
              <a:t>服務商進行整合。整合完成後將成為尼泊爾包含衛星電視與</a:t>
            </a:r>
            <a:r>
              <a:rPr lang="en-US" altLang="zh-TW" sz="1300" dirty="0" smtClean="0">
                <a:latin typeface="+mn-ea"/>
              </a:rPr>
              <a:t>ISP</a:t>
            </a:r>
            <a:r>
              <a:rPr lang="zh-TW" altLang="en-US" sz="1300" dirty="0" smtClean="0">
                <a:latin typeface="+mn-ea"/>
              </a:rPr>
              <a:t>網路服務的當地大型廣播與網通運營集團</a:t>
            </a:r>
            <a:r>
              <a:rPr lang="zh-TW" altLang="en-US" sz="1300" dirty="0">
                <a:latin typeface="+mn-ea"/>
              </a:rPr>
              <a:t>，獲利穩健並啟動上市程序。</a:t>
            </a:r>
            <a:endParaRPr lang="en-US" altLang="zh-TW" sz="1300" dirty="0">
              <a:latin typeface="+mn-ea"/>
            </a:endParaRPr>
          </a:p>
          <a:p>
            <a:pPr>
              <a:buClr>
                <a:schemeClr val="accent1"/>
              </a:buClr>
              <a:buFont typeface="Wingdings" panose="05000000000000000000" pitchFamily="2" charset="2"/>
              <a:buChar char="n"/>
            </a:pPr>
            <a:r>
              <a:rPr lang="zh-TW" altLang="en-US" sz="1300" dirty="0" smtClean="0">
                <a:latin typeface="+mn-ea"/>
              </a:rPr>
              <a:t>聖馬丁研發及生產高質量的</a:t>
            </a:r>
            <a:r>
              <a:rPr lang="en-US" altLang="zh-TW" sz="1300" dirty="0" smtClean="0">
                <a:latin typeface="+mn-ea"/>
              </a:rPr>
              <a:t>LNB</a:t>
            </a:r>
            <a:r>
              <a:rPr lang="zh-TW" altLang="en-US" sz="1300" dirty="0" smtClean="0">
                <a:latin typeface="+mn-ea"/>
              </a:rPr>
              <a:t>，</a:t>
            </a:r>
            <a:r>
              <a:rPr lang="zh-TW" altLang="en-US" sz="1300" dirty="0">
                <a:latin typeface="+mn-ea"/>
              </a:rPr>
              <a:t>打入</a:t>
            </a:r>
            <a:r>
              <a:rPr lang="zh-TW" altLang="en-US" sz="1300" dirty="0" smtClean="0">
                <a:latin typeface="+mn-ea"/>
              </a:rPr>
              <a:t>北美大型</a:t>
            </a:r>
            <a:r>
              <a:rPr lang="zh-TW" altLang="en-US" sz="1300" dirty="0">
                <a:latin typeface="+mn-ea"/>
              </a:rPr>
              <a:t>電信商，成為其衛星廣播電視供應鏈中的重要供應商</a:t>
            </a:r>
            <a:r>
              <a:rPr lang="zh-TW" altLang="en-US" sz="1300" dirty="0" smtClean="0">
                <a:latin typeface="+mn-ea"/>
              </a:rPr>
              <a:t>。除北美電信商外，客戶涵蓋中南美、東南亞、俄羅斯與歐洲電信商。</a:t>
            </a:r>
            <a:r>
              <a:rPr lang="en-US" altLang="zh-TW" sz="1300" dirty="0" smtClean="0">
                <a:latin typeface="+mn-ea"/>
              </a:rPr>
              <a:t>21</a:t>
            </a:r>
            <a:r>
              <a:rPr lang="zh-TW" altLang="en-US" sz="1300" dirty="0" smtClean="0">
                <a:latin typeface="+mn-ea"/>
              </a:rPr>
              <a:t>年起切入</a:t>
            </a:r>
            <a:r>
              <a:rPr lang="en-US" altLang="zh-TW" sz="1300" dirty="0" smtClean="0">
                <a:latin typeface="+mn-ea"/>
              </a:rPr>
              <a:t>5G</a:t>
            </a:r>
            <a:r>
              <a:rPr lang="zh-TW" altLang="en-US" sz="1300" dirty="0" smtClean="0">
                <a:latin typeface="+mn-ea"/>
              </a:rPr>
              <a:t>消費者端設備、電信商設備與元件，已開始出貨，期許未來放量。</a:t>
            </a:r>
            <a:r>
              <a:rPr lang="en-US" altLang="zh-TW" sz="1300" dirty="0" smtClean="0">
                <a:latin typeface="+mn-ea"/>
              </a:rPr>
              <a:t>6G</a:t>
            </a:r>
            <a:r>
              <a:rPr lang="zh-TW" altLang="en-US" sz="1300" dirty="0" smtClean="0">
                <a:latin typeface="+mn-ea"/>
              </a:rPr>
              <a:t>設備與元件目前與合作客戶開發中。</a:t>
            </a:r>
            <a:endParaRPr lang="en-US" altLang="zh-TW" sz="1300" dirty="0">
              <a:latin typeface="+mn-ea"/>
            </a:endParaRPr>
          </a:p>
          <a:p>
            <a:pPr>
              <a:buClr>
                <a:schemeClr val="accent1"/>
              </a:buClr>
              <a:buFont typeface="Wingdings" panose="05000000000000000000" pitchFamily="2" charset="2"/>
              <a:buChar char="n"/>
            </a:pPr>
            <a:r>
              <a:rPr lang="zh-TW" altLang="en-US" sz="1300" dirty="0">
                <a:latin typeface="+mn-ea"/>
              </a:rPr>
              <a:t>研發及生產穩定、高品質且性能優越的衛星電視的週邊產品及服務，包含軟體、機上盒及影音線材，供應海外衛星廣播電視平台商及系統整合運營商。</a:t>
            </a:r>
            <a:endParaRPr lang="en-US" altLang="zh-TW" sz="1300" dirty="0">
              <a:latin typeface="+mn-ea"/>
            </a:endParaRPr>
          </a:p>
          <a:p>
            <a:pPr>
              <a:buClr>
                <a:schemeClr val="accent1"/>
              </a:buClr>
              <a:buFont typeface="Wingdings" panose="05000000000000000000" pitchFamily="2" charset="2"/>
              <a:buChar char="n"/>
            </a:pPr>
            <a:r>
              <a:rPr lang="zh-TW" altLang="en-US" sz="1300" dirty="0">
                <a:latin typeface="+mn-ea"/>
              </a:rPr>
              <a:t>消費性</a:t>
            </a:r>
            <a:r>
              <a:rPr lang="zh-TW" altLang="en-US" sz="1300" dirty="0" smtClean="0">
                <a:latin typeface="+mn-ea"/>
              </a:rPr>
              <a:t>電子事業，自行</a:t>
            </a:r>
            <a:r>
              <a:rPr lang="zh-TW" altLang="en-US" sz="1300" dirty="0">
                <a:latin typeface="+mn-ea"/>
              </a:rPr>
              <a:t>開發的消費性電子產品已透過區域夥伴進入北美及其他各國當地大型零售通路</a:t>
            </a:r>
            <a:r>
              <a:rPr lang="zh-TW" altLang="en-US" sz="1300" dirty="0" smtClean="0">
                <a:latin typeface="+mn-ea"/>
              </a:rPr>
              <a:t>。</a:t>
            </a:r>
            <a:r>
              <a:rPr lang="en-US" altLang="zh-TW" sz="1300" dirty="0" smtClean="0">
                <a:latin typeface="+mn-ea"/>
              </a:rPr>
              <a:t>20</a:t>
            </a:r>
            <a:r>
              <a:rPr lang="zh-TW" altLang="en-US" sz="1300" dirty="0" smtClean="0">
                <a:latin typeface="+mn-ea"/>
              </a:rPr>
              <a:t>年起成功開發醫療等級產品，包含殺菌器等，已放量出貨，對全球</a:t>
            </a:r>
            <a:r>
              <a:rPr lang="en-US" altLang="zh-TW" sz="1300" dirty="0" smtClean="0">
                <a:latin typeface="+mn-ea"/>
              </a:rPr>
              <a:t>COVID19</a:t>
            </a:r>
            <a:r>
              <a:rPr lang="zh-TW" altLang="en-US" sz="1300" dirty="0" smtClean="0">
                <a:latin typeface="+mn-ea"/>
              </a:rPr>
              <a:t>防疫做出貢獻。</a:t>
            </a:r>
            <a:endParaRPr lang="en-US" altLang="zh-TW" sz="1300" dirty="0" smtClean="0">
              <a:latin typeface="+mn-ea"/>
            </a:endParaRPr>
          </a:p>
          <a:p>
            <a:pPr>
              <a:buClr>
                <a:schemeClr val="accent1"/>
              </a:buClr>
              <a:buFont typeface="Wingdings" panose="05000000000000000000" pitchFamily="2" charset="2"/>
              <a:buChar char="n"/>
            </a:pPr>
            <a:r>
              <a:rPr lang="zh-TW" altLang="en-US" sz="1300" dirty="0" smtClean="0">
                <a:latin typeface="+mn-ea"/>
              </a:rPr>
              <a:t>中山土地已與開發商簽屬合作開發，未來將擴建廠房，且在現有廠區更新並擴建。未來可望提升園區土地與建築物價值，增加園區管理收入。</a:t>
            </a:r>
            <a:endParaRPr lang="en-US" altLang="zh-TW" sz="1300" dirty="0" smtClean="0">
              <a:latin typeface="+mn-ea"/>
            </a:endParaRPr>
          </a:p>
          <a:p>
            <a:pPr>
              <a:buClr>
                <a:schemeClr val="accent1"/>
              </a:buClr>
              <a:buFont typeface="Wingdings" panose="05000000000000000000" pitchFamily="2" charset="2"/>
              <a:buChar char="n"/>
            </a:pPr>
            <a:r>
              <a:rPr lang="en-US" altLang="zh-TW" sz="1300" dirty="0" smtClean="0">
                <a:latin typeface="+mn-ea"/>
              </a:rPr>
              <a:t>21</a:t>
            </a:r>
            <a:r>
              <a:rPr lang="zh-TW" altLang="en-US" sz="1300" dirty="0" smtClean="0">
                <a:latin typeface="+mn-ea"/>
              </a:rPr>
              <a:t>年上半年取得微幅獲利 </a:t>
            </a:r>
            <a:r>
              <a:rPr lang="zh-TW" altLang="en-US" sz="1300" dirty="0">
                <a:latin typeface="+mn-ea"/>
              </a:rPr>
              <a:t>的成果</a:t>
            </a:r>
            <a:r>
              <a:rPr lang="zh-TW" altLang="en-US" sz="1300" dirty="0" smtClean="0">
                <a:latin typeface="+mn-ea"/>
              </a:rPr>
              <a:t>。惟受疫情影響供應鏈出貨，未來審慎樂觀。</a:t>
            </a:r>
            <a:endParaRPr lang="zh-TW" altLang="en-US" sz="1300" dirty="0">
              <a:latin typeface="+mn-ea"/>
            </a:endParaRP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13</a:t>
            </a:fld>
            <a:endParaRPr lang="zh-TW" alt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18185"/>
            <a:ext cx="5544616" cy="196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218185"/>
            <a:ext cx="1004896" cy="98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6" y="1650200"/>
            <a:ext cx="1224113" cy="153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9" y="1218185"/>
            <a:ext cx="1234172" cy="36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2418172"/>
            <a:ext cx="1022320" cy="7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322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集團控股</a:t>
            </a:r>
            <a:r>
              <a:rPr lang="zh-TW" altLang="en-US" b="1" dirty="0" smtClean="0"/>
              <a:t>：大禹金融控股</a:t>
            </a:r>
            <a:endParaRPr lang="zh-TW" altLang="en-US" dirty="0"/>
          </a:p>
        </p:txBody>
      </p:sp>
      <p:sp>
        <p:nvSpPr>
          <p:cNvPr id="3" name="內容版面配置區 2"/>
          <p:cNvSpPr>
            <a:spLocks noGrp="1"/>
          </p:cNvSpPr>
          <p:nvPr>
            <p:ph idx="1"/>
          </p:nvPr>
        </p:nvSpPr>
        <p:spPr>
          <a:xfrm>
            <a:off x="395536" y="1556792"/>
            <a:ext cx="8229600" cy="2841179"/>
          </a:xfrm>
        </p:spPr>
        <p:txBody>
          <a:bodyPr>
            <a:noAutofit/>
          </a:bodyPr>
          <a:lstStyle/>
          <a:p>
            <a:pPr>
              <a:buClr>
                <a:schemeClr val="accent1"/>
              </a:buClr>
              <a:buFont typeface="Wingdings" panose="05000000000000000000" pitchFamily="2" charset="2"/>
              <a:buChar char="n"/>
            </a:pPr>
            <a:r>
              <a:rPr lang="zh-TW" altLang="en-US" sz="1300" dirty="0">
                <a:latin typeface="+mn-ea"/>
              </a:rPr>
              <a:t>大禹金融控股</a:t>
            </a:r>
            <a:r>
              <a:rPr lang="zh-TW" altLang="en-US" sz="1300" dirty="0" smtClean="0">
                <a:latin typeface="+mn-ea"/>
              </a:rPr>
              <a:t>為</a:t>
            </a:r>
            <a:r>
              <a:rPr lang="zh-TW" altLang="en-US" sz="1300" dirty="0">
                <a:latin typeface="+mn-ea"/>
              </a:rPr>
              <a:t>提供企業顧問服務及資產管理服務的金融服務供應商</a:t>
            </a:r>
            <a:r>
              <a:rPr lang="zh-TW" altLang="en-US" sz="1300" dirty="0" smtClean="0">
                <a:latin typeface="+mn-ea"/>
              </a:rPr>
              <a:t>，根據</a:t>
            </a:r>
            <a:r>
              <a:rPr lang="zh-TW" altLang="en-US" sz="1300" dirty="0">
                <a:latin typeface="+mn-ea"/>
              </a:rPr>
              <a:t>香港</a:t>
            </a:r>
            <a:r>
              <a:rPr lang="zh-TW" altLang="en-US" sz="1300" dirty="0" smtClean="0">
                <a:latin typeface="+mn-ea"/>
              </a:rPr>
              <a:t>證券</a:t>
            </a:r>
            <a:r>
              <a:rPr lang="zh-TW" altLang="en-US" sz="1300" dirty="0">
                <a:latin typeface="+mn-ea"/>
              </a:rPr>
              <a:t>及期貨條例獲發牌從事第</a:t>
            </a:r>
            <a:r>
              <a:rPr lang="en-US" altLang="zh-TW" sz="1300" dirty="0">
                <a:latin typeface="+mn-ea"/>
              </a:rPr>
              <a:t>1 </a:t>
            </a:r>
            <a:r>
              <a:rPr lang="zh-TW" altLang="en-US" sz="1300" dirty="0">
                <a:latin typeface="+mn-ea"/>
              </a:rPr>
              <a:t>類（證券交易）、第</a:t>
            </a:r>
            <a:r>
              <a:rPr lang="en-US" altLang="zh-TW" sz="1300" dirty="0">
                <a:latin typeface="+mn-ea"/>
              </a:rPr>
              <a:t>4 </a:t>
            </a:r>
            <a:r>
              <a:rPr lang="zh-TW" altLang="en-US" sz="1300" dirty="0">
                <a:latin typeface="+mn-ea"/>
              </a:rPr>
              <a:t>類（就證券提供意見）、第</a:t>
            </a:r>
            <a:r>
              <a:rPr lang="en-US" altLang="zh-TW" sz="1300" dirty="0">
                <a:latin typeface="+mn-ea"/>
              </a:rPr>
              <a:t>6 </a:t>
            </a:r>
            <a:r>
              <a:rPr lang="zh-TW" altLang="en-US" sz="1300" dirty="0">
                <a:latin typeface="+mn-ea"/>
              </a:rPr>
              <a:t>類（就機構融資提供意見）及第</a:t>
            </a:r>
            <a:r>
              <a:rPr lang="en-US" altLang="zh-TW" sz="1300" dirty="0">
                <a:latin typeface="+mn-ea"/>
              </a:rPr>
              <a:t>9 </a:t>
            </a:r>
            <a:r>
              <a:rPr lang="zh-TW" altLang="en-US" sz="1300" dirty="0">
                <a:latin typeface="+mn-ea"/>
              </a:rPr>
              <a:t>類（提供資產管理）受規管活動。主要</a:t>
            </a:r>
            <a:r>
              <a:rPr lang="zh-TW" altLang="en-US" sz="1300" dirty="0" smtClean="0">
                <a:latin typeface="+mn-ea"/>
              </a:rPr>
              <a:t>業務包含企業融資顧問與資產管理服務</a:t>
            </a:r>
            <a:endParaRPr lang="en-US" altLang="zh-TW" sz="1300" dirty="0" smtClean="0">
              <a:latin typeface="+mn-ea"/>
            </a:endParaRPr>
          </a:p>
          <a:p>
            <a:pPr marL="342900" lvl="1" indent="-342900">
              <a:buClr>
                <a:schemeClr val="accent1"/>
              </a:buClr>
              <a:buFont typeface="Wingdings" panose="05000000000000000000" pitchFamily="2" charset="2"/>
              <a:buChar char="n"/>
            </a:pPr>
            <a:r>
              <a:rPr lang="zh-TW" altLang="en-US" sz="1300" dirty="0">
                <a:latin typeface="+mn-ea"/>
              </a:rPr>
              <a:t>擔任財務顧問，以就有關上市規則、</a:t>
            </a:r>
            <a:r>
              <a:rPr lang="en-US" altLang="zh-TW" sz="1300" dirty="0">
                <a:latin typeface="+mn-ea"/>
              </a:rPr>
              <a:t>GEM</a:t>
            </a:r>
            <a:r>
              <a:rPr lang="zh-TW" altLang="en-US" sz="1300" dirty="0">
                <a:latin typeface="+mn-ea"/>
              </a:rPr>
              <a:t>上市規則及╱或收購守則之具體交易向上市發行人、上市發行人及實體之股東及投資者提供意見</a:t>
            </a:r>
            <a:r>
              <a:rPr lang="zh-TW" altLang="en-US" sz="1300" dirty="0" smtClean="0">
                <a:latin typeface="+mn-ea"/>
              </a:rPr>
              <a:t>；擔任</a:t>
            </a:r>
            <a:r>
              <a:rPr lang="zh-TW" altLang="en-US" sz="1300" dirty="0">
                <a:latin typeface="+mn-ea"/>
              </a:rPr>
              <a:t>上市發行人之獨立財務顧問，以根據上市規則、收購守則或其他具體情況提供獨立</a:t>
            </a:r>
            <a:r>
              <a:rPr lang="zh-TW" altLang="en-US" sz="1300" dirty="0" smtClean="0">
                <a:latin typeface="+mn-ea"/>
              </a:rPr>
              <a:t>意見；擔任上市發行人之長期聘用財務顧問，以就企業策略及遵守上市規則、</a:t>
            </a:r>
            <a:r>
              <a:rPr lang="en-US" altLang="zh-TW" sz="1300" dirty="0" smtClean="0">
                <a:latin typeface="+mn-ea"/>
              </a:rPr>
              <a:t>GEM</a:t>
            </a:r>
            <a:r>
              <a:rPr lang="zh-TW" altLang="en-US" sz="1300" dirty="0" smtClean="0">
                <a:latin typeface="+mn-ea"/>
              </a:rPr>
              <a:t>上市規則及收購守則向上市發行人提供意見。</a:t>
            </a:r>
            <a:endParaRPr lang="en-US" altLang="zh-TW" sz="1300" dirty="0" smtClean="0">
              <a:latin typeface="+mn-ea"/>
            </a:endParaRPr>
          </a:p>
          <a:p>
            <a:pPr marL="342900" lvl="1" indent="-342900">
              <a:buClr>
                <a:schemeClr val="accent1"/>
              </a:buClr>
              <a:buFont typeface="Wingdings" panose="05000000000000000000" pitchFamily="2" charset="2"/>
              <a:buChar char="n"/>
            </a:pPr>
            <a:r>
              <a:rPr lang="en-US" altLang="zh-TW" sz="1300" dirty="0" smtClean="0">
                <a:latin typeface="+mn-ea"/>
              </a:rPr>
              <a:t>21</a:t>
            </a:r>
            <a:r>
              <a:rPr lang="zh-TW" altLang="en-US" sz="1300" dirty="0" smtClean="0">
                <a:latin typeface="+mn-ea"/>
              </a:rPr>
              <a:t>年因香港資本市場局勢較為混沌，因此財務顧問服務受到影響。旦香港仍為大中華區相當重要的資本市場，未來局勢明朗後，營運動能可望回升。</a:t>
            </a:r>
          </a:p>
          <a:p>
            <a:pPr marL="0" lvl="1" indent="0">
              <a:buClr>
                <a:schemeClr val="accent1"/>
              </a:buClr>
              <a:buNone/>
            </a:pPr>
            <a:endParaRPr lang="en-US" altLang="zh-TW" sz="1300" dirty="0">
              <a:latin typeface="+mn-ea"/>
            </a:endParaRP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14</a:t>
            </a:fld>
            <a:endParaRPr lang="zh-TW" altLang="en-US">
              <a:solidFill>
                <a:prstClr val="black">
                  <a:tint val="75000"/>
                </a:prstClr>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645024"/>
            <a:ext cx="3534910" cy="25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153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171700" y="404665"/>
            <a:ext cx="6377940" cy="1152128"/>
          </a:xfrm>
        </p:spPr>
        <p:txBody>
          <a:bodyPr>
            <a:normAutofit/>
          </a:bodyPr>
          <a:lstStyle/>
          <a:p>
            <a:pPr algn="ctr"/>
            <a:r>
              <a:rPr lang="zh-TW" altLang="en-US" sz="4400" b="1" dirty="0">
                <a:solidFill>
                  <a:prstClr val="black"/>
                </a:solidFill>
              </a:rPr>
              <a:t>業務發展：</a:t>
            </a:r>
            <a:r>
              <a:rPr lang="zh-TW" altLang="en-US" sz="4400" b="1" dirty="0" smtClean="0">
                <a:solidFill>
                  <a:prstClr val="black"/>
                </a:solidFill>
              </a:rPr>
              <a:t>大洋</a:t>
            </a:r>
            <a:r>
              <a:rPr lang="zh-TW" altLang="en-US" sz="4400" b="1" dirty="0">
                <a:solidFill>
                  <a:prstClr val="black"/>
                </a:solidFill>
              </a:rPr>
              <a:t>商業</a:t>
            </a:r>
          </a:p>
        </p:txBody>
      </p:sp>
      <p:pic>
        <p:nvPicPr>
          <p:cNvPr id="4" name="圖形 4">
            <a:extLst>
              <a:ext uri="{FF2B5EF4-FFF2-40B4-BE49-F238E27FC236}">
                <a16:creationId xmlns:a16="http://schemas.microsoft.com/office/drawing/2014/main" xmlns="" id="{3400629C-AC1C-4087-B32A-2B4F534288B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1560" y="404664"/>
            <a:ext cx="1218775" cy="984395"/>
          </a:xfrm>
          <a:prstGeom prst="rect">
            <a:avLst/>
          </a:prstGeom>
        </p:spPr>
      </p:pic>
      <p:sp>
        <p:nvSpPr>
          <p:cNvPr id="5" name="文字方塊 4"/>
          <p:cNvSpPr txBox="1"/>
          <p:nvPr/>
        </p:nvSpPr>
        <p:spPr>
          <a:xfrm>
            <a:off x="237226" y="1397823"/>
            <a:ext cx="3240360" cy="400110"/>
          </a:xfrm>
          <a:prstGeom prst="rect">
            <a:avLst/>
          </a:prstGeom>
          <a:noFill/>
        </p:spPr>
        <p:txBody>
          <a:bodyPr wrap="square" rtlCol="0">
            <a:spAutoFit/>
          </a:bodyPr>
          <a:lstStyle/>
          <a:p>
            <a:pPr defTabSz="457200"/>
            <a:r>
              <a:rPr lang="zh-TW" altLang="en-US" sz="2000" b="1" dirty="0">
                <a:solidFill>
                  <a:prstClr val="black"/>
                </a:solidFill>
              </a:rPr>
              <a:t>集團營運據點</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936229"/>
            <a:ext cx="7344815" cy="433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946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32656"/>
            <a:ext cx="8229600" cy="1008112"/>
          </a:xfrm>
        </p:spPr>
        <p:txBody>
          <a:bodyPr>
            <a:normAutofit/>
          </a:bodyPr>
          <a:lstStyle/>
          <a:p>
            <a:r>
              <a:rPr lang="zh-TW" altLang="en-US" b="1" spc="200" dirty="0" smtClean="0"/>
              <a:t>財務摘</a:t>
            </a:r>
            <a:r>
              <a:rPr lang="zh-TW" altLang="en-US" b="1" dirty="0" smtClean="0"/>
              <a:t>要</a:t>
            </a:r>
            <a:endParaRPr lang="zh-TW" altLang="en-US"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16</a:t>
            </a:fld>
            <a:endParaRPr lang="zh-TW" altLang="en-US">
              <a:solidFill>
                <a:prstClr val="black">
                  <a:tint val="75000"/>
                </a:prstClr>
              </a:solidFill>
            </a:endParaRPr>
          </a:p>
        </p:txBody>
      </p:sp>
      <p:sp>
        <p:nvSpPr>
          <p:cNvPr id="6" name="內容版面配置區 5"/>
          <p:cNvSpPr>
            <a:spLocks noGrp="1"/>
          </p:cNvSpPr>
          <p:nvPr>
            <p:ph idx="1"/>
          </p:nvPr>
        </p:nvSpPr>
        <p:spPr>
          <a:xfrm>
            <a:off x="1547664" y="1484784"/>
            <a:ext cx="6480720" cy="4104456"/>
          </a:xfrm>
        </p:spPr>
        <p:txBody>
          <a:bodyPr>
            <a:normAutofit/>
          </a:bodyPr>
          <a:lstStyle/>
          <a:p>
            <a:pPr>
              <a:spcBef>
                <a:spcPts val="2400"/>
              </a:spcBef>
            </a:pPr>
            <a:r>
              <a:rPr lang="zh-TW" altLang="en-US" b="1" dirty="0" smtClean="0"/>
              <a:t>財務分析</a:t>
            </a:r>
            <a:endParaRPr lang="en-US" altLang="zh-TW" b="1" dirty="0" smtClean="0"/>
          </a:p>
          <a:p>
            <a:pPr>
              <a:spcBef>
                <a:spcPts val="2400"/>
              </a:spcBef>
            </a:pPr>
            <a:r>
              <a:rPr lang="zh-TW" altLang="en-US" b="1" dirty="0" smtClean="0"/>
              <a:t>合併綜合損益表</a:t>
            </a:r>
            <a:endParaRPr lang="en-US" altLang="zh-TW" b="1" dirty="0" smtClean="0"/>
          </a:p>
          <a:p>
            <a:pPr marL="0" indent="0">
              <a:spcBef>
                <a:spcPts val="2400"/>
              </a:spcBef>
              <a:buNone/>
            </a:pPr>
            <a:endParaRPr lang="en-US" altLang="zh-TW" b="1" dirty="0"/>
          </a:p>
        </p:txBody>
      </p:sp>
    </p:spTree>
    <p:extLst>
      <p:ext uri="{BB962C8B-B14F-4D97-AF65-F5344CB8AC3E}">
        <p14:creationId xmlns:p14="http://schemas.microsoft.com/office/powerpoint/2010/main" val="421402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143000"/>
          </a:xfrm>
        </p:spPr>
        <p:txBody>
          <a:bodyPr/>
          <a:lstStyle/>
          <a:p>
            <a:r>
              <a:rPr lang="zh-TW" altLang="en-US" b="1" dirty="0" smtClean="0">
                <a:latin typeface="+mj-ea"/>
              </a:rPr>
              <a:t>財務分析</a:t>
            </a:r>
            <a:endParaRPr lang="zh-TW" altLang="en-US" b="1" dirty="0">
              <a:latin typeface="+mj-ea"/>
            </a:endParaRPr>
          </a:p>
        </p:txBody>
      </p:sp>
      <p:sp>
        <p:nvSpPr>
          <p:cNvPr id="3" name="內容版面配置區 2"/>
          <p:cNvSpPr>
            <a:spLocks noGrp="1"/>
          </p:cNvSpPr>
          <p:nvPr>
            <p:ph idx="1"/>
          </p:nvPr>
        </p:nvSpPr>
        <p:spPr>
          <a:xfrm>
            <a:off x="1547664" y="1628800"/>
            <a:ext cx="6480720" cy="3600400"/>
          </a:xfrm>
        </p:spPr>
        <p:txBody>
          <a:bodyPr>
            <a:normAutofit/>
          </a:bodyPr>
          <a:lstStyle/>
          <a:p>
            <a:pPr>
              <a:lnSpc>
                <a:spcPct val="150000"/>
              </a:lnSpc>
            </a:pPr>
            <a:r>
              <a:rPr lang="zh-TW" altLang="en-US" b="1" dirty="0">
                <a:latin typeface="+mj-ea"/>
                <a:ea typeface="+mj-ea"/>
              </a:rPr>
              <a:t>負債水準變化</a:t>
            </a:r>
            <a:endParaRPr lang="en-US" altLang="zh-TW" b="1" dirty="0">
              <a:latin typeface="+mj-ea"/>
              <a:ea typeface="+mj-ea"/>
            </a:endParaRPr>
          </a:p>
          <a:p>
            <a:pPr>
              <a:lnSpc>
                <a:spcPct val="150000"/>
              </a:lnSpc>
            </a:pPr>
            <a:r>
              <a:rPr lang="zh-TW" altLang="en-US" b="1" dirty="0" smtClean="0">
                <a:latin typeface="+mj-ea"/>
                <a:ea typeface="+mj-ea"/>
              </a:rPr>
              <a:t>負債淨值比水準變化</a:t>
            </a:r>
            <a:endParaRPr lang="en-US" altLang="zh-TW" b="1" dirty="0" smtClean="0">
              <a:latin typeface="+mj-ea"/>
              <a:ea typeface="+mj-ea"/>
            </a:endParaRPr>
          </a:p>
          <a:p>
            <a:pPr>
              <a:lnSpc>
                <a:spcPct val="150000"/>
              </a:lnSpc>
            </a:pPr>
            <a:r>
              <a:rPr lang="zh-TW" altLang="en-US" b="1" dirty="0" smtClean="0">
                <a:latin typeface="+mj-ea"/>
                <a:ea typeface="+mj-ea"/>
              </a:rPr>
              <a:t>營業收入、營業淨利及本期損益變化</a:t>
            </a:r>
            <a:endParaRPr lang="en-US" altLang="zh-TW" b="1" dirty="0" smtClean="0">
              <a:latin typeface="+mj-ea"/>
              <a:ea typeface="+mj-ea"/>
            </a:endParaRP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17</a:t>
            </a:fld>
            <a:endParaRPr lang="zh-TW" altLang="en-US">
              <a:solidFill>
                <a:prstClr val="black">
                  <a:tint val="75000"/>
                </a:prstClr>
              </a:solidFill>
            </a:endParaRPr>
          </a:p>
        </p:txBody>
      </p:sp>
    </p:spTree>
    <p:extLst>
      <p:ext uri="{BB962C8B-B14F-4D97-AF65-F5344CB8AC3E}">
        <p14:creationId xmlns:p14="http://schemas.microsoft.com/office/powerpoint/2010/main" val="2294381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4624"/>
            <a:ext cx="8229600" cy="1143000"/>
          </a:xfrm>
        </p:spPr>
        <p:txBody>
          <a:bodyPr>
            <a:normAutofit/>
          </a:bodyPr>
          <a:lstStyle/>
          <a:p>
            <a:r>
              <a:rPr lang="zh-TW" altLang="en-US" sz="4000" b="1" dirty="0" smtClean="0">
                <a:latin typeface="新細明體" pitchFamily="18" charset="-120"/>
                <a:ea typeface="新細明體" pitchFamily="18" charset="-120"/>
              </a:rPr>
              <a:t>負債水準變化</a:t>
            </a:r>
            <a:endParaRPr lang="zh-TW" altLang="en-US" sz="4000" dirty="0">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18</a:t>
            </a:fld>
            <a:endParaRPr lang="zh-TW" altLang="en-US">
              <a:solidFill>
                <a:prstClr val="black">
                  <a:tint val="75000"/>
                </a:prstClr>
              </a:solidFill>
            </a:endParaRPr>
          </a:p>
        </p:txBody>
      </p:sp>
      <p:sp>
        <p:nvSpPr>
          <p:cNvPr id="8" name="投影片編號版面配置區 3"/>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B92A18-2085-4858-BF92-EFB9B1177E84}" type="slidenum">
              <a:rPr lang="zh-TW" altLang="en-US" smtClean="0"/>
              <a:pPr/>
              <a:t>18</a:t>
            </a:fld>
            <a:endParaRPr lang="zh-TW" altLang="en-US"/>
          </a:p>
        </p:txBody>
      </p:sp>
      <p:sp>
        <p:nvSpPr>
          <p:cNvPr id="10" name="文字方塊 9"/>
          <p:cNvSpPr txBox="1"/>
          <p:nvPr/>
        </p:nvSpPr>
        <p:spPr>
          <a:xfrm>
            <a:off x="611560" y="1268760"/>
            <a:ext cx="1800200" cy="276999"/>
          </a:xfrm>
          <a:prstGeom prst="rect">
            <a:avLst/>
          </a:prstGeom>
          <a:noFill/>
        </p:spPr>
        <p:txBody>
          <a:bodyPr wrap="square" rtlCol="0">
            <a:spAutoFit/>
          </a:bodyPr>
          <a:lstStyle/>
          <a:p>
            <a:r>
              <a:rPr lang="zh-TW" altLang="en-US" sz="1200" b="1" dirty="0" smtClean="0"/>
              <a:t>新台幣百萬元</a:t>
            </a:r>
            <a:endParaRPr lang="zh-TW" altLang="en-US" sz="1200" b="1" dirty="0"/>
          </a:p>
        </p:txBody>
      </p:sp>
      <p:graphicFrame>
        <p:nvGraphicFramePr>
          <p:cNvPr id="7" name="圖表 6"/>
          <p:cNvGraphicFramePr>
            <a:graphicFrameLocks/>
          </p:cNvGraphicFramePr>
          <p:nvPr>
            <p:extLst>
              <p:ext uri="{D42A27DB-BD31-4B8C-83A1-F6EECF244321}">
                <p14:modId xmlns:p14="http://schemas.microsoft.com/office/powerpoint/2010/main" val="2428169659"/>
              </p:ext>
            </p:extLst>
          </p:nvPr>
        </p:nvGraphicFramePr>
        <p:xfrm>
          <a:off x="611560" y="1268760"/>
          <a:ext cx="7704856"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3388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19</a:t>
            </a:fld>
            <a:endParaRPr lang="zh-TW" altLang="en-US">
              <a:solidFill>
                <a:prstClr val="black">
                  <a:tint val="75000"/>
                </a:prstClr>
              </a:solidFill>
            </a:endParaRPr>
          </a:p>
        </p:txBody>
      </p:sp>
      <p:sp>
        <p:nvSpPr>
          <p:cNvPr id="10" name="投影片編號版面配置區 3"/>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B92A18-2085-4858-BF92-EFB9B1177E84}" type="slidenum">
              <a:rPr lang="zh-TW" altLang="en-US" smtClean="0"/>
              <a:pPr/>
              <a:t>19</a:t>
            </a:fld>
            <a:endParaRPr lang="zh-TW" altLang="en-US"/>
          </a:p>
        </p:txBody>
      </p:sp>
      <p:sp>
        <p:nvSpPr>
          <p:cNvPr id="13" name="標題 1"/>
          <p:cNvSpPr>
            <a:spLocks noGrp="1"/>
          </p:cNvSpPr>
          <p:nvPr>
            <p:ph type="title"/>
          </p:nvPr>
        </p:nvSpPr>
        <p:spPr>
          <a:xfrm>
            <a:off x="518864" y="44624"/>
            <a:ext cx="8229600" cy="1143000"/>
          </a:xfrm>
        </p:spPr>
        <p:txBody>
          <a:bodyPr>
            <a:normAutofit/>
          </a:bodyPr>
          <a:lstStyle/>
          <a:p>
            <a:r>
              <a:rPr lang="zh-TW" altLang="en-US" sz="4000" b="1" dirty="0" smtClean="0">
                <a:latin typeface="+mj-ea"/>
              </a:rPr>
              <a:t>負債淨值比水準變化</a:t>
            </a:r>
            <a:endParaRPr lang="zh-TW" altLang="en-US" sz="4000" b="1" dirty="0">
              <a:latin typeface="+mj-ea"/>
            </a:endParaRPr>
          </a:p>
        </p:txBody>
      </p:sp>
      <p:sp>
        <p:nvSpPr>
          <p:cNvPr id="14" name="文字方塊 13"/>
          <p:cNvSpPr txBox="1"/>
          <p:nvPr/>
        </p:nvSpPr>
        <p:spPr>
          <a:xfrm>
            <a:off x="1187624" y="1268760"/>
            <a:ext cx="1224136" cy="338554"/>
          </a:xfrm>
          <a:prstGeom prst="rect">
            <a:avLst/>
          </a:prstGeom>
          <a:noFill/>
        </p:spPr>
        <p:txBody>
          <a:bodyPr wrap="square" rtlCol="0">
            <a:spAutoFit/>
          </a:bodyPr>
          <a:lstStyle/>
          <a:p>
            <a:r>
              <a:rPr lang="zh-TW" altLang="en-US" sz="1600" b="1" dirty="0" smtClean="0">
                <a:solidFill>
                  <a:prstClr val="black"/>
                </a:solidFill>
              </a:rPr>
              <a:t>負債淨值比</a:t>
            </a:r>
            <a:endParaRPr lang="zh-TW" altLang="en-US" sz="1600" b="1" dirty="0">
              <a:solidFill>
                <a:prstClr val="black"/>
              </a:solidFill>
            </a:endParaRPr>
          </a:p>
        </p:txBody>
      </p:sp>
      <p:sp>
        <p:nvSpPr>
          <p:cNvPr id="15" name="文字方塊 14"/>
          <p:cNvSpPr txBox="1"/>
          <p:nvPr/>
        </p:nvSpPr>
        <p:spPr>
          <a:xfrm>
            <a:off x="7092280" y="1268760"/>
            <a:ext cx="1296144" cy="307777"/>
          </a:xfrm>
          <a:prstGeom prst="rect">
            <a:avLst/>
          </a:prstGeom>
          <a:noFill/>
        </p:spPr>
        <p:txBody>
          <a:bodyPr wrap="square" rtlCol="0">
            <a:spAutoFit/>
          </a:bodyPr>
          <a:lstStyle/>
          <a:p>
            <a:r>
              <a:rPr lang="zh-TW" altLang="en-US" sz="1400" b="1" dirty="0" smtClean="0">
                <a:solidFill>
                  <a:prstClr val="black"/>
                </a:solidFill>
              </a:rPr>
              <a:t>單位：</a:t>
            </a:r>
            <a:r>
              <a:rPr lang="zh-TW" altLang="en-US" sz="1400" b="1" dirty="0">
                <a:solidFill>
                  <a:prstClr val="black"/>
                </a:solidFill>
              </a:rPr>
              <a:t>百分比</a:t>
            </a:r>
          </a:p>
        </p:txBody>
      </p:sp>
      <p:graphicFrame>
        <p:nvGraphicFramePr>
          <p:cNvPr id="9" name="圖表 8"/>
          <p:cNvGraphicFramePr>
            <a:graphicFrameLocks/>
          </p:cNvGraphicFramePr>
          <p:nvPr>
            <p:extLst>
              <p:ext uri="{D42A27DB-BD31-4B8C-83A1-F6EECF244321}">
                <p14:modId xmlns:p14="http://schemas.microsoft.com/office/powerpoint/2010/main" val="1404220961"/>
              </p:ext>
            </p:extLst>
          </p:nvPr>
        </p:nvGraphicFramePr>
        <p:xfrm>
          <a:off x="395536" y="1567702"/>
          <a:ext cx="8136904"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6491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lstStyle/>
          <a:p>
            <a:r>
              <a:rPr lang="zh-TW" altLang="en-US" b="1" dirty="0" smtClean="0"/>
              <a:t>免責聲明</a:t>
            </a:r>
            <a:endParaRPr lang="zh-TW" altLang="en-US" b="1" dirty="0"/>
          </a:p>
        </p:txBody>
      </p:sp>
      <p:sp>
        <p:nvSpPr>
          <p:cNvPr id="3" name="內容版面配置區 2"/>
          <p:cNvSpPr>
            <a:spLocks noGrp="1"/>
          </p:cNvSpPr>
          <p:nvPr>
            <p:ph idx="1"/>
          </p:nvPr>
        </p:nvSpPr>
        <p:spPr>
          <a:xfrm>
            <a:off x="467544" y="1700808"/>
            <a:ext cx="8229600" cy="4525963"/>
          </a:xfrm>
        </p:spPr>
        <p:txBody>
          <a:bodyPr>
            <a:normAutofit/>
          </a:bodyPr>
          <a:lstStyle/>
          <a:p>
            <a:pPr algn="just">
              <a:lnSpc>
                <a:spcPts val="2400"/>
              </a:lnSpc>
              <a:spcBef>
                <a:spcPts val="600"/>
              </a:spcBef>
              <a:spcAft>
                <a:spcPts val="600"/>
              </a:spcAft>
              <a:buClr>
                <a:schemeClr val="tx2">
                  <a:lumMod val="40000"/>
                  <a:lumOff val="60000"/>
                </a:schemeClr>
              </a:buClr>
              <a:buFont typeface="Wingdings" panose="05000000000000000000" pitchFamily="2" charset="2"/>
              <a:buChar char="n"/>
            </a:pPr>
            <a:r>
              <a:rPr lang="zh-TW" altLang="en-US" sz="2400" dirty="0" smtClean="0">
                <a:ea typeface="新細明體" panose="02020500000000000000" pitchFamily="18" charset="-120"/>
                <a:cs typeface="Times New Roman" pitchFamily="18" charset="0"/>
                <a:sym typeface="新細明體" pitchFamily="18" charset="-120"/>
              </a:rPr>
              <a:t>本簡報及同時發佈之相關訊息內容，取自於公司內部與外部資料，其中包含營運成果、財務狀況與業務發展等內容。</a:t>
            </a:r>
            <a:endParaRPr lang="en-US" altLang="zh-TW" sz="2400" dirty="0" smtClean="0">
              <a:ea typeface="新細明體" panose="02020500000000000000" pitchFamily="18" charset="-120"/>
              <a:cs typeface="Times New Roman" pitchFamily="18" charset="0"/>
              <a:sym typeface="新細明體" pitchFamily="18" charset="-120"/>
            </a:endParaRPr>
          </a:p>
          <a:p>
            <a:pPr algn="just">
              <a:lnSpc>
                <a:spcPts val="2400"/>
              </a:lnSpc>
              <a:spcBef>
                <a:spcPts val="600"/>
              </a:spcBef>
              <a:spcAft>
                <a:spcPts val="600"/>
              </a:spcAft>
              <a:buClr>
                <a:schemeClr val="tx2">
                  <a:lumMod val="40000"/>
                  <a:lumOff val="60000"/>
                </a:schemeClr>
              </a:buClr>
              <a:buFont typeface="Wingdings" panose="05000000000000000000" pitchFamily="2" charset="2"/>
              <a:buChar char="n"/>
            </a:pPr>
            <a:r>
              <a:rPr lang="zh-TW" altLang="en-US" sz="2400" dirty="0" smtClean="0">
                <a:ea typeface="新細明體" panose="02020500000000000000" pitchFamily="18" charset="-120"/>
                <a:cs typeface="Times New Roman" pitchFamily="18" charset="0"/>
                <a:sym typeface="新細明體" pitchFamily="18" charset="-120"/>
              </a:rPr>
              <a:t>本公司並未發佈財務預測，但本簡報所作有關本公司財務上、業務上、</a:t>
            </a:r>
            <a:r>
              <a:rPr lang="en-US" altLang="zh-TW" sz="2400" dirty="0" smtClean="0">
                <a:ea typeface="新細明體" panose="02020500000000000000" pitchFamily="18" charset="-120"/>
                <a:cs typeface="Times New Roman" pitchFamily="18" charset="0"/>
                <a:sym typeface="新細明體" pitchFamily="18" charset="-120"/>
              </a:rPr>
              <a:t>Q&amp;A</a:t>
            </a:r>
            <a:r>
              <a:rPr lang="zh-TW" altLang="en-US" sz="2400" dirty="0" smtClean="0">
                <a:ea typeface="新細明體" panose="02020500000000000000" pitchFamily="18" charset="-120"/>
                <a:cs typeface="Times New Roman" pitchFamily="18" charset="0"/>
                <a:sym typeface="新細明體" pitchFamily="18" charset="-120"/>
              </a:rPr>
              <a:t>之說明，若涉及本公司對未來公司經營與產業發展上之見解，可能與未來實際結果存有差異。此差異其造成之原因可能包括市場需求變化、價格波動、競爭行為、國際經濟狀況、匯率波動、上下游供應鏈等其他各種本公司所不能掌握之風險因素。</a:t>
            </a:r>
            <a:endParaRPr lang="en-US" altLang="zh-TW" sz="2400" dirty="0" smtClean="0">
              <a:ea typeface="新細明體" panose="02020500000000000000" pitchFamily="18" charset="-120"/>
              <a:cs typeface="Times New Roman" pitchFamily="18" charset="0"/>
              <a:sym typeface="新細明體" pitchFamily="18" charset="-120"/>
            </a:endParaRPr>
          </a:p>
          <a:p>
            <a:pPr algn="just">
              <a:lnSpc>
                <a:spcPts val="2400"/>
              </a:lnSpc>
              <a:spcBef>
                <a:spcPts val="600"/>
              </a:spcBef>
              <a:spcAft>
                <a:spcPts val="600"/>
              </a:spcAft>
              <a:buClr>
                <a:schemeClr val="tx2">
                  <a:lumMod val="40000"/>
                  <a:lumOff val="60000"/>
                </a:schemeClr>
              </a:buClr>
              <a:buFont typeface="Wingdings" panose="05000000000000000000" pitchFamily="2" charset="2"/>
              <a:buChar char="n"/>
            </a:pPr>
            <a:r>
              <a:rPr lang="zh-TW" altLang="en-US" sz="2400" dirty="0" smtClean="0">
                <a:ea typeface="新細明體" panose="02020500000000000000" pitchFamily="18" charset="-120"/>
                <a:cs typeface="Times New Roman" pitchFamily="18" charset="0"/>
                <a:sym typeface="新細明體" pitchFamily="18" charset="-120"/>
              </a:rPr>
              <a:t>本簡報中對未來的展望，反應本公司迄今對未來的看法。對於這些看法未來若有任何改變或調整時，本公司並不負責隨時提醒或更新。</a:t>
            </a:r>
          </a:p>
          <a:p>
            <a:pPr>
              <a:buNone/>
            </a:pPr>
            <a:endParaRPr lang="zh-TW" altLang="en-US"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67544" y="44624"/>
            <a:ext cx="8424936" cy="1143000"/>
          </a:xfrm>
        </p:spPr>
        <p:txBody>
          <a:bodyPr>
            <a:noAutofit/>
          </a:bodyPr>
          <a:lstStyle/>
          <a:p>
            <a:r>
              <a:rPr lang="zh-TW" altLang="en-US" sz="4000" b="1" dirty="0" smtClean="0">
                <a:latin typeface="+mj-ea"/>
              </a:rPr>
              <a:t>營業收入、營業淨利及本期損益變化</a:t>
            </a:r>
            <a:endParaRPr lang="zh-TW" altLang="en-US" sz="4000" b="1" dirty="0">
              <a:latin typeface="+mj-ea"/>
            </a:endParaRPr>
          </a:p>
        </p:txBody>
      </p:sp>
      <p:sp>
        <p:nvSpPr>
          <p:cNvPr id="8" name="文字方塊 7"/>
          <p:cNvSpPr txBox="1"/>
          <p:nvPr/>
        </p:nvSpPr>
        <p:spPr>
          <a:xfrm>
            <a:off x="683568" y="1227998"/>
            <a:ext cx="1287568" cy="276999"/>
          </a:xfrm>
          <a:prstGeom prst="rect">
            <a:avLst/>
          </a:prstGeom>
          <a:noFill/>
        </p:spPr>
        <p:txBody>
          <a:bodyPr wrap="square" rtlCol="0">
            <a:spAutoFit/>
          </a:bodyPr>
          <a:lstStyle/>
          <a:p>
            <a:r>
              <a:rPr lang="zh-TW" altLang="en-US" sz="1200" b="1" dirty="0" smtClean="0"/>
              <a:t>新台幣百萬元</a:t>
            </a:r>
            <a:endParaRPr lang="zh-TW" altLang="en-US" sz="1200" b="1" dirty="0"/>
          </a:p>
        </p:txBody>
      </p:sp>
      <p:sp>
        <p:nvSpPr>
          <p:cNvPr id="10" name="投影片編號版面配置區 3"/>
          <p:cNvSpPr>
            <a:spLocks noGrp="1"/>
          </p:cNvSpPr>
          <p:nvPr>
            <p:ph type="sldNum" sz="quarter" idx="12"/>
          </p:nvPr>
        </p:nvSpPr>
        <p:spPr>
          <a:xfrm>
            <a:off x="6553200" y="6356350"/>
            <a:ext cx="2133600" cy="365125"/>
          </a:xfrm>
        </p:spPr>
        <p:txBody>
          <a:bodyPr/>
          <a:lstStyle/>
          <a:p>
            <a:fld id="{41B92A18-2085-4858-BF92-EFB9B1177E84}" type="slidenum">
              <a:rPr lang="zh-TW" altLang="en-US" smtClean="0">
                <a:solidFill>
                  <a:prstClr val="black">
                    <a:tint val="75000"/>
                  </a:prstClr>
                </a:solidFill>
              </a:rPr>
              <a:pPr/>
              <a:t>20</a:t>
            </a:fld>
            <a:endParaRPr lang="zh-TW" altLang="en-US">
              <a:solidFill>
                <a:prstClr val="black">
                  <a:tint val="75000"/>
                </a:prstClr>
              </a:solidFill>
            </a:endParaRPr>
          </a:p>
        </p:txBody>
      </p:sp>
      <p:graphicFrame>
        <p:nvGraphicFramePr>
          <p:cNvPr id="6" name="圖表 5"/>
          <p:cNvGraphicFramePr>
            <a:graphicFrameLocks/>
          </p:cNvGraphicFramePr>
          <p:nvPr>
            <p:extLst>
              <p:ext uri="{D42A27DB-BD31-4B8C-83A1-F6EECF244321}">
                <p14:modId xmlns:p14="http://schemas.microsoft.com/office/powerpoint/2010/main" val="190144038"/>
              </p:ext>
            </p:extLst>
          </p:nvPr>
        </p:nvGraphicFramePr>
        <p:xfrm>
          <a:off x="683568" y="1366497"/>
          <a:ext cx="7704856" cy="4798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325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25760"/>
            <a:ext cx="8229600" cy="1143000"/>
          </a:xfrm>
        </p:spPr>
        <p:txBody>
          <a:bodyPr/>
          <a:lstStyle/>
          <a:p>
            <a:r>
              <a:rPr lang="zh-TW" altLang="en-US" b="1" dirty="0" smtClean="0"/>
              <a:t>合併</a:t>
            </a:r>
            <a:r>
              <a:rPr lang="zh-TW" altLang="en-US" b="1" dirty="0"/>
              <a:t>綜合</a:t>
            </a:r>
            <a:r>
              <a:rPr lang="zh-TW" altLang="en-US" b="1" dirty="0" smtClean="0"/>
              <a:t>損益表</a:t>
            </a:r>
            <a:endParaRPr lang="zh-TW" altLang="en-US" b="1" dirty="0"/>
          </a:p>
        </p:txBody>
      </p:sp>
      <p:sp>
        <p:nvSpPr>
          <p:cNvPr id="4" name="投影片編號版面配置區 3"/>
          <p:cNvSpPr>
            <a:spLocks noGrp="1"/>
          </p:cNvSpPr>
          <p:nvPr>
            <p:ph type="sldNum" sz="quarter" idx="12"/>
          </p:nvPr>
        </p:nvSpPr>
        <p:spPr>
          <a:xfrm>
            <a:off x="6588224" y="6309320"/>
            <a:ext cx="2133600" cy="365125"/>
          </a:xfrm>
        </p:spPr>
        <p:txBody>
          <a:bodyPr/>
          <a:lstStyle/>
          <a:p>
            <a:fld id="{41B92A18-2085-4858-BF92-EFB9B1177E84}" type="slidenum">
              <a:rPr lang="zh-TW" altLang="en-US" smtClean="0">
                <a:solidFill>
                  <a:prstClr val="black">
                    <a:tint val="75000"/>
                  </a:prstClr>
                </a:solidFill>
              </a:rPr>
              <a:pPr/>
              <a:t>21</a:t>
            </a:fld>
            <a:endParaRPr lang="zh-TW" altLang="en-US">
              <a:solidFill>
                <a:prstClr val="black">
                  <a:tint val="75000"/>
                </a:prstClr>
              </a:solidFill>
            </a:endParaRPr>
          </a:p>
        </p:txBody>
      </p:sp>
      <p:sp>
        <p:nvSpPr>
          <p:cNvPr id="6" name="文字方塊 7"/>
          <p:cNvSpPr txBox="1">
            <a:spLocks noChangeArrowheads="1"/>
          </p:cNvSpPr>
          <p:nvPr/>
        </p:nvSpPr>
        <p:spPr bwMode="auto">
          <a:xfrm>
            <a:off x="6588224" y="980728"/>
            <a:ext cx="1871663" cy="307777"/>
          </a:xfrm>
          <a:prstGeom prst="rect">
            <a:avLst/>
          </a:prstGeom>
          <a:noFill/>
          <a:ln w="9525">
            <a:noFill/>
            <a:miter lim="800000"/>
            <a:headEnd/>
            <a:tailEnd/>
          </a:ln>
        </p:spPr>
        <p:txBody>
          <a:bodyPr>
            <a:spAutoFit/>
          </a:bodyPr>
          <a:lstStyle/>
          <a:p>
            <a:pPr algn="r"/>
            <a:r>
              <a:rPr lang="zh-TW" altLang="en-US" sz="1400" b="1" dirty="0">
                <a:solidFill>
                  <a:prstClr val="black"/>
                </a:solidFill>
                <a:latin typeface="新細明體" pitchFamily="18" charset="-120"/>
                <a:cs typeface="Times New Roman" pitchFamily="18" charset="0"/>
                <a:sym typeface="新細明體" charset="-120"/>
              </a:rPr>
              <a:t>單位</a:t>
            </a:r>
            <a:r>
              <a:rPr lang="en-US" altLang="zh-TW" sz="1400" b="1" dirty="0">
                <a:solidFill>
                  <a:prstClr val="black"/>
                </a:solidFill>
                <a:latin typeface="新細明體" pitchFamily="18" charset="-120"/>
                <a:cs typeface="Times New Roman" pitchFamily="18" charset="0"/>
                <a:sym typeface="新細明體" charset="-120"/>
              </a:rPr>
              <a:t>:</a:t>
            </a:r>
            <a:r>
              <a:rPr lang="zh-TW" altLang="en-US" sz="1400" b="1" dirty="0">
                <a:solidFill>
                  <a:prstClr val="black"/>
                </a:solidFill>
                <a:latin typeface="新細明體" pitchFamily="18" charset="-120"/>
                <a:cs typeface="Times New Roman" pitchFamily="18" charset="0"/>
                <a:sym typeface="新細明體" charset="-120"/>
              </a:rPr>
              <a:t> </a:t>
            </a:r>
            <a:r>
              <a:rPr lang="zh-TW" altLang="en-US" sz="1400" b="1" dirty="0" smtClean="0">
                <a:solidFill>
                  <a:prstClr val="black"/>
                </a:solidFill>
                <a:latin typeface="新細明體" pitchFamily="18" charset="-120"/>
                <a:cs typeface="Times New Roman" pitchFamily="18" charset="0"/>
                <a:sym typeface="新細明體" charset="-120"/>
              </a:rPr>
              <a:t>新台幣百萬元</a:t>
            </a:r>
            <a:endParaRPr lang="zh-TW" altLang="en-US" sz="1400" b="1" dirty="0">
              <a:solidFill>
                <a:prstClr val="black"/>
              </a:solidFill>
              <a:latin typeface="新細明體" pitchFamily="18" charset="-120"/>
              <a:cs typeface="Times New Roman" pitchFamily="18" charset="0"/>
              <a:sym typeface="新細明體"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49957954"/>
              </p:ext>
            </p:extLst>
          </p:nvPr>
        </p:nvGraphicFramePr>
        <p:xfrm>
          <a:off x="863859" y="1340768"/>
          <a:ext cx="7452557" cy="4898785"/>
        </p:xfrm>
        <a:graphic>
          <a:graphicData uri="http://schemas.openxmlformats.org/drawingml/2006/table">
            <a:tbl>
              <a:tblPr firstRow="1" firstCol="1" lastRow="1" lastCol="1"/>
              <a:tblGrid>
                <a:gridCol w="1368153"/>
                <a:gridCol w="1152128"/>
                <a:gridCol w="792088"/>
                <a:gridCol w="1224136"/>
                <a:gridCol w="864096"/>
                <a:gridCol w="1080120"/>
                <a:gridCol w="971836"/>
              </a:tblGrid>
              <a:tr h="284834">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zh-TW" altLang="en-US" sz="1600" b="1" i="0" u="none" strike="noStrike" cap="none" normalizeH="0" baseline="0" dirty="0" smtClean="0">
                          <a:ln>
                            <a:noFill/>
                          </a:ln>
                          <a:solidFill>
                            <a:schemeClr val="bg1"/>
                          </a:solidFill>
                          <a:effectLst/>
                          <a:latin typeface="+mn-lt"/>
                          <a:ea typeface="+mn-ea"/>
                          <a:cs typeface="Times New Roman" pitchFamily="18" charset="0"/>
                        </a:rPr>
                        <a:t>項目</a:t>
                      </a:r>
                      <a:endParaRPr kumimoji="0" lang="zh-CN" altLang="en-US" sz="1600" b="1" i="0" u="none" strike="noStrike" cap="none" normalizeH="0" baseline="0" dirty="0" smtClean="0">
                        <a:ln>
                          <a:noFill/>
                        </a:ln>
                        <a:solidFill>
                          <a:schemeClr val="bg1"/>
                        </a:solidFill>
                        <a:effectLst/>
                        <a:latin typeface="+mn-lt"/>
                        <a:ea typeface="+mn-ea"/>
                        <a:cs typeface="Times New Roman" pitchFamily="18" charset="0"/>
                      </a:endParaRP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smtClean="0">
                          <a:ln>
                            <a:noFill/>
                          </a:ln>
                          <a:solidFill>
                            <a:schemeClr val="bg1"/>
                          </a:solidFill>
                          <a:effectLst/>
                          <a:latin typeface="+mn-lt"/>
                          <a:ea typeface="+mn-ea"/>
                          <a:cs typeface="Times New Roman" pitchFamily="18" charset="0"/>
                        </a:rPr>
                        <a:t>2021.1-9</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smtClean="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smtClean="0">
                          <a:ln>
                            <a:noFill/>
                          </a:ln>
                          <a:solidFill>
                            <a:schemeClr val="bg1"/>
                          </a:solidFill>
                          <a:effectLst/>
                          <a:latin typeface="+mn-lt"/>
                          <a:ea typeface="+mn-ea"/>
                          <a:cs typeface="Times New Roman" pitchFamily="18" charset="0"/>
                        </a:rPr>
                        <a:t>2020</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smtClean="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smtClean="0">
                          <a:ln>
                            <a:noFill/>
                          </a:ln>
                          <a:solidFill>
                            <a:schemeClr val="bg1"/>
                          </a:solidFill>
                          <a:effectLst/>
                          <a:latin typeface="+mn-lt"/>
                          <a:ea typeface="+mn-ea"/>
                          <a:cs typeface="Times New Roman" pitchFamily="18" charset="0"/>
                        </a:rPr>
                        <a:t>2019</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smtClean="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r>
              <a:tr h="384059">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營業收入</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5,028</a:t>
                      </a:r>
                      <a:endParaRPr lang="zh-TW" altLang="en-US" sz="2000" dirty="0">
                        <a:latin typeface="+mn-lt"/>
                        <a:ea typeface="+mn-ea"/>
                      </a:endParaRP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100</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6,422</a:t>
                      </a:r>
                      <a:endParaRPr lang="zh-TW" altLang="en-US" sz="2000" dirty="0">
                        <a:latin typeface="+mn-lt"/>
                        <a:ea typeface="+mn-ea"/>
                      </a:endParaRP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100</a:t>
                      </a:r>
                      <a:endParaRPr lang="zh-TW" altLang="en-US" sz="2000" dirty="0">
                        <a:latin typeface="+mn-lt"/>
                        <a:ea typeface="+mn-ea"/>
                      </a:endParaRP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8,132</a:t>
                      </a:r>
                      <a:endParaRPr lang="zh-TW" altLang="en-US" sz="2000" dirty="0">
                        <a:latin typeface="+mn-lt"/>
                        <a:ea typeface="+mn-ea"/>
                      </a:endParaRP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a:r>
                        <a:rPr lang="en-US" altLang="zh-TW" sz="2000" dirty="0" smtClean="0">
                          <a:latin typeface="+mn-lt"/>
                          <a:ea typeface="+mn-ea"/>
                        </a:rPr>
                        <a:t>100</a:t>
                      </a:r>
                      <a:endParaRPr lang="zh-TW" altLang="en-US" sz="2000" dirty="0">
                        <a:latin typeface="+mn-lt"/>
                        <a:ea typeface="+mn-ea"/>
                      </a:endParaRP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r>
              <a:tr h="40133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營業成本</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1,918</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38</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2,822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44</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2,672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a:r>
                        <a:rPr lang="en-US" altLang="zh-TW" sz="2000" dirty="0" smtClean="0">
                          <a:latin typeface="+mn-lt"/>
                          <a:ea typeface="+mn-ea"/>
                        </a:rPr>
                        <a:t>33</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r>
              <a:tr h="33444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營業毛利</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3,110</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62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3,620</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56</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5,460</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a:r>
                        <a:rPr lang="en-US" altLang="zh-TW" sz="2000" dirty="0" smtClean="0">
                          <a:latin typeface="+mn-lt"/>
                          <a:ea typeface="+mn-ea"/>
                        </a:rPr>
                        <a:t>67</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r>
              <a:tr h="40133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營業費用</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2,509</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50</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3,303</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51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4,039</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a:r>
                        <a:rPr lang="en-US" altLang="zh-TW" sz="2000" dirty="0" smtClean="0">
                          <a:latin typeface="+mn-lt"/>
                          <a:ea typeface="+mn-ea"/>
                        </a:rPr>
                        <a:t>49</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r>
              <a:tr h="406095">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營業淨利</a:t>
                      </a:r>
                      <a:endParaRPr kumimoji="0" lang="en-US" altLang="zh-TW" sz="1600" b="1" i="0" u="none" strike="noStrike" cap="none" normalizeH="0" baseline="0" dirty="0" smtClean="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601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317</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5</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1,421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a:r>
                        <a:rPr lang="en-US" altLang="zh-TW" sz="2000" dirty="0" smtClean="0">
                          <a:latin typeface="+mn-lt"/>
                          <a:ea typeface="+mn-ea"/>
                        </a:rPr>
                        <a:t>18</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r>
              <a:tr h="365064">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營業外收支</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solidFill>
                            <a:schemeClr val="tx1"/>
                          </a:solidFill>
                          <a:latin typeface="+mn-lt"/>
                          <a:ea typeface="+mn-ea"/>
                        </a:rPr>
                        <a:t>-366</a:t>
                      </a:r>
                      <a:endParaRPr lang="zh-TW" altLang="en-US" sz="200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solidFill>
                            <a:schemeClr val="tx1"/>
                          </a:solidFill>
                          <a:latin typeface="+mn-lt"/>
                          <a:ea typeface="+mn-ea"/>
                        </a:rPr>
                        <a:t>-7</a:t>
                      </a:r>
                      <a:endParaRPr lang="zh-TW" altLang="en-US" sz="200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solidFill>
                            <a:schemeClr val="tx1"/>
                          </a:solidFill>
                          <a:latin typeface="+mn-lt"/>
                          <a:ea typeface="+mn-ea"/>
                        </a:rPr>
                        <a:t>-763</a:t>
                      </a:r>
                      <a:endParaRPr lang="zh-TW" altLang="en-US" sz="200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solidFill>
                            <a:schemeClr val="tx1"/>
                          </a:solidFill>
                          <a:latin typeface="+mn-lt"/>
                          <a:ea typeface="+mn-ea"/>
                        </a:rPr>
                        <a:t>-12</a:t>
                      </a:r>
                      <a:endParaRPr lang="zh-TW" altLang="en-US" sz="200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solidFill>
                            <a:schemeClr val="tx1"/>
                          </a:solidFill>
                          <a:latin typeface="+mn-lt"/>
                          <a:ea typeface="+mn-ea"/>
                        </a:rPr>
                        <a:t>594</a:t>
                      </a:r>
                      <a:endParaRPr lang="zh-TW" altLang="en-US" sz="200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a:r>
                        <a:rPr lang="en-US" altLang="zh-TW" sz="2000" dirty="0" smtClean="0">
                          <a:solidFill>
                            <a:schemeClr val="tx1"/>
                          </a:solidFill>
                          <a:latin typeface="+mn-lt"/>
                          <a:ea typeface="+mn-ea"/>
                        </a:rPr>
                        <a:t>7</a:t>
                      </a:r>
                      <a:endParaRPr lang="zh-TW" altLang="en-US" sz="200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r>
              <a:tr h="39287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稅前淨利</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235</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5</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-446</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-7</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2,015</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a:r>
                        <a:rPr lang="en-US" altLang="zh-TW" sz="2000" dirty="0" smtClean="0">
                          <a:latin typeface="+mn-lt"/>
                          <a:ea typeface="+mn-ea"/>
                        </a:rPr>
                        <a:t>25</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r>
              <a:tr h="39763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所得稅費用</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169</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-50</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344</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a:r>
                        <a:rPr lang="en-US" altLang="zh-TW" sz="2000" dirty="0" smtClean="0">
                          <a:latin typeface="+mn-lt"/>
                          <a:ea typeface="+mn-ea"/>
                        </a:rPr>
                        <a:t>4</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r>
              <a:tr h="469286">
                <a:tc>
                  <a:txBody>
                    <a:bodyPr/>
                    <a:lstStyle/>
                    <a:p>
                      <a:pPr marL="0" marR="0" lvl="0" indent="0" algn="ctr" defTabSz="914400" rtl="0" eaLnBrk="1" fontAlgn="ctr" latinLnBrk="0" hangingPunct="1">
                        <a:lnSpc>
                          <a:spcPts val="1925"/>
                        </a:lnSpc>
                        <a:spcBef>
                          <a:spcPct val="0"/>
                        </a:spcBef>
                        <a:spcAft>
                          <a:spcPct val="0"/>
                        </a:spcAft>
                        <a:buClrTx/>
                        <a:buSzTx/>
                        <a:buFontTx/>
                        <a:buNone/>
                        <a:tabLst/>
                        <a:defRPr/>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稅後淨利</a:t>
                      </a:r>
                      <a:endParaRPr kumimoji="0" lang="en-US" altLang="zh-TW" sz="1600" b="1" i="0" u="none" strike="noStrike" cap="none" normalizeH="0" baseline="0" dirty="0" smtClean="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66</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-396</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-6</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1,671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a:r>
                        <a:rPr lang="en-US" altLang="zh-TW" sz="2000" dirty="0" smtClean="0">
                          <a:latin typeface="+mn-lt"/>
                          <a:ea typeface="+mn-ea"/>
                        </a:rPr>
                        <a:t>21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r>
              <a:tr h="46928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稅後淨利</a:t>
                      </a:r>
                      <a:endParaRPr kumimoji="0" lang="en-US" altLang="zh-TW" sz="1600" b="1" i="0" u="none" strike="noStrike" cap="none" normalizeH="0" baseline="0" dirty="0" smtClean="0">
                        <a:ln>
                          <a:noFill/>
                        </a:ln>
                        <a:solidFill>
                          <a:schemeClr val="tx1"/>
                        </a:solidFill>
                        <a:effectLst/>
                        <a:latin typeface="+mn-lt"/>
                        <a:ea typeface="+mn-ea"/>
                        <a:cs typeface="Times New Roman" pitchFamily="18" charset="0"/>
                      </a:endParaRPr>
                    </a:p>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母公司業主</a:t>
                      </a:r>
                      <a:r>
                        <a:rPr kumimoji="0" lang="en-US" altLang="zh-TW" sz="1600" b="1" i="0" u="none" strike="noStrike" cap="none" normalizeH="0" baseline="0" dirty="0" smtClean="0">
                          <a:ln>
                            <a:noFill/>
                          </a:ln>
                          <a:solidFill>
                            <a:schemeClr val="tx1"/>
                          </a:solidFill>
                          <a:effectLst/>
                          <a:latin typeface="+mn-lt"/>
                          <a:ea typeface="+mn-ea"/>
                          <a:cs typeface="Times New Roman" pitchFamily="18" charset="0"/>
                        </a:rPr>
                        <a:t>)</a:t>
                      </a:r>
                      <a:endParaRPr kumimoji="0" lang="zh-TW" altLang="en-US" sz="1600" b="1" i="0" u="none" strike="noStrike" cap="none" normalizeH="0" baseline="0" dirty="0" smtClean="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125</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-362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-6</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1,404</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a:r>
                        <a:rPr lang="en-US" altLang="zh-TW" sz="2000" dirty="0" smtClean="0">
                          <a:latin typeface="+mn-lt"/>
                          <a:ea typeface="+mn-ea"/>
                        </a:rPr>
                        <a:t>17</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r>
              <a:tr h="547259">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每股稅後盈餘 </a:t>
                      </a:r>
                      <a:r>
                        <a:rPr kumimoji="0" lang="en-US" altLang="zh-TW" sz="1600" b="1" i="0" u="none" strike="noStrike" cap="none" normalizeH="0" baseline="0" dirty="0" smtClean="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元</a:t>
                      </a:r>
                      <a:r>
                        <a:rPr kumimoji="0" lang="en-US" altLang="zh-TW" sz="1600" b="1" i="0" u="none" strike="noStrike" cap="none" normalizeH="0" baseline="0" dirty="0" smtClean="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 </a:t>
                      </a:r>
                      <a:endParaRPr kumimoji="0" lang="en-US" altLang="zh-TW" sz="1600" b="1" i="0" u="none" strike="noStrike" cap="none" normalizeH="0" baseline="0" dirty="0" smtClean="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0.17</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-0.53</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2.23</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r>
            </a:tbl>
          </a:graphicData>
        </a:graphic>
      </p:graphicFrame>
    </p:spTree>
    <p:extLst>
      <p:ext uri="{BB962C8B-B14F-4D97-AF65-F5344CB8AC3E}">
        <p14:creationId xmlns:p14="http://schemas.microsoft.com/office/powerpoint/2010/main" val="4208665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4848" y="125760"/>
            <a:ext cx="8229600" cy="1143000"/>
          </a:xfrm>
        </p:spPr>
        <p:txBody>
          <a:bodyPr/>
          <a:lstStyle/>
          <a:p>
            <a:r>
              <a:rPr lang="zh-TW" altLang="en-US" b="1" dirty="0" smtClean="0"/>
              <a:t>合併</a:t>
            </a:r>
            <a:r>
              <a:rPr lang="zh-TW" altLang="en-US" b="1" dirty="0"/>
              <a:t>綜合</a:t>
            </a:r>
            <a:r>
              <a:rPr lang="zh-TW" altLang="en-US" b="1" dirty="0" smtClean="0"/>
              <a:t>損益表</a:t>
            </a:r>
            <a:endParaRPr lang="zh-TW" altLang="en-US" b="1" dirty="0"/>
          </a:p>
        </p:txBody>
      </p:sp>
      <p:sp>
        <p:nvSpPr>
          <p:cNvPr id="4" name="投影片編號版面配置區 3"/>
          <p:cNvSpPr>
            <a:spLocks noGrp="1"/>
          </p:cNvSpPr>
          <p:nvPr>
            <p:ph type="sldNum" sz="quarter" idx="12"/>
          </p:nvPr>
        </p:nvSpPr>
        <p:spPr>
          <a:xfrm>
            <a:off x="6588224" y="6309320"/>
            <a:ext cx="2133600" cy="365125"/>
          </a:xfrm>
        </p:spPr>
        <p:txBody>
          <a:bodyPr/>
          <a:lstStyle/>
          <a:p>
            <a:fld id="{41B92A18-2085-4858-BF92-EFB9B1177E84}" type="slidenum">
              <a:rPr lang="zh-TW" altLang="en-US" smtClean="0">
                <a:solidFill>
                  <a:prstClr val="black">
                    <a:tint val="75000"/>
                  </a:prstClr>
                </a:solidFill>
              </a:rPr>
              <a:pPr/>
              <a:t>22</a:t>
            </a:fld>
            <a:endParaRPr lang="zh-TW" altLang="en-US">
              <a:solidFill>
                <a:prstClr val="black">
                  <a:tint val="75000"/>
                </a:prstClr>
              </a:solidFill>
            </a:endParaRPr>
          </a:p>
        </p:txBody>
      </p:sp>
      <p:sp>
        <p:nvSpPr>
          <p:cNvPr id="6" name="文字方塊 7"/>
          <p:cNvSpPr txBox="1">
            <a:spLocks noChangeArrowheads="1"/>
          </p:cNvSpPr>
          <p:nvPr/>
        </p:nvSpPr>
        <p:spPr bwMode="auto">
          <a:xfrm>
            <a:off x="6588224" y="980728"/>
            <a:ext cx="1871663" cy="307777"/>
          </a:xfrm>
          <a:prstGeom prst="rect">
            <a:avLst/>
          </a:prstGeom>
          <a:noFill/>
          <a:ln w="9525">
            <a:noFill/>
            <a:miter lim="800000"/>
            <a:headEnd/>
            <a:tailEnd/>
          </a:ln>
        </p:spPr>
        <p:txBody>
          <a:bodyPr>
            <a:spAutoFit/>
          </a:bodyPr>
          <a:lstStyle/>
          <a:p>
            <a:pPr algn="r"/>
            <a:r>
              <a:rPr lang="zh-TW" altLang="en-US" sz="1400" b="1" dirty="0">
                <a:solidFill>
                  <a:prstClr val="black"/>
                </a:solidFill>
                <a:latin typeface="新細明體" pitchFamily="18" charset="-120"/>
                <a:cs typeface="Times New Roman" pitchFamily="18" charset="0"/>
                <a:sym typeface="新細明體" charset="-120"/>
              </a:rPr>
              <a:t>單位</a:t>
            </a:r>
            <a:r>
              <a:rPr lang="en-US" altLang="zh-TW" sz="1400" b="1" dirty="0">
                <a:solidFill>
                  <a:prstClr val="black"/>
                </a:solidFill>
                <a:latin typeface="新細明體" pitchFamily="18" charset="-120"/>
                <a:cs typeface="Times New Roman" pitchFamily="18" charset="0"/>
                <a:sym typeface="新細明體" charset="-120"/>
              </a:rPr>
              <a:t>:</a:t>
            </a:r>
            <a:r>
              <a:rPr lang="zh-TW" altLang="en-US" sz="1400" b="1" dirty="0">
                <a:solidFill>
                  <a:prstClr val="black"/>
                </a:solidFill>
                <a:latin typeface="新細明體" pitchFamily="18" charset="-120"/>
                <a:cs typeface="Times New Roman" pitchFamily="18" charset="0"/>
                <a:sym typeface="新細明體" charset="-120"/>
              </a:rPr>
              <a:t> </a:t>
            </a:r>
            <a:r>
              <a:rPr lang="zh-TW" altLang="en-US" sz="1400" b="1" dirty="0" smtClean="0">
                <a:solidFill>
                  <a:prstClr val="black"/>
                </a:solidFill>
                <a:latin typeface="新細明體" pitchFamily="18" charset="-120"/>
                <a:cs typeface="Times New Roman" pitchFamily="18" charset="0"/>
                <a:sym typeface="新細明體" charset="-120"/>
              </a:rPr>
              <a:t>新台幣百萬元</a:t>
            </a:r>
            <a:endParaRPr lang="zh-TW" altLang="en-US" sz="1400" b="1" dirty="0">
              <a:solidFill>
                <a:prstClr val="black"/>
              </a:solidFill>
              <a:latin typeface="新細明體" pitchFamily="18" charset="-120"/>
              <a:cs typeface="Times New Roman" pitchFamily="18" charset="0"/>
              <a:sym typeface="新細明體"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419695247"/>
              </p:ext>
            </p:extLst>
          </p:nvPr>
        </p:nvGraphicFramePr>
        <p:xfrm>
          <a:off x="755577" y="1333467"/>
          <a:ext cx="7560840" cy="4831837"/>
        </p:xfrm>
        <a:graphic>
          <a:graphicData uri="http://schemas.openxmlformats.org/drawingml/2006/table">
            <a:tbl>
              <a:tblPr firstRow="1" firstCol="1" lastRow="1" lastCol="1"/>
              <a:tblGrid>
                <a:gridCol w="2209878"/>
                <a:gridCol w="1605288"/>
                <a:gridCol w="1070193"/>
                <a:gridCol w="1528846"/>
                <a:gridCol w="1146635"/>
              </a:tblGrid>
              <a:tr h="309984">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zh-TW" altLang="en-US" sz="1600" b="1" i="0" u="none" strike="noStrike" cap="none" normalizeH="0" baseline="0" dirty="0" smtClean="0">
                          <a:ln>
                            <a:noFill/>
                          </a:ln>
                          <a:solidFill>
                            <a:schemeClr val="bg1"/>
                          </a:solidFill>
                          <a:effectLst/>
                          <a:latin typeface="+mn-lt"/>
                          <a:ea typeface="+mn-ea"/>
                          <a:cs typeface="Times New Roman" pitchFamily="18" charset="0"/>
                        </a:rPr>
                        <a:t>項目</a:t>
                      </a:r>
                      <a:endParaRPr kumimoji="0" lang="zh-CN" altLang="en-US" sz="1600" b="1" i="0" u="none" strike="noStrike" cap="none" normalizeH="0" baseline="0" dirty="0" smtClean="0">
                        <a:ln>
                          <a:noFill/>
                        </a:ln>
                        <a:solidFill>
                          <a:schemeClr val="bg1"/>
                        </a:solidFill>
                        <a:effectLst/>
                        <a:latin typeface="+mn-lt"/>
                        <a:ea typeface="+mn-ea"/>
                        <a:cs typeface="Times New Roman" pitchFamily="18" charset="0"/>
                      </a:endParaRP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smtClean="0">
                          <a:ln>
                            <a:noFill/>
                          </a:ln>
                          <a:solidFill>
                            <a:schemeClr val="bg1"/>
                          </a:solidFill>
                          <a:effectLst/>
                          <a:latin typeface="+mn-lt"/>
                          <a:ea typeface="+mn-ea"/>
                          <a:cs typeface="Times New Roman" pitchFamily="18" charset="0"/>
                        </a:rPr>
                        <a:t>2021 Q3</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smtClean="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smtClean="0">
                          <a:ln>
                            <a:noFill/>
                          </a:ln>
                          <a:solidFill>
                            <a:schemeClr val="bg1"/>
                          </a:solidFill>
                          <a:effectLst/>
                          <a:latin typeface="+mn-lt"/>
                          <a:ea typeface="+mn-ea"/>
                          <a:cs typeface="Times New Roman" pitchFamily="18" charset="0"/>
                        </a:rPr>
                        <a:t>2020 Q3</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smtClean="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r>
              <a:tr h="396788">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營業收入</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1,584</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100</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1,881</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100</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41463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營業成本</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565</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36</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963</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51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41463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營業毛利</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1,019</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64</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918</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49</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41463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營業費用</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828</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52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828</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44</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419554">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營業淨利</a:t>
                      </a:r>
                      <a:endParaRPr kumimoji="0" lang="en-US" altLang="zh-TW" sz="1600" b="1" i="0" u="none" strike="noStrike" cap="none" normalizeH="0" baseline="0" dirty="0" smtClean="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191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90</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5</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377164">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營業外收支</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solidFill>
                            <a:schemeClr val="tx1"/>
                          </a:solidFill>
                          <a:latin typeface="+mn-lt"/>
                          <a:ea typeface="+mn-ea"/>
                        </a:rPr>
                        <a:t>-145</a:t>
                      </a:r>
                      <a:endParaRPr lang="zh-TW" altLang="en-US" sz="200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solidFill>
                            <a:schemeClr val="tx1"/>
                          </a:solidFill>
                          <a:latin typeface="+mn-lt"/>
                          <a:ea typeface="+mn-ea"/>
                        </a:rPr>
                        <a:t>-9</a:t>
                      </a:r>
                      <a:endParaRPr lang="zh-TW" altLang="en-US" sz="200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solidFill>
                            <a:schemeClr val="tx1"/>
                          </a:solidFill>
                          <a:latin typeface="+mn-lt"/>
                          <a:ea typeface="+mn-ea"/>
                        </a:rPr>
                        <a:t>-93</a:t>
                      </a:r>
                      <a:endParaRPr lang="zh-TW" altLang="en-US" sz="200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solidFill>
                            <a:schemeClr val="tx1"/>
                          </a:solidFill>
                          <a:latin typeface="+mn-lt"/>
                          <a:ea typeface="+mn-ea"/>
                        </a:rPr>
                        <a:t>-5</a:t>
                      </a:r>
                      <a:endParaRPr lang="zh-TW" altLang="en-US" sz="200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37808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稅前淨利</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46</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41463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所得稅費用</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30</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47</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406007">
                <a:tc>
                  <a:txBody>
                    <a:bodyPr/>
                    <a:lstStyle/>
                    <a:p>
                      <a:pPr marL="0" marR="0" lvl="0" indent="0" algn="ctr" defTabSz="914400" rtl="0" eaLnBrk="1" fontAlgn="ctr" latinLnBrk="0" hangingPunct="1">
                        <a:lnSpc>
                          <a:spcPts val="1925"/>
                        </a:lnSpc>
                        <a:spcBef>
                          <a:spcPct val="0"/>
                        </a:spcBef>
                        <a:spcAft>
                          <a:spcPct val="0"/>
                        </a:spcAft>
                        <a:buClrTx/>
                        <a:buSzTx/>
                        <a:buFontTx/>
                        <a:buNone/>
                        <a:tabLst/>
                        <a:defRPr/>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稅後淨利</a:t>
                      </a:r>
                      <a:endParaRPr kumimoji="0" lang="en-US" altLang="zh-TW" sz="1600" b="1" i="0" u="none" strike="noStrike" cap="none" normalizeH="0" baseline="0" dirty="0" smtClean="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16</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-50</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-3</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497505">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稅後淨利</a:t>
                      </a:r>
                      <a:endParaRPr kumimoji="0" lang="en-US" altLang="zh-TW" sz="1600" b="1" i="0" u="none" strike="noStrike" cap="none" normalizeH="0" baseline="0" dirty="0" smtClean="0">
                        <a:ln>
                          <a:noFill/>
                        </a:ln>
                        <a:solidFill>
                          <a:schemeClr val="tx1"/>
                        </a:solidFill>
                        <a:effectLst/>
                        <a:latin typeface="+mn-lt"/>
                        <a:ea typeface="+mn-ea"/>
                        <a:cs typeface="Times New Roman" pitchFamily="18" charset="0"/>
                      </a:endParaRPr>
                    </a:p>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母公司業主</a:t>
                      </a:r>
                      <a:r>
                        <a:rPr kumimoji="0" lang="en-US" altLang="zh-TW" sz="1600" b="1" i="0" u="none" strike="noStrike" cap="none" normalizeH="0" baseline="0" dirty="0" smtClean="0">
                          <a:ln>
                            <a:noFill/>
                          </a:ln>
                          <a:solidFill>
                            <a:schemeClr val="tx1"/>
                          </a:solidFill>
                          <a:effectLst/>
                          <a:latin typeface="+mn-lt"/>
                          <a:ea typeface="+mn-ea"/>
                          <a:cs typeface="Times New Roman" pitchFamily="18" charset="0"/>
                        </a:rPr>
                        <a:t>)</a:t>
                      </a:r>
                      <a:endParaRPr kumimoji="0" lang="zh-TW" altLang="en-US" sz="1600" b="1" i="0" u="none" strike="noStrike" cap="none" normalizeH="0" baseline="0" dirty="0" smtClean="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77</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5</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-21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388200">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每股稅後盈餘 </a:t>
                      </a:r>
                      <a:r>
                        <a:rPr kumimoji="0" lang="en-US" altLang="zh-TW" sz="1600" b="1" i="0" u="none" strike="noStrike" cap="none" normalizeH="0" baseline="0" dirty="0" smtClean="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元</a:t>
                      </a:r>
                      <a:r>
                        <a:rPr kumimoji="0" lang="en-US" altLang="zh-TW" sz="1600" b="1" i="0" u="none" strike="noStrike" cap="none" normalizeH="0" baseline="0" dirty="0" smtClean="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smtClean="0">
                          <a:ln>
                            <a:noFill/>
                          </a:ln>
                          <a:solidFill>
                            <a:schemeClr val="tx1"/>
                          </a:solidFill>
                          <a:effectLst/>
                          <a:latin typeface="+mn-lt"/>
                          <a:ea typeface="+mn-ea"/>
                          <a:cs typeface="Times New Roman" pitchFamily="18" charset="0"/>
                        </a:rPr>
                        <a:t> </a:t>
                      </a:r>
                      <a:endParaRPr kumimoji="0" lang="en-US" altLang="zh-TW" sz="1600" b="1" i="0" u="none" strike="noStrike" cap="none" normalizeH="0" baseline="0" dirty="0" smtClean="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a:r>
                        <a:rPr lang="en-US" altLang="zh-TW" sz="2000" dirty="0" smtClean="0">
                          <a:latin typeface="+mn-lt"/>
                          <a:ea typeface="+mn-ea"/>
                        </a:rPr>
                        <a:t>0.09</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smtClean="0">
                          <a:latin typeface="+mn-lt"/>
                          <a:ea typeface="+mn-ea"/>
                        </a:rPr>
                        <a:t>-0.03</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5454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1B92A18-2085-4858-BF92-EFB9B1177E84}" type="slidenum">
              <a:rPr lang="zh-TW" altLang="en-US" smtClean="0"/>
              <a:pPr/>
              <a:t>23</a:t>
            </a:fld>
            <a:endParaRPr lang="zh-TW" alt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41" y="1916832"/>
            <a:ext cx="6103753" cy="398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10"/>
          <p:cNvSpPr txBox="1"/>
          <p:nvPr/>
        </p:nvSpPr>
        <p:spPr>
          <a:xfrm>
            <a:off x="2542588" y="476672"/>
            <a:ext cx="5485796" cy="21236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TW" altLang="en-US" sz="66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益同</a:t>
            </a:r>
            <a:r>
              <a:rPr lang="zh-TW" altLang="en-US" sz="66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向前</a:t>
            </a:r>
            <a:endParaRPr lang="en-US" altLang="zh-TW" sz="66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en-US" altLang="zh-TW" sz="66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en-US" altLang="zh-TW" sz="66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66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航向世界</a:t>
            </a:r>
            <a:endParaRPr lang="zh-TW" altLang="en-US" sz="66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2" name="文字方塊 11"/>
          <p:cNvSpPr txBox="1"/>
          <p:nvPr/>
        </p:nvSpPr>
        <p:spPr>
          <a:xfrm>
            <a:off x="5796136" y="5157192"/>
            <a:ext cx="2592288"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TW" altLang="en-US" sz="4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簡報完畢</a:t>
            </a:r>
            <a:endParaRPr lang="en-US" altLang="zh-TW" sz="4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40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謝謝</a:t>
            </a:r>
          </a:p>
        </p:txBody>
      </p:sp>
    </p:spTree>
    <p:extLst>
      <p:ext uri="{BB962C8B-B14F-4D97-AF65-F5344CB8AC3E}">
        <p14:creationId xmlns:p14="http://schemas.microsoft.com/office/powerpoint/2010/main" val="1836238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lstStyle/>
          <a:p>
            <a:r>
              <a:rPr lang="zh-TW" altLang="en-US" b="1" dirty="0" smtClean="0"/>
              <a:t>議程</a:t>
            </a:r>
            <a:endParaRPr lang="zh-TW" altLang="en-US" b="1" dirty="0"/>
          </a:p>
        </p:txBody>
      </p:sp>
      <p:sp>
        <p:nvSpPr>
          <p:cNvPr id="3" name="內容版面配置區 2"/>
          <p:cNvSpPr>
            <a:spLocks noGrp="1"/>
          </p:cNvSpPr>
          <p:nvPr>
            <p:ph idx="1"/>
          </p:nvPr>
        </p:nvSpPr>
        <p:spPr/>
        <p:txBody>
          <a:bodyPr/>
          <a:lstStyle/>
          <a:p>
            <a:pPr algn="ctr">
              <a:buClr>
                <a:schemeClr val="tx2">
                  <a:lumMod val="40000"/>
                  <a:lumOff val="60000"/>
                </a:schemeClr>
              </a:buClr>
              <a:buFont typeface="Wingdings" pitchFamily="2" charset="2"/>
              <a:buChar char="n"/>
            </a:pPr>
            <a:r>
              <a:rPr lang="zh-TW" altLang="en-US" sz="3600" b="1" dirty="0" smtClean="0"/>
              <a:t>公司簡介</a:t>
            </a:r>
            <a:endParaRPr lang="en-US" altLang="zh-TW" sz="3600" b="1" dirty="0" smtClean="0"/>
          </a:p>
          <a:p>
            <a:pPr algn="ctr">
              <a:buClr>
                <a:schemeClr val="tx2">
                  <a:lumMod val="40000"/>
                  <a:lumOff val="60000"/>
                </a:schemeClr>
              </a:buClr>
              <a:buFont typeface="Wingdings" pitchFamily="2" charset="2"/>
              <a:buChar char="n"/>
            </a:pPr>
            <a:r>
              <a:rPr lang="zh-TW" altLang="en-US" sz="3600" b="1" dirty="0" smtClean="0"/>
              <a:t>益航佈局</a:t>
            </a:r>
            <a:endParaRPr lang="en-US" altLang="zh-TW" sz="3600" b="1" dirty="0" smtClean="0"/>
          </a:p>
          <a:p>
            <a:pPr algn="ctr">
              <a:buClr>
                <a:schemeClr val="tx2">
                  <a:lumMod val="40000"/>
                  <a:lumOff val="60000"/>
                </a:schemeClr>
              </a:buClr>
              <a:buFont typeface="Wingdings" pitchFamily="2" charset="2"/>
              <a:buChar char="n"/>
            </a:pPr>
            <a:r>
              <a:rPr lang="zh-TW" altLang="en-US" sz="3600" b="1" dirty="0" smtClean="0"/>
              <a:t>業務發展</a:t>
            </a:r>
            <a:endParaRPr lang="en-US" altLang="zh-TW" sz="3600" b="1" dirty="0" smtClean="0"/>
          </a:p>
          <a:p>
            <a:pPr algn="ctr">
              <a:buClr>
                <a:schemeClr val="tx2">
                  <a:lumMod val="40000"/>
                  <a:lumOff val="60000"/>
                </a:schemeClr>
              </a:buClr>
              <a:buFont typeface="Wingdings" pitchFamily="2" charset="2"/>
              <a:buChar char="n"/>
            </a:pPr>
            <a:r>
              <a:rPr lang="zh-TW" altLang="en-US" sz="3600" b="1" dirty="0" smtClean="0"/>
              <a:t>財務摘要</a:t>
            </a:r>
            <a:endParaRPr lang="en-US" altLang="zh-TW" sz="3600" b="1" dirty="0" smtClean="0"/>
          </a:p>
          <a:p>
            <a:pPr algn="ctr">
              <a:buClr>
                <a:schemeClr val="tx2">
                  <a:lumMod val="40000"/>
                  <a:lumOff val="60000"/>
                </a:schemeClr>
              </a:buClr>
              <a:buFont typeface="Wingdings" pitchFamily="2" charset="2"/>
              <a:buChar char="n"/>
            </a:pPr>
            <a:r>
              <a:rPr lang="zh-TW" altLang="en-US" sz="3600" b="1" dirty="0" smtClean="0"/>
              <a:t>公司願景</a:t>
            </a:r>
            <a:endParaRPr lang="en-US" altLang="zh-TW" sz="3600" b="1" dirty="0" smtClean="0"/>
          </a:p>
          <a:p>
            <a:endParaRPr lang="zh-TW" altLang="en-US"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公司簡介</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4</a:t>
            </a:fld>
            <a:endParaRPr lang="zh-TW" altLang="en-US">
              <a:solidFill>
                <a:prstClr val="black">
                  <a:tint val="75000"/>
                </a:prstClr>
              </a:solidFill>
            </a:endParaRPr>
          </a:p>
        </p:txBody>
      </p:sp>
      <p:sp>
        <p:nvSpPr>
          <p:cNvPr id="12" name="圓角矩形 11"/>
          <p:cNvSpPr/>
          <p:nvPr/>
        </p:nvSpPr>
        <p:spPr>
          <a:xfrm>
            <a:off x="827584" y="1484784"/>
            <a:ext cx="1656184" cy="1512168"/>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prstClr val="black"/>
                </a:solidFill>
                <a:effectLst>
                  <a:outerShdw blurRad="38100" dist="38100" dir="2700000" algn="tl">
                    <a:srgbClr val="000000">
                      <a:alpha val="43137"/>
                    </a:srgbClr>
                  </a:outerShdw>
                </a:effectLst>
              </a:rPr>
              <a:t>基本資料</a:t>
            </a:r>
            <a:endParaRPr lang="zh-TW" altLang="en-US" sz="2400" b="1" dirty="0">
              <a:solidFill>
                <a:prstClr val="black"/>
              </a:solidFill>
              <a:effectLst>
                <a:outerShdw blurRad="38100" dist="38100" dir="2700000" algn="tl">
                  <a:srgbClr val="000000">
                    <a:alpha val="43137"/>
                  </a:srgbClr>
                </a:outerShdw>
              </a:effectLst>
            </a:endParaRPr>
          </a:p>
        </p:txBody>
      </p:sp>
      <p:sp>
        <p:nvSpPr>
          <p:cNvPr id="13" name="圓角矩形 12"/>
          <p:cNvSpPr/>
          <p:nvPr/>
        </p:nvSpPr>
        <p:spPr>
          <a:xfrm>
            <a:off x="827584" y="3284984"/>
            <a:ext cx="1656184" cy="1584176"/>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prstClr val="black"/>
                </a:solidFill>
                <a:effectLst>
                  <a:outerShdw blurRad="38100" dist="38100" dir="2700000" algn="tl">
                    <a:srgbClr val="000000">
                      <a:alpha val="43137"/>
                    </a:srgbClr>
                  </a:outerShdw>
                </a:effectLst>
              </a:rPr>
              <a:t>業務概況</a:t>
            </a:r>
            <a:endParaRPr lang="zh-TW" altLang="en-US" sz="2400" b="1" dirty="0">
              <a:solidFill>
                <a:prstClr val="black"/>
              </a:solidFill>
              <a:effectLst>
                <a:outerShdw blurRad="38100" dist="38100" dir="2700000" algn="tl">
                  <a:srgbClr val="000000">
                    <a:alpha val="43137"/>
                  </a:srgbClr>
                </a:outerShdw>
              </a:effectLst>
            </a:endParaRPr>
          </a:p>
        </p:txBody>
      </p:sp>
      <p:sp>
        <p:nvSpPr>
          <p:cNvPr id="15" name="內容版面配置區 2"/>
          <p:cNvSpPr>
            <a:spLocks noGrp="1"/>
          </p:cNvSpPr>
          <p:nvPr>
            <p:ph idx="1"/>
          </p:nvPr>
        </p:nvSpPr>
        <p:spPr>
          <a:xfrm>
            <a:off x="2843808" y="1484784"/>
            <a:ext cx="5266928" cy="1512168"/>
          </a:xfrm>
        </p:spPr>
        <p:txBody>
          <a:bodyPr>
            <a:normAutofit fontScale="77500" lnSpcReduction="20000"/>
          </a:bodyPr>
          <a:lstStyle/>
          <a:p>
            <a:pPr>
              <a:buClr>
                <a:schemeClr val="tx2">
                  <a:lumMod val="40000"/>
                  <a:lumOff val="60000"/>
                </a:schemeClr>
              </a:buClr>
              <a:buFont typeface="Wingdings" pitchFamily="2" charset="2"/>
              <a:buChar char="n"/>
            </a:pPr>
            <a:r>
              <a:rPr lang="zh-TW" altLang="en-US" sz="3100" dirty="0" smtClean="0"/>
              <a:t>成立日期     </a:t>
            </a:r>
            <a:r>
              <a:rPr lang="en-US" altLang="zh-TW" sz="3100" dirty="0" smtClean="0"/>
              <a:t>1963</a:t>
            </a:r>
            <a:r>
              <a:rPr lang="zh-TW" altLang="en-US" sz="3100" dirty="0" smtClean="0"/>
              <a:t>年</a:t>
            </a:r>
            <a:r>
              <a:rPr lang="en-US" altLang="zh-TW" sz="3100" dirty="0" smtClean="0"/>
              <a:t>10</a:t>
            </a:r>
            <a:r>
              <a:rPr lang="zh-TW" altLang="en-US" sz="3100" dirty="0" smtClean="0"/>
              <a:t>月</a:t>
            </a:r>
            <a:r>
              <a:rPr lang="en-US" altLang="zh-TW" sz="3100" dirty="0" smtClean="0"/>
              <a:t>8</a:t>
            </a:r>
            <a:r>
              <a:rPr lang="zh-TW" altLang="en-US" sz="3100" dirty="0" smtClean="0"/>
              <a:t>日</a:t>
            </a:r>
            <a:endParaRPr lang="en-US" altLang="zh-TW" sz="3100" dirty="0" smtClean="0"/>
          </a:p>
          <a:p>
            <a:pPr>
              <a:buClr>
                <a:schemeClr val="tx2">
                  <a:lumMod val="40000"/>
                  <a:lumOff val="60000"/>
                </a:schemeClr>
              </a:buClr>
              <a:buFont typeface="Wingdings" pitchFamily="2" charset="2"/>
              <a:buChar char="n"/>
            </a:pPr>
            <a:r>
              <a:rPr lang="zh-TW" altLang="en-US" sz="3100" dirty="0" smtClean="0"/>
              <a:t>上市日期     </a:t>
            </a:r>
            <a:r>
              <a:rPr lang="en-US" altLang="zh-TW" sz="3100" dirty="0" smtClean="0"/>
              <a:t>1965</a:t>
            </a:r>
            <a:r>
              <a:rPr lang="zh-TW" altLang="en-US" sz="3100" dirty="0" smtClean="0"/>
              <a:t>年</a:t>
            </a:r>
            <a:r>
              <a:rPr lang="en-US" altLang="zh-TW" sz="3100" dirty="0" smtClean="0"/>
              <a:t>11</a:t>
            </a:r>
            <a:r>
              <a:rPr lang="zh-TW" altLang="en-US" sz="3100" dirty="0" smtClean="0"/>
              <a:t>月</a:t>
            </a:r>
            <a:r>
              <a:rPr lang="en-US" altLang="zh-TW" sz="3100" dirty="0" smtClean="0"/>
              <a:t>4</a:t>
            </a:r>
            <a:r>
              <a:rPr lang="zh-TW" altLang="en-US" sz="3100" dirty="0" smtClean="0"/>
              <a:t>日</a:t>
            </a:r>
            <a:endParaRPr lang="en-US" altLang="zh-TW" sz="3100" dirty="0" smtClean="0"/>
          </a:p>
          <a:p>
            <a:pPr>
              <a:buClr>
                <a:schemeClr val="tx2">
                  <a:lumMod val="40000"/>
                  <a:lumOff val="60000"/>
                </a:schemeClr>
              </a:buClr>
              <a:buFont typeface="Wingdings" pitchFamily="2" charset="2"/>
              <a:buChar char="n"/>
            </a:pPr>
            <a:r>
              <a:rPr lang="zh-TW" altLang="en-US" sz="3100" dirty="0" smtClean="0"/>
              <a:t>實收資本額 </a:t>
            </a:r>
            <a:r>
              <a:rPr lang="en-US" altLang="zh-TW" sz="3100" dirty="0" smtClean="0"/>
              <a:t>NT$8,347,760,670</a:t>
            </a:r>
          </a:p>
          <a:p>
            <a:pPr>
              <a:buClr>
                <a:schemeClr val="tx2">
                  <a:lumMod val="40000"/>
                  <a:lumOff val="60000"/>
                </a:schemeClr>
              </a:buClr>
              <a:buFont typeface="Wingdings" pitchFamily="2" charset="2"/>
              <a:buChar char="n"/>
            </a:pPr>
            <a:r>
              <a:rPr lang="zh-TW" altLang="en-US" sz="3100" dirty="0" smtClean="0"/>
              <a:t>股票代號     </a:t>
            </a:r>
            <a:r>
              <a:rPr lang="en-US" altLang="zh-TW" sz="3100" dirty="0" smtClean="0"/>
              <a:t>2601 </a:t>
            </a:r>
          </a:p>
          <a:p>
            <a:endParaRPr lang="zh-TW" altLang="en-US" sz="2000" dirty="0"/>
          </a:p>
        </p:txBody>
      </p:sp>
      <p:sp>
        <p:nvSpPr>
          <p:cNvPr id="16" name="內容版面配置區 2"/>
          <p:cNvSpPr txBox="1">
            <a:spLocks/>
          </p:cNvSpPr>
          <p:nvPr/>
        </p:nvSpPr>
        <p:spPr>
          <a:xfrm>
            <a:off x="2771800" y="3212976"/>
            <a:ext cx="5400600" cy="1512168"/>
          </a:xfrm>
          <a:prstGeom prst="rect">
            <a:avLst/>
          </a:prstGeom>
        </p:spPr>
        <p:txBody>
          <a:bodyPr vert="horz" lIns="91440" tIns="45720" rIns="91440" bIns="45720" rtlCol="0">
            <a:normAutofit/>
          </a:bodyPr>
          <a:lstStyle/>
          <a:p>
            <a:pPr marL="342900" indent="-342900">
              <a:spcBef>
                <a:spcPct val="20000"/>
              </a:spcBef>
              <a:buClr>
                <a:srgbClr val="1F497D">
                  <a:lumMod val="40000"/>
                  <a:lumOff val="60000"/>
                </a:srgbClr>
              </a:buClr>
              <a:buFont typeface="Wingdings" pitchFamily="2" charset="2"/>
              <a:buChar char="n"/>
            </a:pPr>
            <a:r>
              <a:rPr lang="zh-TW" altLang="en-US" sz="2400" dirty="0" smtClean="0">
                <a:solidFill>
                  <a:prstClr val="black"/>
                </a:solidFill>
              </a:rPr>
              <a:t>業務涵蓋航運、百貨、融資租賃、地產開發、金融服務等</a:t>
            </a:r>
            <a:endParaRPr lang="en-US" altLang="zh-TW" sz="2400" dirty="0" smtClean="0">
              <a:solidFill>
                <a:prstClr val="black"/>
              </a:solidFill>
            </a:endParaRPr>
          </a:p>
          <a:p>
            <a:pPr marL="342900" indent="-342900">
              <a:spcBef>
                <a:spcPct val="20000"/>
              </a:spcBef>
              <a:buClr>
                <a:srgbClr val="1F497D">
                  <a:lumMod val="40000"/>
                  <a:lumOff val="60000"/>
                </a:srgbClr>
              </a:buClr>
              <a:defRPr/>
            </a:pPr>
            <a:endParaRPr lang="en-US" altLang="zh-TW" sz="2400" dirty="0" smtClean="0">
              <a:solidFill>
                <a:prstClr val="black"/>
              </a:solidFill>
            </a:endParaRPr>
          </a:p>
          <a:p>
            <a:pPr marL="342900" indent="-342900">
              <a:spcBef>
                <a:spcPct val="20000"/>
              </a:spcBef>
              <a:buFont typeface="Arial" pitchFamily="34" charset="0"/>
              <a:buChar char="•"/>
              <a:defRPr/>
            </a:pPr>
            <a:endParaRPr lang="zh-TW" altLang="en-US" sz="2000" dirty="0">
              <a:solidFill>
                <a:prstClr val="black"/>
              </a:solidFill>
            </a:endParaRPr>
          </a:p>
        </p:txBody>
      </p:sp>
      <p:sp>
        <p:nvSpPr>
          <p:cNvPr id="10" name="文字方塊 9"/>
          <p:cNvSpPr txBox="1"/>
          <p:nvPr/>
        </p:nvSpPr>
        <p:spPr>
          <a:xfrm>
            <a:off x="1259632" y="5661248"/>
            <a:ext cx="2880320" cy="276999"/>
          </a:xfrm>
          <a:prstGeom prst="rect">
            <a:avLst/>
          </a:prstGeom>
          <a:noFill/>
        </p:spPr>
        <p:txBody>
          <a:bodyPr wrap="square" rtlCol="0">
            <a:spAutoFit/>
          </a:bodyPr>
          <a:lstStyle/>
          <a:p>
            <a:r>
              <a:rPr lang="en-US" altLang="zh-TW" sz="1200" dirty="0" smtClean="0">
                <a:solidFill>
                  <a:prstClr val="black"/>
                </a:solidFill>
                <a:latin typeface="新細明體"/>
              </a:rPr>
              <a:t>(</a:t>
            </a:r>
            <a:r>
              <a:rPr lang="zh-TW" altLang="en-US" sz="1200" dirty="0" smtClean="0">
                <a:solidFill>
                  <a:prstClr val="black"/>
                </a:solidFill>
                <a:latin typeface="新細明體"/>
              </a:rPr>
              <a:t>統計</a:t>
            </a:r>
            <a:r>
              <a:rPr lang="zh-TW" altLang="en-US" sz="1200" dirty="0">
                <a:solidFill>
                  <a:prstClr val="black"/>
                </a:solidFill>
                <a:latin typeface="新細明體"/>
              </a:rPr>
              <a:t>數據</a:t>
            </a:r>
            <a:r>
              <a:rPr lang="zh-TW" altLang="en-US" sz="1200" dirty="0" smtClean="0">
                <a:solidFill>
                  <a:prstClr val="black"/>
                </a:solidFill>
                <a:latin typeface="新細明體"/>
              </a:rPr>
              <a:t>：依</a:t>
            </a:r>
            <a:r>
              <a:rPr lang="en-US" altLang="zh-TW" sz="1200" b="1" dirty="0" smtClean="0">
                <a:solidFill>
                  <a:srgbClr val="FF0000"/>
                </a:solidFill>
                <a:latin typeface="新細明體"/>
              </a:rPr>
              <a:t>2021</a:t>
            </a:r>
            <a:r>
              <a:rPr lang="zh-TW" altLang="en-US" sz="1200" b="1" dirty="0" smtClean="0">
                <a:solidFill>
                  <a:srgbClr val="FF0000"/>
                </a:solidFill>
                <a:latin typeface="新細明體"/>
              </a:rPr>
              <a:t>年</a:t>
            </a:r>
            <a:r>
              <a:rPr lang="en-US" altLang="zh-TW" sz="1200" b="1" dirty="0" smtClean="0">
                <a:solidFill>
                  <a:srgbClr val="FF0000"/>
                </a:solidFill>
                <a:latin typeface="新細明體"/>
              </a:rPr>
              <a:t>1-9</a:t>
            </a:r>
            <a:r>
              <a:rPr lang="zh-TW" altLang="en-US" sz="1200" b="1" dirty="0" smtClean="0">
                <a:solidFill>
                  <a:srgbClr val="FF0000"/>
                </a:solidFill>
                <a:latin typeface="新細明體"/>
              </a:rPr>
              <a:t>月</a:t>
            </a:r>
            <a:r>
              <a:rPr lang="zh-TW" altLang="en-US" sz="1200" dirty="0" smtClean="0">
                <a:solidFill>
                  <a:prstClr val="black"/>
                </a:solidFill>
                <a:latin typeface="新細明體"/>
              </a:rPr>
              <a:t>財務報告</a:t>
            </a:r>
            <a:r>
              <a:rPr lang="en-US" altLang="zh-TW" sz="1200" dirty="0" smtClean="0">
                <a:solidFill>
                  <a:prstClr val="black"/>
                </a:solidFill>
                <a:latin typeface="新細明體"/>
              </a:rPr>
              <a:t>)</a:t>
            </a:r>
            <a:endParaRPr lang="zh-TW" altLang="en-US" sz="1200" dirty="0">
              <a:solidFill>
                <a:prstClr val="black"/>
              </a:solidFill>
              <a:latin typeface="新細明體"/>
            </a:endParaRPr>
          </a:p>
        </p:txBody>
      </p:sp>
      <p:graphicFrame>
        <p:nvGraphicFramePr>
          <p:cNvPr id="14" name="圖表 13"/>
          <p:cNvGraphicFramePr>
            <a:graphicFrameLocks/>
          </p:cNvGraphicFramePr>
          <p:nvPr>
            <p:extLst>
              <p:ext uri="{D42A27DB-BD31-4B8C-83A1-F6EECF244321}">
                <p14:modId xmlns:p14="http://schemas.microsoft.com/office/powerpoint/2010/main" val="2415263336"/>
              </p:ext>
            </p:extLst>
          </p:nvPr>
        </p:nvGraphicFramePr>
        <p:xfrm>
          <a:off x="3203848" y="4086225"/>
          <a:ext cx="4714875" cy="2771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9656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4638"/>
            <a:ext cx="8229600" cy="1143000"/>
          </a:xfrm>
        </p:spPr>
        <p:txBody>
          <a:bodyPr/>
          <a:lstStyle/>
          <a:p>
            <a:r>
              <a:rPr lang="zh-TW" altLang="en-US" b="1" dirty="0" smtClean="0"/>
              <a:t>益航布局</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5</a:t>
            </a:fld>
            <a:endParaRPr lang="zh-TW" altLang="en-US">
              <a:solidFill>
                <a:prstClr val="black">
                  <a:tint val="75000"/>
                </a:prstClr>
              </a:solidFill>
            </a:endParaRPr>
          </a:p>
        </p:txBody>
      </p:sp>
      <p:graphicFrame>
        <p:nvGraphicFramePr>
          <p:cNvPr id="5" name="資料庫圖表 4"/>
          <p:cNvGraphicFramePr/>
          <p:nvPr>
            <p:extLst>
              <p:ext uri="{D42A27DB-BD31-4B8C-83A1-F6EECF244321}">
                <p14:modId xmlns:p14="http://schemas.microsoft.com/office/powerpoint/2010/main" val="300283348"/>
              </p:ext>
            </p:extLst>
          </p:nvPr>
        </p:nvGraphicFramePr>
        <p:xfrm>
          <a:off x="1466415" y="699389"/>
          <a:ext cx="633670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extLst>
              <p:ext uri="{D42A27DB-BD31-4B8C-83A1-F6EECF244321}">
                <p14:modId xmlns:p14="http://schemas.microsoft.com/office/powerpoint/2010/main" val="231965822"/>
              </p:ext>
            </p:extLst>
          </p:nvPr>
        </p:nvGraphicFramePr>
        <p:xfrm>
          <a:off x="1475656" y="2809776"/>
          <a:ext cx="6312024" cy="4048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圖片 7" descr="ScreenShot_20171110134327.png"/>
          <p:cNvPicPr>
            <a:picLocks noChangeAspect="1"/>
          </p:cNvPicPr>
          <p:nvPr/>
        </p:nvPicPr>
        <p:blipFill>
          <a:blip r:embed="rId12" cstate="print"/>
          <a:stretch>
            <a:fillRect/>
          </a:stretch>
        </p:blipFill>
        <p:spPr>
          <a:xfrm>
            <a:off x="3674853" y="1926146"/>
            <a:ext cx="1774822" cy="947775"/>
          </a:xfrm>
          <a:prstGeom prst="rect">
            <a:avLst/>
          </a:prstGeom>
        </p:spPr>
      </p:pic>
      <p:pic>
        <p:nvPicPr>
          <p:cNvPr id="11" name="圖片 10" descr="擷取b.PNG"/>
          <p:cNvPicPr>
            <a:picLocks noChangeAspect="1"/>
          </p:cNvPicPr>
          <p:nvPr/>
        </p:nvPicPr>
        <p:blipFill>
          <a:blip r:embed="rId13" cstate="print"/>
          <a:stretch>
            <a:fillRect/>
          </a:stretch>
        </p:blipFill>
        <p:spPr>
          <a:xfrm>
            <a:off x="5894299" y="4456856"/>
            <a:ext cx="1846053" cy="772344"/>
          </a:xfrm>
          <a:prstGeom prst="rect">
            <a:avLst/>
          </a:prstGeom>
        </p:spPr>
      </p:pic>
      <p:pic>
        <p:nvPicPr>
          <p:cNvPr id="10" name="圖片 9" descr="擷取a.PNG"/>
          <p:cNvPicPr>
            <a:picLocks noChangeAspect="1"/>
          </p:cNvPicPr>
          <p:nvPr/>
        </p:nvPicPr>
        <p:blipFill>
          <a:blip r:embed="rId14" cstate="print"/>
          <a:stretch>
            <a:fillRect/>
          </a:stretch>
        </p:blipFill>
        <p:spPr>
          <a:xfrm>
            <a:off x="1492370" y="4221088"/>
            <a:ext cx="1837425" cy="936104"/>
          </a:xfrm>
          <a:prstGeom prst="rect">
            <a:avLst/>
          </a:prstGeom>
        </p:spPr>
      </p:pic>
      <p:pic>
        <p:nvPicPr>
          <p:cNvPr id="2050" name="Picture 2"/>
          <p:cNvPicPr>
            <a:picLocks noChangeAspect="1" noChangeArrowheads="1"/>
          </p:cNvPicPr>
          <p:nvPr/>
        </p:nvPicPr>
        <p:blipFill>
          <a:blip r:embed="rId15" cstate="print"/>
          <a:srcRect/>
          <a:stretch>
            <a:fillRect/>
          </a:stretch>
        </p:blipFill>
        <p:spPr bwMode="auto">
          <a:xfrm>
            <a:off x="5860910" y="1977890"/>
            <a:ext cx="1704682" cy="817067"/>
          </a:xfrm>
          <a:prstGeom prst="rect">
            <a:avLst/>
          </a:prstGeom>
          <a:noFill/>
          <a:ln w="9525">
            <a:noFill/>
            <a:miter lim="800000"/>
            <a:headEnd/>
            <a:tailEnd/>
          </a:ln>
        </p:spPr>
      </p:pic>
      <p:pic>
        <p:nvPicPr>
          <p:cNvPr id="2051" name="Picture 3"/>
          <p:cNvPicPr>
            <a:picLocks noChangeAspect="1" noChangeArrowheads="1"/>
          </p:cNvPicPr>
          <p:nvPr/>
        </p:nvPicPr>
        <p:blipFill>
          <a:blip r:embed="rId16" cstate="print"/>
          <a:srcRect/>
          <a:stretch>
            <a:fillRect/>
          </a:stretch>
        </p:blipFill>
        <p:spPr bwMode="auto">
          <a:xfrm>
            <a:off x="1492371" y="1844824"/>
            <a:ext cx="1837424" cy="958759"/>
          </a:xfrm>
          <a:prstGeom prst="rect">
            <a:avLst/>
          </a:prstGeom>
          <a:noFill/>
          <a:ln w="9525">
            <a:noFill/>
            <a:miter lim="800000"/>
            <a:headEnd/>
            <a:tailEnd/>
          </a:ln>
        </p:spPr>
      </p:pic>
      <p:sp>
        <p:nvSpPr>
          <p:cNvPr id="13" name="文字方塊 12"/>
          <p:cNvSpPr txBox="1"/>
          <p:nvPr/>
        </p:nvSpPr>
        <p:spPr>
          <a:xfrm>
            <a:off x="5837400" y="1469596"/>
            <a:ext cx="1728192" cy="400110"/>
          </a:xfrm>
          <a:prstGeom prst="rect">
            <a:avLst/>
          </a:prstGeom>
          <a:noFill/>
        </p:spPr>
        <p:txBody>
          <a:bodyPr wrap="square" rtlCol="0">
            <a:spAutoFit/>
          </a:bodyPr>
          <a:lstStyle/>
          <a:p>
            <a:r>
              <a:rPr lang="en-US" altLang="zh-TW" sz="2000" b="1" dirty="0" smtClean="0">
                <a:solidFill>
                  <a:srgbClr val="4BACC6">
                    <a:lumMod val="50000"/>
                  </a:srgbClr>
                </a:solidFill>
                <a:effectLst>
                  <a:outerShdw blurRad="38100" dist="38100" dir="2700000" algn="tl">
                    <a:srgbClr val="000000">
                      <a:alpha val="43137"/>
                    </a:srgbClr>
                  </a:outerShdw>
                </a:effectLst>
              </a:rPr>
              <a:t>2013</a:t>
            </a:r>
            <a:r>
              <a:rPr lang="zh-TW" altLang="en-US" sz="2000" b="1" dirty="0" smtClean="0">
                <a:solidFill>
                  <a:srgbClr val="4BACC6">
                    <a:lumMod val="50000"/>
                  </a:srgbClr>
                </a:solidFill>
                <a:effectLst>
                  <a:outerShdw blurRad="38100" dist="38100" dir="2700000" algn="tl">
                    <a:srgbClr val="000000">
                      <a:alpha val="43137"/>
                    </a:srgbClr>
                  </a:outerShdw>
                </a:effectLst>
              </a:rPr>
              <a:t>年    友成</a:t>
            </a:r>
            <a:endParaRPr lang="zh-TW" altLang="en-US" sz="2000" b="1" dirty="0">
              <a:solidFill>
                <a:srgbClr val="4BACC6">
                  <a:lumMod val="50000"/>
                </a:srgbClr>
              </a:solidFill>
              <a:effectLst>
                <a:outerShdw blurRad="38100" dist="38100" dir="2700000" algn="tl">
                  <a:srgbClr val="000000">
                    <a:alpha val="43137"/>
                  </a:srgbClr>
                </a:outerShdw>
              </a:effectLst>
            </a:endParaRPr>
          </a:p>
        </p:txBody>
      </p:sp>
      <p:sp>
        <p:nvSpPr>
          <p:cNvPr id="14" name="文字方塊 13"/>
          <p:cNvSpPr txBox="1"/>
          <p:nvPr/>
        </p:nvSpPr>
        <p:spPr>
          <a:xfrm>
            <a:off x="1547664" y="1412776"/>
            <a:ext cx="1152128" cy="400110"/>
          </a:xfrm>
          <a:prstGeom prst="rect">
            <a:avLst/>
          </a:prstGeom>
          <a:noFill/>
        </p:spPr>
        <p:txBody>
          <a:bodyPr wrap="square" rtlCol="0">
            <a:spAutoFit/>
          </a:bodyPr>
          <a:lstStyle/>
          <a:p>
            <a:r>
              <a:rPr lang="en-US" altLang="zh-TW" sz="2000" b="1" dirty="0" smtClean="0">
                <a:solidFill>
                  <a:srgbClr val="4BACC6">
                    <a:lumMod val="50000"/>
                  </a:srgbClr>
                </a:solidFill>
                <a:effectLst>
                  <a:outerShdw blurRad="38100" dist="38100" dir="2700000" algn="tl">
                    <a:srgbClr val="000000">
                      <a:alpha val="43137"/>
                    </a:srgbClr>
                  </a:outerShdw>
                </a:effectLst>
              </a:rPr>
              <a:t>1963</a:t>
            </a:r>
            <a:r>
              <a:rPr lang="zh-TW" altLang="en-US" sz="2000" b="1" dirty="0" smtClean="0">
                <a:solidFill>
                  <a:srgbClr val="4BACC6">
                    <a:lumMod val="50000"/>
                  </a:srgbClr>
                </a:solidFill>
                <a:effectLst>
                  <a:outerShdw blurRad="38100" dist="38100" dir="2700000" algn="tl">
                    <a:srgbClr val="000000">
                      <a:alpha val="43137"/>
                    </a:srgbClr>
                  </a:outerShdw>
                </a:effectLst>
              </a:rPr>
              <a:t>年 </a:t>
            </a:r>
            <a:endParaRPr lang="zh-TW" altLang="en-US" sz="2000" b="1" dirty="0">
              <a:solidFill>
                <a:srgbClr val="4BACC6">
                  <a:lumMod val="50000"/>
                </a:srgbClr>
              </a:solidFill>
              <a:effectLst>
                <a:outerShdw blurRad="38100" dist="38100" dir="2700000" algn="tl">
                  <a:srgbClr val="000000">
                    <a:alpha val="43137"/>
                  </a:srgbClr>
                </a:outerShdw>
              </a:effectLst>
            </a:endParaRPr>
          </a:p>
        </p:txBody>
      </p:sp>
      <p:sp>
        <p:nvSpPr>
          <p:cNvPr id="15" name="文字方塊 14"/>
          <p:cNvSpPr txBox="1"/>
          <p:nvPr/>
        </p:nvSpPr>
        <p:spPr>
          <a:xfrm>
            <a:off x="3734172" y="1462621"/>
            <a:ext cx="1656184" cy="400110"/>
          </a:xfrm>
          <a:prstGeom prst="rect">
            <a:avLst/>
          </a:prstGeom>
          <a:noFill/>
        </p:spPr>
        <p:txBody>
          <a:bodyPr wrap="square" rtlCol="0">
            <a:spAutoFit/>
          </a:bodyPr>
          <a:lstStyle/>
          <a:p>
            <a:r>
              <a:rPr lang="en-US" altLang="zh-TW" sz="2000" b="1" dirty="0" smtClean="0">
                <a:solidFill>
                  <a:srgbClr val="4BACC6">
                    <a:lumMod val="50000"/>
                  </a:srgbClr>
                </a:solidFill>
                <a:effectLst>
                  <a:outerShdw blurRad="38100" dist="38100" dir="2700000" algn="tl">
                    <a:srgbClr val="000000">
                      <a:alpha val="43137"/>
                    </a:srgbClr>
                  </a:outerShdw>
                </a:effectLst>
              </a:rPr>
              <a:t>2006</a:t>
            </a:r>
            <a:r>
              <a:rPr lang="zh-TW" altLang="en-US" sz="2000" b="1" dirty="0" smtClean="0">
                <a:solidFill>
                  <a:srgbClr val="4BACC6">
                    <a:lumMod val="50000"/>
                  </a:srgbClr>
                </a:solidFill>
                <a:effectLst>
                  <a:outerShdw blurRad="38100" dist="38100" dir="2700000" algn="tl">
                    <a:srgbClr val="000000">
                      <a:alpha val="43137"/>
                    </a:srgbClr>
                  </a:outerShdw>
                </a:effectLst>
              </a:rPr>
              <a:t>年  大洋 </a:t>
            </a:r>
            <a:endParaRPr lang="zh-TW" altLang="en-US" sz="2000" b="1" dirty="0">
              <a:solidFill>
                <a:srgbClr val="4BACC6">
                  <a:lumMod val="50000"/>
                </a:srgbClr>
              </a:solidFill>
              <a:effectLst>
                <a:outerShdw blurRad="38100" dist="38100" dir="2700000" algn="tl">
                  <a:srgbClr val="000000">
                    <a:alpha val="43137"/>
                  </a:srgbClr>
                </a:outerShdw>
              </a:effectLst>
            </a:endParaRPr>
          </a:p>
        </p:txBody>
      </p:sp>
      <p:pic>
        <p:nvPicPr>
          <p:cNvPr id="16" name="圖片 15" descr="ScreenShot_20171110134711.png"/>
          <p:cNvPicPr>
            <a:picLocks noChangeAspect="1"/>
          </p:cNvPicPr>
          <p:nvPr/>
        </p:nvPicPr>
        <p:blipFill>
          <a:blip r:embed="rId17" cstate="print"/>
          <a:stretch>
            <a:fillRect/>
          </a:stretch>
        </p:blipFill>
        <p:spPr>
          <a:xfrm>
            <a:off x="3674853" y="4456856"/>
            <a:ext cx="1833251" cy="722434"/>
          </a:xfrm>
          <a:prstGeom prst="rect">
            <a:avLst/>
          </a:prstGeom>
        </p:spPr>
      </p:pic>
      <p:sp>
        <p:nvSpPr>
          <p:cNvPr id="17" name="文字方塊 16"/>
          <p:cNvSpPr txBox="1"/>
          <p:nvPr/>
        </p:nvSpPr>
        <p:spPr>
          <a:xfrm>
            <a:off x="1547664" y="3748970"/>
            <a:ext cx="1872208" cy="400110"/>
          </a:xfrm>
          <a:prstGeom prst="rect">
            <a:avLst/>
          </a:prstGeom>
          <a:noFill/>
        </p:spPr>
        <p:txBody>
          <a:bodyPr wrap="square" rtlCol="0">
            <a:spAutoFit/>
          </a:bodyPr>
          <a:lstStyle/>
          <a:p>
            <a:pPr>
              <a:spcBef>
                <a:spcPts val="600"/>
              </a:spcBef>
            </a:pPr>
            <a:r>
              <a:rPr lang="en-US" altLang="zh-TW" sz="2000" b="1" dirty="0" smtClean="0">
                <a:solidFill>
                  <a:srgbClr val="4BACC6">
                    <a:lumMod val="50000"/>
                  </a:srgbClr>
                </a:solidFill>
                <a:effectLst>
                  <a:outerShdw blurRad="38100" dist="38100" dir="2700000" algn="tl">
                    <a:srgbClr val="000000">
                      <a:alpha val="43137"/>
                    </a:srgbClr>
                  </a:outerShdw>
                </a:effectLst>
              </a:rPr>
              <a:t>2015</a:t>
            </a:r>
            <a:r>
              <a:rPr lang="zh-TW" altLang="en-US" sz="2000" b="1" dirty="0" smtClean="0">
                <a:solidFill>
                  <a:srgbClr val="4BACC6">
                    <a:lumMod val="50000"/>
                  </a:srgbClr>
                </a:solidFill>
                <a:effectLst>
                  <a:outerShdw blurRad="38100" dist="38100" dir="2700000" algn="tl">
                    <a:srgbClr val="000000">
                      <a:alpha val="43137"/>
                    </a:srgbClr>
                  </a:outerShdw>
                </a:effectLst>
              </a:rPr>
              <a:t>年  </a:t>
            </a:r>
            <a:r>
              <a:rPr lang="zh-TW" altLang="en-US" sz="1600" b="1" dirty="0" smtClean="0">
                <a:solidFill>
                  <a:srgbClr val="4BACC6">
                    <a:lumMod val="50000"/>
                  </a:srgbClr>
                </a:solidFill>
                <a:effectLst>
                  <a:outerShdw blurRad="38100" dist="38100" dir="2700000" algn="tl">
                    <a:srgbClr val="000000">
                      <a:alpha val="43137"/>
                    </a:srgbClr>
                  </a:outerShdw>
                </a:effectLst>
              </a:rPr>
              <a:t>薪昇暘</a:t>
            </a:r>
            <a:r>
              <a:rPr lang="zh-TW" altLang="en-US" sz="2000" b="1" dirty="0" smtClean="0">
                <a:solidFill>
                  <a:srgbClr val="4BACC6">
                    <a:lumMod val="50000"/>
                  </a:srgbClr>
                </a:solidFill>
                <a:effectLst>
                  <a:outerShdw blurRad="38100" dist="38100" dir="2700000" algn="tl">
                    <a:srgbClr val="000000">
                      <a:alpha val="43137"/>
                    </a:srgbClr>
                  </a:outerShdw>
                </a:effectLst>
              </a:rPr>
              <a:t> </a:t>
            </a:r>
            <a:endParaRPr lang="zh-TW" altLang="en-US" sz="2000" b="1" dirty="0">
              <a:solidFill>
                <a:srgbClr val="4BACC6">
                  <a:lumMod val="50000"/>
                </a:srgbClr>
              </a:solidFill>
              <a:effectLst>
                <a:outerShdw blurRad="38100" dist="38100" dir="2700000" algn="tl">
                  <a:srgbClr val="000000">
                    <a:alpha val="43137"/>
                  </a:srgbClr>
                </a:outerShdw>
              </a:effectLst>
            </a:endParaRPr>
          </a:p>
        </p:txBody>
      </p:sp>
      <p:sp>
        <p:nvSpPr>
          <p:cNvPr id="18" name="文字方塊 17"/>
          <p:cNvSpPr txBox="1"/>
          <p:nvPr/>
        </p:nvSpPr>
        <p:spPr>
          <a:xfrm>
            <a:off x="3674853" y="3748970"/>
            <a:ext cx="1940943" cy="646331"/>
          </a:xfrm>
          <a:prstGeom prst="rect">
            <a:avLst/>
          </a:prstGeom>
          <a:noFill/>
        </p:spPr>
        <p:txBody>
          <a:bodyPr wrap="square" rtlCol="0">
            <a:spAutoFit/>
          </a:bodyPr>
          <a:lstStyle/>
          <a:p>
            <a:r>
              <a:rPr lang="en-US" altLang="zh-TW" sz="2000" b="1" dirty="0" smtClean="0">
                <a:solidFill>
                  <a:srgbClr val="4BACC6">
                    <a:lumMod val="50000"/>
                  </a:srgbClr>
                </a:solidFill>
                <a:effectLst>
                  <a:outerShdw blurRad="38100" dist="38100" dir="2700000" algn="tl">
                    <a:srgbClr val="000000">
                      <a:alpha val="43137"/>
                    </a:srgbClr>
                  </a:outerShdw>
                </a:effectLst>
              </a:rPr>
              <a:t>2016</a:t>
            </a:r>
            <a:r>
              <a:rPr lang="zh-TW" altLang="en-US" sz="2000" b="1" dirty="0" smtClean="0">
                <a:solidFill>
                  <a:srgbClr val="4BACC6">
                    <a:lumMod val="50000"/>
                  </a:srgbClr>
                </a:solidFill>
                <a:effectLst>
                  <a:outerShdw blurRad="38100" dist="38100" dir="2700000" algn="tl">
                    <a:srgbClr val="000000">
                      <a:alpha val="43137"/>
                    </a:srgbClr>
                  </a:outerShdw>
                </a:effectLst>
              </a:rPr>
              <a:t>年  </a:t>
            </a:r>
            <a:r>
              <a:rPr lang="zh-TW" altLang="en-US" sz="1600" b="1" dirty="0" smtClean="0">
                <a:solidFill>
                  <a:srgbClr val="4BACC6">
                    <a:lumMod val="50000"/>
                  </a:srgbClr>
                </a:solidFill>
                <a:effectLst>
                  <a:outerShdw blurRad="38100" dist="38100" dir="2700000" algn="tl">
                    <a:srgbClr val="000000">
                      <a:alpha val="43137"/>
                    </a:srgbClr>
                  </a:outerShdw>
                </a:effectLst>
              </a:rPr>
              <a:t>萬基財</a:t>
            </a:r>
            <a:endParaRPr lang="en-US" altLang="zh-TW" sz="1600" b="1" dirty="0" smtClean="0">
              <a:solidFill>
                <a:srgbClr val="4BACC6">
                  <a:lumMod val="50000"/>
                </a:srgbClr>
              </a:solidFill>
              <a:effectLst>
                <a:outerShdw blurRad="38100" dist="38100" dir="2700000" algn="tl">
                  <a:srgbClr val="000000">
                    <a:alpha val="43137"/>
                  </a:srgbClr>
                </a:outerShdw>
              </a:effectLst>
            </a:endParaRPr>
          </a:p>
          <a:p>
            <a:r>
              <a:rPr lang="en-US" altLang="zh-TW" sz="1600" b="1" dirty="0">
                <a:solidFill>
                  <a:srgbClr val="4BACC6">
                    <a:lumMod val="50000"/>
                  </a:srgbClr>
                </a:solidFill>
                <a:effectLst>
                  <a:outerShdw blurRad="38100" dist="38100" dir="2700000" algn="tl">
                    <a:srgbClr val="000000">
                      <a:alpha val="43137"/>
                    </a:srgbClr>
                  </a:outerShdw>
                </a:effectLst>
              </a:rPr>
              <a:t>2019</a:t>
            </a:r>
            <a:r>
              <a:rPr lang="zh-TW" altLang="en-US" sz="1600" b="1" dirty="0">
                <a:solidFill>
                  <a:srgbClr val="4BACC6">
                    <a:lumMod val="50000"/>
                  </a:srgbClr>
                </a:solidFill>
                <a:effectLst>
                  <a:outerShdw blurRad="38100" dist="38100" dir="2700000" algn="tl">
                    <a:srgbClr val="000000">
                      <a:alpha val="43137"/>
                    </a:srgbClr>
                  </a:outerShdw>
                </a:effectLst>
              </a:rPr>
              <a:t>年  大禹金融</a:t>
            </a:r>
            <a:endParaRPr lang="en-US" altLang="zh-TW" sz="1600" b="1" dirty="0">
              <a:solidFill>
                <a:srgbClr val="4BACC6">
                  <a:lumMod val="50000"/>
                </a:srgbClr>
              </a:solidFill>
              <a:effectLst>
                <a:outerShdw blurRad="38100" dist="38100" dir="2700000" algn="tl">
                  <a:srgbClr val="000000">
                    <a:alpha val="43137"/>
                  </a:srgbClr>
                </a:outerShdw>
              </a:effectLst>
            </a:endParaRPr>
          </a:p>
        </p:txBody>
      </p:sp>
      <p:sp>
        <p:nvSpPr>
          <p:cNvPr id="19" name="文字方塊 18"/>
          <p:cNvSpPr txBox="1"/>
          <p:nvPr/>
        </p:nvSpPr>
        <p:spPr>
          <a:xfrm>
            <a:off x="5894299" y="3730403"/>
            <a:ext cx="1897349" cy="1138773"/>
          </a:xfrm>
          <a:prstGeom prst="rect">
            <a:avLst/>
          </a:prstGeom>
          <a:noFill/>
        </p:spPr>
        <p:txBody>
          <a:bodyPr wrap="square" rtlCol="0">
            <a:spAutoFit/>
          </a:bodyPr>
          <a:lstStyle/>
          <a:p>
            <a:r>
              <a:rPr lang="en-US" altLang="zh-TW" sz="2000" b="1" dirty="0" smtClean="0">
                <a:solidFill>
                  <a:srgbClr val="4BACC6">
                    <a:lumMod val="50000"/>
                  </a:srgbClr>
                </a:solidFill>
                <a:effectLst>
                  <a:outerShdw blurRad="38100" dist="38100" dir="2700000" algn="tl">
                    <a:srgbClr val="000000">
                      <a:alpha val="43137"/>
                    </a:srgbClr>
                  </a:outerShdw>
                </a:effectLst>
              </a:rPr>
              <a:t>2015</a:t>
            </a:r>
            <a:r>
              <a:rPr lang="zh-TW" altLang="en-US" sz="2000" b="1" dirty="0" smtClean="0">
                <a:solidFill>
                  <a:srgbClr val="4BACC6">
                    <a:lumMod val="50000"/>
                  </a:srgbClr>
                </a:solidFill>
                <a:effectLst>
                  <a:outerShdw blurRad="38100" dist="38100" dir="2700000" algn="tl">
                    <a:srgbClr val="000000">
                      <a:alpha val="43137"/>
                    </a:srgbClr>
                  </a:outerShdw>
                </a:effectLst>
              </a:rPr>
              <a:t>年</a:t>
            </a:r>
            <a:r>
              <a:rPr lang="zh-TW" altLang="en-US" sz="1400" b="1" dirty="0" smtClean="0">
                <a:solidFill>
                  <a:srgbClr val="4BACC6">
                    <a:lumMod val="50000"/>
                  </a:srgbClr>
                </a:solidFill>
                <a:effectLst>
                  <a:outerShdw blurRad="38100" dist="38100" dir="2700000" algn="tl">
                    <a:srgbClr val="000000">
                      <a:alpha val="43137"/>
                    </a:srgbClr>
                  </a:outerShdw>
                </a:effectLst>
              </a:rPr>
              <a:t>   </a:t>
            </a:r>
            <a:r>
              <a:rPr lang="zh-TW" altLang="en-US" sz="1600" b="1" dirty="0" smtClean="0">
                <a:solidFill>
                  <a:srgbClr val="4BACC6">
                    <a:lumMod val="50000"/>
                  </a:srgbClr>
                </a:solidFill>
                <a:effectLst>
                  <a:outerShdw blurRad="38100" dist="38100" dir="2700000" algn="tl">
                    <a:srgbClr val="000000">
                      <a:alpha val="43137"/>
                    </a:srgbClr>
                  </a:outerShdw>
                </a:effectLst>
              </a:rPr>
              <a:t>台境</a:t>
            </a:r>
            <a:endParaRPr lang="en-US" altLang="zh-TW" sz="1600" b="1" dirty="0" smtClean="0">
              <a:solidFill>
                <a:srgbClr val="4BACC6">
                  <a:lumMod val="50000"/>
                </a:srgbClr>
              </a:solidFill>
              <a:effectLst>
                <a:outerShdw blurRad="38100" dist="38100" dir="2700000" algn="tl">
                  <a:srgbClr val="000000">
                    <a:alpha val="43137"/>
                  </a:srgbClr>
                </a:outerShdw>
              </a:effectLst>
            </a:endParaRPr>
          </a:p>
          <a:p>
            <a:r>
              <a:rPr lang="en-US" altLang="zh-TW" sz="2000" b="1" dirty="0" smtClean="0">
                <a:solidFill>
                  <a:srgbClr val="4BACC6">
                    <a:lumMod val="50000"/>
                  </a:srgbClr>
                </a:solidFill>
                <a:effectLst>
                  <a:outerShdw blurRad="38100" dist="38100" dir="2700000" algn="tl">
                    <a:srgbClr val="000000">
                      <a:alpha val="43137"/>
                    </a:srgbClr>
                  </a:outerShdw>
                </a:effectLst>
              </a:rPr>
              <a:t>2017</a:t>
            </a:r>
            <a:r>
              <a:rPr lang="zh-TW" altLang="en-US" sz="2000" b="1" dirty="0" smtClean="0">
                <a:solidFill>
                  <a:srgbClr val="4BACC6">
                    <a:lumMod val="50000"/>
                  </a:srgbClr>
                </a:solidFill>
                <a:effectLst>
                  <a:outerShdw blurRad="38100" dist="38100" dir="2700000" algn="tl">
                    <a:srgbClr val="000000">
                      <a:alpha val="43137"/>
                    </a:srgbClr>
                  </a:outerShdw>
                </a:effectLst>
              </a:rPr>
              <a:t>年  </a:t>
            </a:r>
            <a:r>
              <a:rPr lang="zh-TW" altLang="en-US" sz="1600" b="1" dirty="0" smtClean="0">
                <a:solidFill>
                  <a:schemeClr val="accent1">
                    <a:lumMod val="75000"/>
                  </a:schemeClr>
                </a:solidFill>
                <a:effectLst>
                  <a:outerShdw blurRad="38100" dist="38100" dir="2700000" algn="tl">
                    <a:srgbClr val="000000">
                      <a:alpha val="43137"/>
                    </a:srgbClr>
                  </a:outerShdw>
                </a:effectLst>
              </a:rPr>
              <a:t>聖</a:t>
            </a:r>
            <a:r>
              <a:rPr lang="zh-TW" altLang="en-US" sz="1600" b="1" dirty="0">
                <a:solidFill>
                  <a:schemeClr val="accent1">
                    <a:lumMod val="75000"/>
                  </a:schemeClr>
                </a:solidFill>
                <a:effectLst>
                  <a:outerShdw blurRad="38100" dist="38100" dir="2700000" algn="tl">
                    <a:srgbClr val="000000">
                      <a:alpha val="43137"/>
                    </a:srgbClr>
                  </a:outerShdw>
                </a:effectLst>
              </a:rPr>
              <a:t>馬</a:t>
            </a:r>
            <a:r>
              <a:rPr lang="zh-TW" altLang="en-US" sz="1600" b="1" dirty="0" smtClean="0">
                <a:solidFill>
                  <a:schemeClr val="accent1">
                    <a:lumMod val="75000"/>
                  </a:schemeClr>
                </a:solidFill>
                <a:effectLst>
                  <a:outerShdw blurRad="38100" dist="38100" dir="2700000" algn="tl">
                    <a:srgbClr val="000000">
                      <a:alpha val="43137"/>
                    </a:srgbClr>
                  </a:outerShdw>
                </a:effectLst>
              </a:rPr>
              <a:t>丁</a:t>
            </a:r>
            <a:endParaRPr lang="en-US" altLang="zh-TW" sz="1400" b="1" dirty="0" smtClean="0">
              <a:solidFill>
                <a:schemeClr val="accent1">
                  <a:lumMod val="75000"/>
                </a:schemeClr>
              </a:solidFill>
              <a:effectLst>
                <a:outerShdw blurRad="38100" dist="38100" dir="2700000" algn="tl">
                  <a:srgbClr val="000000">
                    <a:alpha val="43137"/>
                  </a:srgbClr>
                </a:outerShdw>
              </a:effectLst>
            </a:endParaRPr>
          </a:p>
          <a:p>
            <a:endParaRPr lang="en-US" altLang="zh-TW" sz="1200" b="1" dirty="0">
              <a:solidFill>
                <a:prstClr val="white">
                  <a:lumMod val="50000"/>
                </a:prstClr>
              </a:solidFill>
              <a:effectLst>
                <a:outerShdw blurRad="38100" dist="38100" dir="2700000" algn="tl">
                  <a:srgbClr val="000000">
                    <a:alpha val="43137"/>
                  </a:srgbClr>
                </a:outerShdw>
              </a:effectLst>
            </a:endParaRPr>
          </a:p>
          <a:p>
            <a:r>
              <a:rPr lang="zh-TW" altLang="en-US" sz="1600" b="1" dirty="0" smtClean="0">
                <a:solidFill>
                  <a:srgbClr val="FF0000"/>
                </a:solidFill>
                <a:effectLst>
                  <a:outerShdw blurRad="38100" dist="38100" dir="2700000" algn="tl">
                    <a:srgbClr val="000000">
                      <a:alpha val="43137"/>
                    </a:srgbClr>
                  </a:outerShdw>
                </a:effectLst>
              </a:rPr>
              <a:t>                   </a:t>
            </a:r>
            <a:endParaRPr lang="zh-TW" altLang="en-US" sz="1200" b="1" dirty="0">
              <a:solidFill>
                <a:srgbClr val="FF0000"/>
              </a:solidFill>
              <a:effectLst>
                <a:outerShdw blurRad="38100" dist="38100" dir="2700000" algn="tl">
                  <a:srgbClr val="000000">
                    <a:alpha val="43137"/>
                  </a:srgbClr>
                </a:outerShdw>
              </a:effectLst>
            </a:endParaRPr>
          </a:p>
        </p:txBody>
      </p:sp>
      <p:pic>
        <p:nvPicPr>
          <p:cNvPr id="21" name="Picture 1"/>
          <p:cNvPicPr>
            <a:picLocks noChangeAspect="1" noChangeArrowheads="1"/>
          </p:cNvPicPr>
          <p:nvPr/>
        </p:nvPicPr>
        <p:blipFill>
          <a:blip r:embed="rId18" cstate="print"/>
          <a:srcRect/>
          <a:stretch>
            <a:fillRect/>
          </a:stretch>
        </p:blipFill>
        <p:spPr bwMode="auto">
          <a:xfrm>
            <a:off x="7596336" y="5085184"/>
            <a:ext cx="507677" cy="474924"/>
          </a:xfrm>
          <a:prstGeom prst="rect">
            <a:avLst/>
          </a:prstGeom>
          <a:noFill/>
          <a:ln w="9525">
            <a:noFill/>
            <a:miter lim="800000"/>
            <a:headEnd/>
            <a:tailEnd/>
          </a:ln>
        </p:spPr>
      </p:pic>
    </p:spTree>
    <p:extLst>
      <p:ext uri="{BB962C8B-B14F-4D97-AF65-F5344CB8AC3E}">
        <p14:creationId xmlns:p14="http://schemas.microsoft.com/office/powerpoint/2010/main" val="3907500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業務發展：航運 </a:t>
            </a:r>
            <a:r>
              <a:rPr lang="en-US" altLang="zh-TW" b="1" dirty="0" smtClean="0"/>
              <a:t>(1)</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6</a:t>
            </a:fld>
            <a:endParaRPr lang="zh-TW" altLang="en-US">
              <a:solidFill>
                <a:prstClr val="black">
                  <a:tint val="75000"/>
                </a:prst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899592" y="5085184"/>
            <a:ext cx="5112568" cy="1077512"/>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6084168" y="5013176"/>
            <a:ext cx="2376264" cy="1149805"/>
          </a:xfrm>
          <a:prstGeom prst="rect">
            <a:avLst/>
          </a:prstGeom>
          <a:noFill/>
          <a:ln w="9525">
            <a:noFill/>
            <a:miter lim="800000"/>
            <a:headEnd/>
            <a:tailEnd/>
          </a:ln>
        </p:spPr>
      </p:pic>
      <p:sp>
        <p:nvSpPr>
          <p:cNvPr id="7" name="內容版面配置區 2"/>
          <p:cNvSpPr txBox="1">
            <a:spLocks/>
          </p:cNvSpPr>
          <p:nvPr/>
        </p:nvSpPr>
        <p:spPr>
          <a:xfrm>
            <a:off x="395536" y="1412776"/>
            <a:ext cx="8229600" cy="4525963"/>
          </a:xfrm>
          <a:prstGeom prst="rect">
            <a:avLst/>
          </a:prstGeom>
        </p:spPr>
        <p:txBody>
          <a:bodyPr vert="horz" lIns="91440" tIns="45720" rIns="91440" bIns="45720" rtlCol="0">
            <a:normAutofit/>
          </a:bodyPr>
          <a:lstStyle/>
          <a:p>
            <a:pPr marL="342900" indent="-342900">
              <a:spcBef>
                <a:spcPct val="20000"/>
              </a:spcBef>
              <a:buClr>
                <a:srgbClr val="1F497D">
                  <a:lumMod val="40000"/>
                  <a:lumOff val="60000"/>
                </a:srgbClr>
              </a:buClr>
              <a:buFont typeface="Arial" pitchFamily="34" charset="0"/>
              <a:buNone/>
              <a:defRPr/>
            </a:pPr>
            <a:r>
              <a:rPr lang="zh-TW" altLang="en-US" sz="2400" dirty="0">
                <a:solidFill>
                  <a:prstClr val="black"/>
                </a:solidFill>
              </a:rPr>
              <a:t>自有船舶經營國際乾散貨運業務</a:t>
            </a:r>
            <a:endParaRPr lang="en-US" altLang="zh-TW" sz="2400" dirty="0">
              <a:solidFill>
                <a:prstClr val="black"/>
              </a:solidFill>
            </a:endParaRPr>
          </a:p>
          <a:p>
            <a:pPr marL="342900" indent="-342900">
              <a:spcBef>
                <a:spcPct val="20000"/>
              </a:spcBef>
              <a:buClr>
                <a:srgbClr val="1F497D">
                  <a:lumMod val="40000"/>
                  <a:lumOff val="60000"/>
                </a:srgbClr>
              </a:buClr>
              <a:buFont typeface="Wingdings" pitchFamily="2" charset="2"/>
              <a:buChar char="n"/>
            </a:pPr>
            <a:r>
              <a:rPr lang="zh-TW" altLang="en-US" sz="2400" dirty="0">
                <a:solidFill>
                  <a:prstClr val="black"/>
                </a:solidFill>
              </a:rPr>
              <a:t>目前</a:t>
            </a:r>
            <a:r>
              <a:rPr lang="zh-TW" altLang="en-US" sz="2400" dirty="0" smtClean="0">
                <a:solidFill>
                  <a:prstClr val="black"/>
                </a:solidFill>
              </a:rPr>
              <a:t>共</a:t>
            </a:r>
            <a:r>
              <a:rPr lang="en-US" altLang="zh-TW" sz="2400" dirty="0" smtClean="0">
                <a:solidFill>
                  <a:prstClr val="black"/>
                </a:solidFill>
              </a:rPr>
              <a:t>11</a:t>
            </a:r>
            <a:r>
              <a:rPr lang="zh-TW" altLang="en-US" sz="2400" dirty="0" smtClean="0">
                <a:solidFill>
                  <a:prstClr val="black"/>
                </a:solidFill>
              </a:rPr>
              <a:t>艘</a:t>
            </a:r>
            <a:r>
              <a:rPr lang="zh-TW" altLang="en-US" sz="2400" dirty="0">
                <a:solidFill>
                  <a:prstClr val="black"/>
                </a:solidFill>
              </a:rPr>
              <a:t>自有船舶：</a:t>
            </a:r>
            <a:r>
              <a:rPr lang="en-US" altLang="zh-TW" sz="2400" dirty="0">
                <a:solidFill>
                  <a:prstClr val="black"/>
                </a:solidFill>
              </a:rPr>
              <a:t>2</a:t>
            </a:r>
            <a:r>
              <a:rPr lang="zh-TW" altLang="en-US" sz="2400" dirty="0">
                <a:solidFill>
                  <a:prstClr val="black"/>
                </a:solidFill>
              </a:rPr>
              <a:t>艘為</a:t>
            </a:r>
            <a:r>
              <a:rPr lang="en-US" altLang="zh-TW" sz="2400" dirty="0" err="1">
                <a:solidFill>
                  <a:prstClr val="black"/>
                </a:solidFill>
              </a:rPr>
              <a:t>Handysize</a:t>
            </a:r>
            <a:r>
              <a:rPr lang="zh-TW" altLang="en-US" sz="2400" dirty="0">
                <a:solidFill>
                  <a:prstClr val="black"/>
                </a:solidFill>
              </a:rPr>
              <a:t>型</a:t>
            </a:r>
            <a:r>
              <a:rPr lang="zh-TW" altLang="en-US" sz="2400" dirty="0" smtClean="0">
                <a:solidFill>
                  <a:prstClr val="black"/>
                </a:solidFill>
              </a:rPr>
              <a:t>、</a:t>
            </a:r>
            <a:r>
              <a:rPr lang="en-US" altLang="zh-TW" sz="2400" dirty="0" smtClean="0">
                <a:solidFill>
                  <a:prstClr val="black"/>
                </a:solidFill>
              </a:rPr>
              <a:t>5</a:t>
            </a:r>
            <a:r>
              <a:rPr lang="zh-TW" altLang="en-US" sz="2400" dirty="0" smtClean="0">
                <a:solidFill>
                  <a:prstClr val="black"/>
                </a:solidFill>
              </a:rPr>
              <a:t>艘</a:t>
            </a:r>
            <a:r>
              <a:rPr lang="zh-TW" altLang="en-US" sz="2400" dirty="0">
                <a:solidFill>
                  <a:prstClr val="black"/>
                </a:solidFill>
              </a:rPr>
              <a:t>為</a:t>
            </a:r>
            <a:r>
              <a:rPr lang="en-US" altLang="zh-TW" sz="2400" dirty="0" err="1">
                <a:solidFill>
                  <a:prstClr val="black"/>
                </a:solidFill>
              </a:rPr>
              <a:t>Kamsarmax</a:t>
            </a:r>
            <a:r>
              <a:rPr lang="zh-TW" altLang="en-US" sz="2400" dirty="0">
                <a:solidFill>
                  <a:prstClr val="black"/>
                </a:solidFill>
              </a:rPr>
              <a:t>型、</a:t>
            </a:r>
            <a:r>
              <a:rPr lang="en-US" altLang="zh-TW" sz="2400" dirty="0">
                <a:solidFill>
                  <a:prstClr val="black"/>
                </a:solidFill>
              </a:rPr>
              <a:t>4</a:t>
            </a:r>
            <a:r>
              <a:rPr lang="zh-TW" altLang="en-US" sz="2400" dirty="0">
                <a:solidFill>
                  <a:prstClr val="black"/>
                </a:solidFill>
              </a:rPr>
              <a:t>艘為</a:t>
            </a:r>
            <a:r>
              <a:rPr lang="en-US" altLang="zh-TW" sz="2400" dirty="0" err="1">
                <a:solidFill>
                  <a:prstClr val="black"/>
                </a:solidFill>
              </a:rPr>
              <a:t>Supramax</a:t>
            </a:r>
            <a:r>
              <a:rPr lang="zh-TW" altLang="en-US" sz="2400" dirty="0">
                <a:solidFill>
                  <a:prstClr val="black"/>
                </a:solidFill>
              </a:rPr>
              <a:t>型</a:t>
            </a:r>
            <a:endParaRPr lang="en-US" altLang="zh-TW" sz="2400" dirty="0">
              <a:solidFill>
                <a:prstClr val="black"/>
              </a:solidFill>
            </a:endParaRPr>
          </a:p>
          <a:p>
            <a:pPr marL="342900" indent="-342900">
              <a:spcBef>
                <a:spcPct val="20000"/>
              </a:spcBef>
              <a:buClr>
                <a:srgbClr val="1F497D">
                  <a:lumMod val="40000"/>
                  <a:lumOff val="60000"/>
                </a:srgbClr>
              </a:buClr>
              <a:buFont typeface="Wingdings" pitchFamily="2" charset="2"/>
              <a:buChar char="n"/>
            </a:pPr>
            <a:r>
              <a:rPr lang="zh-TW" altLang="en-US" sz="2400" dirty="0" smtClean="0">
                <a:solidFill>
                  <a:prstClr val="black"/>
                </a:solidFill>
              </a:rPr>
              <a:t>視</a:t>
            </a:r>
            <a:r>
              <a:rPr lang="zh-TW" altLang="en-US" sz="2400" dirty="0">
                <a:solidFill>
                  <a:prstClr val="black"/>
                </a:solidFill>
              </a:rPr>
              <a:t>航運景氣靈活操作計時或聯營方式及評估汰舊換新時機，維持營運彈性</a:t>
            </a:r>
            <a:endParaRPr lang="en-US" altLang="zh-TW" sz="2400" dirty="0">
              <a:solidFill>
                <a:prstClr val="black"/>
              </a:solidFill>
            </a:endParaRPr>
          </a:p>
          <a:p>
            <a:pPr marL="342900" indent="-342900">
              <a:spcBef>
                <a:spcPct val="20000"/>
              </a:spcBef>
              <a:buClr>
                <a:srgbClr val="1F497D">
                  <a:lumMod val="40000"/>
                  <a:lumOff val="60000"/>
                </a:srgbClr>
              </a:buClr>
              <a:buFont typeface="Wingdings" pitchFamily="2" charset="2"/>
              <a:buChar char="n"/>
            </a:pPr>
            <a:r>
              <a:rPr lang="zh-TW" altLang="en-US" sz="2400" dirty="0">
                <a:solidFill>
                  <a:prstClr val="black"/>
                </a:solidFill>
              </a:rPr>
              <a:t>強化船舶電子化管理及提升維修保養效能，降低營業成本以持續提高營運效率</a:t>
            </a:r>
            <a:endParaRPr lang="en-US" altLang="zh-TW" sz="2400" dirty="0">
              <a:solidFill>
                <a:prstClr val="black"/>
              </a:solidFill>
            </a:endParaRPr>
          </a:p>
          <a:p>
            <a:pPr marL="342900" indent="-342900">
              <a:spcBef>
                <a:spcPct val="20000"/>
              </a:spcBef>
              <a:buClr>
                <a:srgbClr val="1F497D">
                  <a:lumMod val="40000"/>
                  <a:lumOff val="60000"/>
                </a:srgbClr>
              </a:buClr>
              <a:buFont typeface="Arial" pitchFamily="34" charset="0"/>
              <a:buNone/>
              <a:defRPr/>
            </a:pPr>
            <a:endParaRPr lang="en-US" altLang="zh-TW" sz="3200" dirty="0">
              <a:solidFill>
                <a:prstClr val="black"/>
              </a:solidFill>
            </a:endParaRPr>
          </a:p>
          <a:p>
            <a:pPr marL="342900" indent="-342900">
              <a:spcBef>
                <a:spcPct val="20000"/>
              </a:spcBef>
              <a:buFont typeface="Arial" pitchFamily="34" charset="0"/>
              <a:buChar char="•"/>
              <a:defRPr/>
            </a:pPr>
            <a:endParaRPr lang="zh-TW" altLang="en-US" sz="3200" dirty="0">
              <a:solidFill>
                <a:prstClr val="black"/>
              </a:solidFill>
            </a:endParaRPr>
          </a:p>
        </p:txBody>
      </p:sp>
    </p:spTree>
    <p:extLst>
      <p:ext uri="{BB962C8B-B14F-4D97-AF65-F5344CB8AC3E}">
        <p14:creationId xmlns:p14="http://schemas.microsoft.com/office/powerpoint/2010/main" val="1416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業務發展：航運 </a:t>
            </a:r>
            <a:r>
              <a:rPr lang="en-US" altLang="zh-TW" b="1" dirty="0" smtClean="0"/>
              <a:t>(2)</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7</a:t>
            </a:fld>
            <a:endParaRPr lang="zh-TW" altLang="en-US" dirty="0">
              <a:solidFill>
                <a:prstClr val="black">
                  <a:tint val="75000"/>
                </a:prstClr>
              </a:solidFill>
            </a:endParaRPr>
          </a:p>
        </p:txBody>
      </p:sp>
      <p:sp>
        <p:nvSpPr>
          <p:cNvPr id="20" name="內容版面配置區 2"/>
          <p:cNvSpPr txBox="1">
            <a:spLocks/>
          </p:cNvSpPr>
          <p:nvPr/>
        </p:nvSpPr>
        <p:spPr>
          <a:xfrm>
            <a:off x="1331640" y="5013176"/>
            <a:ext cx="6408712" cy="936104"/>
          </a:xfrm>
          <a:prstGeom prst="rect">
            <a:avLst/>
          </a:prstGeom>
        </p:spPr>
        <p:txBody>
          <a:bodyPr vert="horz" lIns="91440" tIns="45720" rIns="91440" bIns="45720" rtlCol="0">
            <a:normAutofit/>
          </a:bodyPr>
          <a:lstStyle/>
          <a:p>
            <a:pPr marL="342900" indent="-342900">
              <a:spcBef>
                <a:spcPct val="20000"/>
              </a:spcBef>
              <a:buClr>
                <a:srgbClr val="1F497D">
                  <a:lumMod val="40000"/>
                  <a:lumOff val="60000"/>
                </a:srgbClr>
              </a:buClr>
              <a:buFont typeface="Wingdings" pitchFamily="2" charset="2"/>
              <a:buChar char="n"/>
              <a:defRPr/>
            </a:pPr>
            <a:r>
              <a:rPr lang="zh-TW" altLang="en-US" sz="2000" dirty="0">
                <a:solidFill>
                  <a:prstClr val="black"/>
                </a:solidFill>
              </a:rPr>
              <a:t>波羅的海乾散貨</a:t>
            </a:r>
            <a:r>
              <a:rPr lang="zh-TW" altLang="en-US" sz="2000" dirty="0" smtClean="0">
                <a:solidFill>
                  <a:prstClr val="black"/>
                </a:solidFill>
              </a:rPr>
              <a:t>指數</a:t>
            </a:r>
            <a:r>
              <a:rPr lang="en-US" altLang="zh-TW" sz="2000" dirty="0" smtClean="0"/>
              <a:t>2021</a:t>
            </a:r>
            <a:r>
              <a:rPr lang="zh-TW" altLang="en-US" sz="2000" dirty="0" smtClean="0"/>
              <a:t>年</a:t>
            </a:r>
            <a:r>
              <a:rPr lang="zh-TW" altLang="en-US" sz="2000" dirty="0"/>
              <a:t>又</a:t>
            </a:r>
            <a:r>
              <a:rPr lang="zh-TW" altLang="en-US" sz="2000" dirty="0" smtClean="0"/>
              <a:t>達到近</a:t>
            </a:r>
            <a:r>
              <a:rPr lang="en-US" altLang="zh-TW" sz="2000" dirty="0" smtClean="0"/>
              <a:t>10</a:t>
            </a:r>
            <a:r>
              <a:rPr lang="zh-TW" altLang="en-US" sz="2000" dirty="0" smtClean="0"/>
              <a:t>年的高峰</a:t>
            </a:r>
            <a:r>
              <a:rPr lang="en-US" altLang="zh-TW" sz="2000" dirty="0" smtClean="0">
                <a:latin typeface="新細明體"/>
              </a:rPr>
              <a:t>，</a:t>
            </a:r>
            <a:r>
              <a:rPr lang="zh-TW" altLang="en-US" sz="2000" dirty="0" smtClean="0">
                <a:latin typeface="新細明體"/>
              </a:rPr>
              <a:t>未來市場走勢仍不明朗。</a:t>
            </a:r>
            <a:endParaRPr lang="en-US" altLang="zh-TW" sz="2000" dirty="0"/>
          </a:p>
          <a:p>
            <a:pPr>
              <a:spcBef>
                <a:spcPct val="20000"/>
              </a:spcBef>
              <a:buClr>
                <a:srgbClr val="1F497D">
                  <a:lumMod val="40000"/>
                  <a:lumOff val="60000"/>
                </a:srgbClr>
              </a:buClr>
            </a:pPr>
            <a:endParaRPr lang="en-US" altLang="zh-TW" sz="2000" dirty="0">
              <a:solidFill>
                <a:prstClr val="black"/>
              </a:solidFill>
            </a:endParaRPr>
          </a:p>
        </p:txBody>
      </p:sp>
      <p:sp>
        <p:nvSpPr>
          <p:cNvPr id="22" name="文字方塊 21"/>
          <p:cNvSpPr txBox="1"/>
          <p:nvPr/>
        </p:nvSpPr>
        <p:spPr>
          <a:xfrm>
            <a:off x="1475656" y="1268760"/>
            <a:ext cx="2376264" cy="584775"/>
          </a:xfrm>
          <a:prstGeom prst="rect">
            <a:avLst/>
          </a:prstGeom>
          <a:noFill/>
        </p:spPr>
        <p:txBody>
          <a:bodyPr wrap="square" rtlCol="0">
            <a:spAutoFit/>
          </a:bodyPr>
          <a:lstStyle/>
          <a:p>
            <a:r>
              <a:rPr lang="zh-TW" altLang="en-US" sz="1600" b="1" dirty="0">
                <a:solidFill>
                  <a:prstClr val="black"/>
                </a:solidFill>
              </a:rPr>
              <a:t>波羅的海乾散貨指數</a:t>
            </a:r>
            <a:endParaRPr lang="en-US" altLang="zh-TW" sz="1600" b="1" dirty="0">
              <a:solidFill>
                <a:prstClr val="black"/>
              </a:solidFill>
            </a:endParaRPr>
          </a:p>
          <a:p>
            <a:endParaRPr lang="zh-TW" altLang="en-US" sz="1600" b="1" dirty="0">
              <a:solidFill>
                <a:prstClr val="black"/>
              </a:solidFill>
            </a:endParaRPr>
          </a:p>
        </p:txBody>
      </p:sp>
      <p:pic>
        <p:nvPicPr>
          <p:cNvPr id="7" name="圖片 6"/>
          <p:cNvPicPr/>
          <p:nvPr/>
        </p:nvPicPr>
        <p:blipFill>
          <a:blip r:embed="rId2"/>
          <a:stretch>
            <a:fillRect/>
          </a:stretch>
        </p:blipFill>
        <p:spPr>
          <a:xfrm>
            <a:off x="1828800" y="1712277"/>
            <a:ext cx="5047456" cy="3156883"/>
          </a:xfrm>
          <a:prstGeom prst="rect">
            <a:avLst/>
          </a:prstGeom>
        </p:spPr>
      </p:pic>
    </p:spTree>
    <p:extLst>
      <p:ext uri="{BB962C8B-B14F-4D97-AF65-F5344CB8AC3E}">
        <p14:creationId xmlns:p14="http://schemas.microsoft.com/office/powerpoint/2010/main" val="4035581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業務發展：航運 </a:t>
            </a:r>
            <a:r>
              <a:rPr lang="en-US" altLang="zh-TW" b="1" dirty="0" smtClean="0"/>
              <a:t>(</a:t>
            </a:r>
            <a:r>
              <a:rPr lang="en-US" altLang="zh-TW" b="1" dirty="0"/>
              <a:t>3</a:t>
            </a:r>
            <a:r>
              <a:rPr lang="en-US" altLang="zh-TW" b="1" dirty="0" smtClean="0"/>
              <a:t>)</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8</a:t>
            </a:fld>
            <a:endParaRPr lang="zh-TW" altLang="en-US" dirty="0">
              <a:solidFill>
                <a:prstClr val="black">
                  <a:tint val="75000"/>
                </a:prstClr>
              </a:solidFill>
            </a:endParaRPr>
          </a:p>
        </p:txBody>
      </p:sp>
      <p:sp>
        <p:nvSpPr>
          <p:cNvPr id="20" name="內容版面配置區 2"/>
          <p:cNvSpPr txBox="1">
            <a:spLocks/>
          </p:cNvSpPr>
          <p:nvPr/>
        </p:nvSpPr>
        <p:spPr>
          <a:xfrm>
            <a:off x="1331640" y="5013176"/>
            <a:ext cx="6408712" cy="1368152"/>
          </a:xfrm>
          <a:prstGeom prst="rect">
            <a:avLst/>
          </a:prstGeom>
        </p:spPr>
        <p:txBody>
          <a:bodyPr vert="horz" lIns="91440" tIns="45720" rIns="91440" bIns="45720" rtlCol="0">
            <a:normAutofit/>
          </a:bodyPr>
          <a:lstStyle/>
          <a:p>
            <a:pPr marL="342900" indent="-342900">
              <a:spcBef>
                <a:spcPct val="20000"/>
              </a:spcBef>
              <a:buClr>
                <a:srgbClr val="1F497D">
                  <a:lumMod val="40000"/>
                  <a:lumOff val="60000"/>
                </a:srgbClr>
              </a:buClr>
              <a:buFont typeface="Wingdings" pitchFamily="2" charset="2"/>
              <a:buChar char="n"/>
              <a:defRPr/>
            </a:pPr>
            <a:r>
              <a:rPr lang="zh-TW" altLang="en-US" sz="2000" dirty="0">
                <a:solidFill>
                  <a:prstClr val="black"/>
                </a:solidFill>
                <a:latin typeface="標楷體" panose="03000509000000000000" pitchFamily="65" charset="-120"/>
                <a:ea typeface="標楷體" panose="03000509000000000000" pitchFamily="65" charset="-120"/>
              </a:rPr>
              <a:t>目前</a:t>
            </a:r>
            <a:r>
              <a:rPr lang="zh-TW" altLang="en-US" sz="2000" dirty="0" smtClean="0">
                <a:solidFill>
                  <a:prstClr val="black"/>
                </a:solidFill>
                <a:latin typeface="標楷體" panose="03000509000000000000" pitchFamily="65" charset="-120"/>
                <a:ea typeface="標楷體" panose="03000509000000000000" pitchFamily="65" charset="-120"/>
              </a:rPr>
              <a:t>船隊</a:t>
            </a:r>
            <a:r>
              <a:rPr lang="en-US" altLang="zh-TW" sz="2000" dirty="0" smtClean="0">
                <a:solidFill>
                  <a:prstClr val="black"/>
                </a:solidFill>
                <a:latin typeface="標楷體" panose="03000509000000000000" pitchFamily="65" charset="-120"/>
                <a:ea typeface="標楷體" panose="03000509000000000000" pitchFamily="65" charset="-120"/>
              </a:rPr>
              <a:t>11</a:t>
            </a:r>
            <a:r>
              <a:rPr lang="zh-TW" altLang="en-US" sz="2000" dirty="0" smtClean="0">
                <a:solidFill>
                  <a:prstClr val="black"/>
                </a:solidFill>
                <a:latin typeface="標楷體" panose="03000509000000000000" pitchFamily="65" charset="-120"/>
                <a:ea typeface="標楷體" panose="03000509000000000000" pitchFamily="65" charset="-120"/>
              </a:rPr>
              <a:t>艘</a:t>
            </a:r>
            <a:r>
              <a:rPr lang="zh-TW" altLang="en-US" sz="2000" dirty="0">
                <a:solidFill>
                  <a:prstClr val="black"/>
                </a:solidFill>
                <a:latin typeface="標楷體" panose="03000509000000000000" pitchFamily="65" charset="-120"/>
                <a:ea typeface="標楷體" panose="03000509000000000000" pitchFamily="65" charset="-120"/>
              </a:rPr>
              <a:t>船</a:t>
            </a:r>
            <a:r>
              <a:rPr lang="zh-TW" altLang="en-US" sz="2000" dirty="0" smtClean="0">
                <a:solidFill>
                  <a:prstClr val="black"/>
                </a:solidFill>
                <a:latin typeface="標楷體" panose="03000509000000000000" pitchFamily="65" charset="-120"/>
                <a:ea typeface="標楷體" panose="03000509000000000000" pitchFamily="65" charset="-120"/>
              </a:rPr>
              <a:t>有</a:t>
            </a:r>
            <a:r>
              <a:rPr lang="en-US" altLang="zh-TW" sz="2000" dirty="0">
                <a:solidFill>
                  <a:prstClr val="black"/>
                </a:solidFill>
                <a:latin typeface="標楷體" panose="03000509000000000000" pitchFamily="65" charset="-120"/>
                <a:ea typeface="標楷體" panose="03000509000000000000" pitchFamily="65" charset="-120"/>
              </a:rPr>
              <a:t>3</a:t>
            </a:r>
            <a:r>
              <a:rPr lang="zh-TW" altLang="en-US" sz="2000" dirty="0" smtClean="0">
                <a:solidFill>
                  <a:prstClr val="black"/>
                </a:solidFill>
                <a:latin typeface="標楷體" panose="03000509000000000000" pitchFamily="65" charset="-120"/>
                <a:ea typeface="標楷體" panose="03000509000000000000" pitchFamily="65" charset="-120"/>
              </a:rPr>
              <a:t>艘是</a:t>
            </a:r>
            <a:r>
              <a:rPr lang="en-US" altLang="zh-TW" sz="2000" dirty="0" smtClean="0">
                <a:solidFill>
                  <a:prstClr val="black"/>
                </a:solidFill>
                <a:latin typeface="標楷體" panose="03000509000000000000" pitchFamily="65" charset="-120"/>
                <a:ea typeface="標楷體" panose="03000509000000000000" pitchFamily="65" charset="-120"/>
              </a:rPr>
              <a:t>3</a:t>
            </a:r>
            <a:r>
              <a:rPr lang="zh-TW" altLang="en-US" sz="2000" dirty="0" smtClean="0">
                <a:solidFill>
                  <a:prstClr val="black"/>
                </a:solidFill>
                <a:latin typeface="標楷體" panose="03000509000000000000" pitchFamily="65" charset="-120"/>
                <a:ea typeface="標楷體" panose="03000509000000000000" pitchFamily="65" charset="-120"/>
              </a:rPr>
              <a:t>年</a:t>
            </a:r>
            <a:r>
              <a:rPr lang="zh-TW" altLang="en-US" sz="2000" dirty="0">
                <a:solidFill>
                  <a:prstClr val="black"/>
                </a:solidFill>
                <a:latin typeface="標楷體" panose="03000509000000000000" pitchFamily="65" charset="-120"/>
                <a:ea typeface="標楷體" panose="03000509000000000000" pitchFamily="65" charset="-120"/>
              </a:rPr>
              <a:t>以上的長約</a:t>
            </a:r>
            <a:r>
              <a:rPr lang="zh-TW" altLang="en-US" sz="2000" dirty="0" smtClean="0">
                <a:solidFill>
                  <a:prstClr val="black"/>
                </a:solidFill>
                <a:latin typeface="標楷體" panose="03000509000000000000" pitchFamily="65" charset="-120"/>
                <a:ea typeface="標楷體" panose="03000509000000000000" pitchFamily="65" charset="-120"/>
              </a:rPr>
              <a:t>、</a:t>
            </a:r>
            <a:r>
              <a:rPr lang="en-US" altLang="zh-TW" sz="2000" dirty="0">
                <a:solidFill>
                  <a:prstClr val="black"/>
                </a:solidFill>
                <a:latin typeface="標楷體" panose="03000509000000000000" pitchFamily="65" charset="-120"/>
                <a:ea typeface="標楷體" panose="03000509000000000000" pitchFamily="65" charset="-120"/>
              </a:rPr>
              <a:t>3</a:t>
            </a:r>
            <a:r>
              <a:rPr lang="zh-TW" altLang="en-US" sz="2000" dirty="0" smtClean="0">
                <a:solidFill>
                  <a:prstClr val="black"/>
                </a:solidFill>
                <a:latin typeface="標楷體" panose="03000509000000000000" pitchFamily="65" charset="-120"/>
                <a:ea typeface="標楷體" panose="03000509000000000000" pitchFamily="65" charset="-120"/>
              </a:rPr>
              <a:t>艘</a:t>
            </a:r>
            <a:r>
              <a:rPr lang="zh-TW" altLang="en-US" sz="2000" dirty="0">
                <a:solidFill>
                  <a:prstClr val="black"/>
                </a:solidFill>
                <a:latin typeface="標楷體" panose="03000509000000000000" pitchFamily="65" charset="-120"/>
                <a:ea typeface="標楷體" panose="03000509000000000000" pitchFamily="65" charset="-120"/>
              </a:rPr>
              <a:t>是放在</a:t>
            </a:r>
            <a:r>
              <a:rPr lang="en-US" altLang="zh-TW" sz="2000" dirty="0">
                <a:solidFill>
                  <a:prstClr val="black"/>
                </a:solidFill>
                <a:latin typeface="標楷體" panose="03000509000000000000" pitchFamily="65" charset="-120"/>
                <a:ea typeface="標楷體" panose="03000509000000000000" pitchFamily="65" charset="-120"/>
              </a:rPr>
              <a:t>POOL</a:t>
            </a:r>
            <a:r>
              <a:rPr lang="zh-TW" altLang="en-US" sz="2000" dirty="0" smtClean="0">
                <a:solidFill>
                  <a:prstClr val="black"/>
                </a:solidFill>
                <a:latin typeface="標楷體" panose="03000509000000000000" pitchFamily="65" charset="-120"/>
                <a:ea typeface="標楷體" panose="03000509000000000000" pitchFamily="65" charset="-120"/>
              </a:rPr>
              <a:t>聯營</a:t>
            </a:r>
            <a:r>
              <a:rPr lang="zh-TW" altLang="en-US" sz="2000" dirty="0">
                <a:solidFill>
                  <a:prstClr val="black"/>
                </a:solidFill>
                <a:latin typeface="標楷體" panose="03000509000000000000" pitchFamily="65" charset="-120"/>
                <a:ea typeface="標楷體" panose="03000509000000000000" pitchFamily="65" charset="-120"/>
              </a:rPr>
              <a:t>於現貨市場操作</a:t>
            </a:r>
            <a:r>
              <a:rPr lang="zh-TW" altLang="en-US" sz="2000" dirty="0" smtClean="0">
                <a:solidFill>
                  <a:prstClr val="black"/>
                </a:solidFill>
                <a:latin typeface="標楷體" panose="03000509000000000000" pitchFamily="65" charset="-120"/>
                <a:ea typeface="標楷體" panose="03000509000000000000" pitchFamily="65" charset="-120"/>
              </a:rPr>
              <a:t>，</a:t>
            </a:r>
            <a:r>
              <a:rPr lang="en-US" altLang="zh-TW" sz="2000" dirty="0">
                <a:solidFill>
                  <a:prstClr val="black"/>
                </a:solidFill>
                <a:latin typeface="標楷體" panose="03000509000000000000" pitchFamily="65" charset="-120"/>
                <a:ea typeface="標楷體" panose="03000509000000000000" pitchFamily="65" charset="-120"/>
              </a:rPr>
              <a:t>5</a:t>
            </a:r>
            <a:r>
              <a:rPr lang="zh-TW" altLang="en-US" sz="2000" dirty="0" smtClean="0">
                <a:solidFill>
                  <a:prstClr val="black"/>
                </a:solidFill>
                <a:latin typeface="標楷體" panose="03000509000000000000" pitchFamily="65" charset="-120"/>
                <a:ea typeface="標楷體" panose="03000509000000000000" pitchFamily="65" charset="-120"/>
              </a:rPr>
              <a:t>艘</a:t>
            </a:r>
            <a:r>
              <a:rPr lang="zh-TW" altLang="en-US" sz="2000" dirty="0">
                <a:solidFill>
                  <a:prstClr val="black"/>
                </a:solidFill>
                <a:latin typeface="標楷體" panose="03000509000000000000" pitchFamily="65" charset="-120"/>
                <a:ea typeface="標楷體" panose="03000509000000000000" pitchFamily="65" charset="-120"/>
              </a:rPr>
              <a:t>是</a:t>
            </a: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dirty="0" smtClean="0">
                <a:solidFill>
                  <a:prstClr val="black"/>
                </a:solidFill>
                <a:latin typeface="標楷體" panose="03000509000000000000" pitchFamily="65" charset="-120"/>
                <a:ea typeface="標楷體" panose="03000509000000000000" pitchFamily="65" charset="-120"/>
              </a:rPr>
              <a:t>年</a:t>
            </a:r>
            <a:r>
              <a:rPr lang="zh-TW" altLang="en-US" sz="2000" dirty="0">
                <a:solidFill>
                  <a:prstClr val="black"/>
                </a:solidFill>
                <a:latin typeface="標楷體" panose="03000509000000000000" pitchFamily="65" charset="-120"/>
                <a:ea typeface="標楷體" panose="03000509000000000000" pitchFamily="65" charset="-120"/>
              </a:rPr>
              <a:t>內</a:t>
            </a:r>
            <a:r>
              <a:rPr lang="zh-TW" altLang="en-US" sz="2000" dirty="0" smtClean="0">
                <a:solidFill>
                  <a:prstClr val="black"/>
                </a:solidFill>
                <a:latin typeface="標楷體" panose="03000509000000000000" pitchFamily="65" charset="-120"/>
                <a:ea typeface="標楷體" panose="03000509000000000000" pitchFamily="65" charset="-120"/>
              </a:rPr>
              <a:t>的</a:t>
            </a:r>
            <a:r>
              <a:rPr lang="zh-TW" altLang="en-US" sz="2000" dirty="0">
                <a:solidFill>
                  <a:prstClr val="black"/>
                </a:solidFill>
                <a:latin typeface="標楷體" panose="03000509000000000000" pitchFamily="65" charset="-120"/>
                <a:ea typeface="標楷體" panose="03000509000000000000" pitchFamily="65" charset="-120"/>
              </a:rPr>
              <a:t>合約，此種組合讓公司有較穩定的收入以及減少市場風險</a:t>
            </a:r>
            <a:r>
              <a:rPr lang="zh-TW" altLang="en-US" sz="2000" dirty="0">
                <a:solidFill>
                  <a:prstClr val="black"/>
                </a:solidFill>
                <a:latin typeface="新細明體"/>
              </a:rPr>
              <a:t>。</a:t>
            </a:r>
            <a:endParaRPr lang="en-US" altLang="zh-TW" sz="2000" dirty="0">
              <a:solidFill>
                <a:prstClr val="black"/>
              </a:solidFill>
            </a:endParaRPr>
          </a:p>
          <a:p>
            <a:pPr>
              <a:spcBef>
                <a:spcPct val="20000"/>
              </a:spcBef>
              <a:buClr>
                <a:srgbClr val="1F497D">
                  <a:lumMod val="40000"/>
                  <a:lumOff val="60000"/>
                </a:srgbClr>
              </a:buClr>
            </a:pPr>
            <a:endParaRPr lang="en-US" altLang="zh-TW" sz="2000" dirty="0">
              <a:solidFill>
                <a:prstClr val="black"/>
              </a:solidFill>
            </a:endParaRPr>
          </a:p>
        </p:txBody>
      </p:sp>
      <p:graphicFrame>
        <p:nvGraphicFramePr>
          <p:cNvPr id="6" name="圖表 5"/>
          <p:cNvGraphicFramePr>
            <a:graphicFrameLocks/>
          </p:cNvGraphicFramePr>
          <p:nvPr>
            <p:extLst>
              <p:ext uri="{D42A27DB-BD31-4B8C-83A1-F6EECF244321}">
                <p14:modId xmlns:p14="http://schemas.microsoft.com/office/powerpoint/2010/main" val="3288842778"/>
              </p:ext>
            </p:extLst>
          </p:nvPr>
        </p:nvGraphicFramePr>
        <p:xfrm>
          <a:off x="1403648" y="1484784"/>
          <a:ext cx="6120680" cy="3315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0428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業務發展：航運 </a:t>
            </a:r>
            <a:r>
              <a:rPr lang="en-US" altLang="zh-TW" b="1" dirty="0" smtClean="0"/>
              <a:t>(4)</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9</a:t>
            </a:fld>
            <a:endParaRPr lang="zh-TW" altLang="en-US" dirty="0">
              <a:solidFill>
                <a:prstClr val="black">
                  <a:tint val="75000"/>
                </a:prstClr>
              </a:solidFill>
            </a:endParaRPr>
          </a:p>
        </p:txBody>
      </p:sp>
      <p:sp>
        <p:nvSpPr>
          <p:cNvPr id="20" name="內容版面配置區 2"/>
          <p:cNvSpPr txBox="1">
            <a:spLocks/>
          </p:cNvSpPr>
          <p:nvPr/>
        </p:nvSpPr>
        <p:spPr>
          <a:xfrm>
            <a:off x="1331640" y="5013176"/>
            <a:ext cx="6408712" cy="1368152"/>
          </a:xfrm>
          <a:prstGeom prst="rect">
            <a:avLst/>
          </a:prstGeom>
        </p:spPr>
        <p:txBody>
          <a:bodyPr vert="horz" lIns="91440" tIns="45720" rIns="91440" bIns="45720" rtlCol="0">
            <a:normAutofit/>
          </a:bodyPr>
          <a:lstStyle/>
          <a:p>
            <a:pPr>
              <a:spcBef>
                <a:spcPct val="20000"/>
              </a:spcBef>
              <a:buClr>
                <a:srgbClr val="1F497D">
                  <a:lumMod val="40000"/>
                  <a:lumOff val="60000"/>
                </a:srgbClr>
              </a:buClr>
            </a:pPr>
            <a:endParaRPr lang="en-US" altLang="zh-TW" sz="2000" dirty="0">
              <a:solidFill>
                <a:prstClr val="black"/>
              </a:solidFill>
            </a:endParaRPr>
          </a:p>
        </p:txBody>
      </p:sp>
      <p:graphicFrame>
        <p:nvGraphicFramePr>
          <p:cNvPr id="8" name="圖表 7"/>
          <p:cNvGraphicFramePr>
            <a:graphicFrameLocks/>
          </p:cNvGraphicFramePr>
          <p:nvPr/>
        </p:nvGraphicFramePr>
        <p:xfrm>
          <a:off x="385762" y="1738312"/>
          <a:ext cx="8372475" cy="3381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3125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飛機雲">
  <a:themeElements>
    <a:clrScheme name="飛機雲">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飛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Template>
  <TotalTime>9619</TotalTime>
  <Words>1644</Words>
  <Application>Microsoft Office PowerPoint</Application>
  <PresentationFormat>如螢幕大小 (4:3)</PresentationFormat>
  <Paragraphs>305</Paragraphs>
  <Slides>23</Slides>
  <Notes>1</Notes>
  <HiddenSlides>0</HiddenSlides>
  <MMClips>0</MMClips>
  <ScaleCrop>false</ScaleCrop>
  <HeadingPairs>
    <vt:vector size="4" baseType="variant">
      <vt:variant>
        <vt:lpstr>佈景主題</vt:lpstr>
      </vt:variant>
      <vt:variant>
        <vt:i4>2</vt:i4>
      </vt:variant>
      <vt:variant>
        <vt:lpstr>投影片標題</vt:lpstr>
      </vt:variant>
      <vt:variant>
        <vt:i4>23</vt:i4>
      </vt:variant>
    </vt:vector>
  </HeadingPairs>
  <TitlesOfParts>
    <vt:vector size="25" baseType="lpstr">
      <vt:lpstr>1</vt:lpstr>
      <vt:lpstr>飛機雲</vt:lpstr>
      <vt:lpstr>PowerPoint 簡報</vt:lpstr>
      <vt:lpstr>免責聲明</vt:lpstr>
      <vt:lpstr>議程</vt:lpstr>
      <vt:lpstr>公司簡介</vt:lpstr>
      <vt:lpstr>益航布局</vt:lpstr>
      <vt:lpstr>業務發展：航運 (1)</vt:lpstr>
      <vt:lpstr>業務發展：航運 (2)</vt:lpstr>
      <vt:lpstr>業務發展：航運 (3)</vt:lpstr>
      <vt:lpstr>業務發展：航運 (4)</vt:lpstr>
      <vt:lpstr>業務發展：友成融資租賃 (1)</vt:lpstr>
      <vt:lpstr>業務發展：薪昇暘開發</vt:lpstr>
      <vt:lpstr>業務發展：集團控股</vt:lpstr>
      <vt:lpstr>集團控股：聖馬丁國際控股</vt:lpstr>
      <vt:lpstr>集團控股：大禹金融控股</vt:lpstr>
      <vt:lpstr>業務發展：大洋商業</vt:lpstr>
      <vt:lpstr>財務摘要</vt:lpstr>
      <vt:lpstr>財務分析</vt:lpstr>
      <vt:lpstr>負債水準變化</vt:lpstr>
      <vt:lpstr>負債淨值比水準變化</vt:lpstr>
      <vt:lpstr>營業收入、營業淨利及本期損益變化</vt:lpstr>
      <vt:lpstr>合併綜合損益表</vt:lpstr>
      <vt:lpstr>合併綜合損益表</vt:lpstr>
      <vt:lpstr>PowerPoint 簡報</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SophiaKao</dc:creator>
  <cp:lastModifiedBy>Hewlett-Packard Company</cp:lastModifiedBy>
  <cp:revision>562</cp:revision>
  <cp:lastPrinted>2021-12-23T07:12:55Z</cp:lastPrinted>
  <dcterms:created xsi:type="dcterms:W3CDTF">2017-11-07T01:58:22Z</dcterms:created>
  <dcterms:modified xsi:type="dcterms:W3CDTF">2021-12-23T09:47:28Z</dcterms:modified>
</cp:coreProperties>
</file>