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0"/>
  </p:notesMasterIdLst>
  <p:handoutMasterIdLst>
    <p:handoutMasterId r:id="rId31"/>
  </p:handoutMasterIdLst>
  <p:sldIdLst>
    <p:sldId id="395" r:id="rId6"/>
    <p:sldId id="307" r:id="rId7"/>
    <p:sldId id="308" r:id="rId8"/>
    <p:sldId id="348" r:id="rId9"/>
    <p:sldId id="349" r:id="rId10"/>
    <p:sldId id="370" r:id="rId11"/>
    <p:sldId id="371" r:id="rId12"/>
    <p:sldId id="372" r:id="rId13"/>
    <p:sldId id="373" r:id="rId14"/>
    <p:sldId id="361" r:id="rId15"/>
    <p:sldId id="394" r:id="rId16"/>
    <p:sldId id="365" r:id="rId17"/>
    <p:sldId id="366" r:id="rId18"/>
    <p:sldId id="393" r:id="rId19"/>
    <p:sldId id="396" r:id="rId20"/>
    <p:sldId id="350" r:id="rId21"/>
    <p:sldId id="351" r:id="rId22"/>
    <p:sldId id="369" r:id="rId23"/>
    <p:sldId id="353" r:id="rId24"/>
    <p:sldId id="354" r:id="rId25"/>
    <p:sldId id="355" r:id="rId26"/>
    <p:sldId id="356" r:id="rId27"/>
    <p:sldId id="392" r:id="rId28"/>
    <p:sldId id="322" r:id="rId29"/>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50E03-E83C-4516-8C24-C151F8599170}" v="3" dt="2023-12-05T04:32:06.70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94777" autoAdjust="0"/>
  </p:normalViewPr>
  <p:slideViewPr>
    <p:cSldViewPr>
      <p:cViewPr varScale="1">
        <p:scale>
          <a:sx n="70" d="100"/>
          <a:sy n="70" d="100"/>
        </p:scale>
        <p:origin x="9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FIN-SER\Public\5-&#20844;&#21496;&#27861;&#35498;&#26371;\&#27861;&#35498;&#26371;_20231214\20231214%20&#27861;&#35498;_&#36001;&#21209;&#25976;&#258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saLiu\Desktop\&#31199;&#32004;&#37197;&#326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Kelley%20File\Documents\WeChat%20Files\wxid_d4gq5k5naalj22\FileStorage\File\2023-11\&#26376;&#32080;&#25613;&#30410;%20&#30340;&#35079;&#26412;.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oleObject" Target="file:///\\FIN-SER\Public\5-&#20844;&#21496;&#27861;&#35498;&#26371;\&#27861;&#35498;&#26371;_20231214\20231214%20&#27861;&#35498;_&#36001;&#21209;&#25976;&#25818;.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5532833100935632E-2"/>
          <c:y val="0.12891101256021159"/>
          <c:w val="0.80893433379812874"/>
          <c:h val="0.76261220221035586"/>
        </c:manualLayout>
      </c:layout>
      <c:pie3DChart>
        <c:varyColors val="1"/>
        <c:ser>
          <c:idx val="0"/>
          <c:order val="0"/>
          <c:explosion val="14"/>
          <c:dPt>
            <c:idx val="0"/>
            <c:bubble3D val="0"/>
            <c:explosion val="8"/>
            <c:extLst>
              <c:ext xmlns:c16="http://schemas.microsoft.com/office/drawing/2014/chart" uri="{C3380CC4-5D6E-409C-BE32-E72D297353CC}">
                <c16:uniqueId val="{00000001-D5E1-47C6-AB8B-4DACE2015599}"/>
              </c:ext>
            </c:extLst>
          </c:dPt>
          <c:dPt>
            <c:idx val="2"/>
            <c:bubble3D val="0"/>
            <c:explosion val="9"/>
            <c:extLst>
              <c:ext xmlns:c16="http://schemas.microsoft.com/office/drawing/2014/chart" uri="{C3380CC4-5D6E-409C-BE32-E72D297353CC}">
                <c16:uniqueId val="{00000003-D5E1-47C6-AB8B-4DACE2015599}"/>
              </c:ext>
            </c:extLst>
          </c:dPt>
          <c:dLbls>
            <c:dLbl>
              <c:idx val="0"/>
              <c:layout>
                <c:manualLayout>
                  <c:x val="4.1353706142274571E-2"/>
                  <c:y val="-6.1354996331510418E-2"/>
                </c:manualLayout>
              </c:layout>
              <c:numFmt formatCode="0.0%" sourceLinked="0"/>
              <c:spPr/>
              <c:txPr>
                <a:bodyPr/>
                <a:lstStyle/>
                <a:p>
                  <a:pPr>
                    <a:defRPr sz="1200" b="1"/>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E1-47C6-AB8B-4DACE2015599}"/>
                </c:ext>
              </c:extLst>
            </c:dLbl>
            <c:dLbl>
              <c:idx val="1"/>
              <c:layout>
                <c:manualLayout>
                  <c:x val="5.6466535433070869E-2"/>
                  <c:y val="8.5597477398658417E-2"/>
                </c:manualLayout>
              </c:layout>
              <c:numFmt formatCode="0.0%" sourceLinked="0"/>
              <c:spPr/>
              <c:txPr>
                <a:bodyPr/>
                <a:lstStyle/>
                <a:p>
                  <a:pPr>
                    <a:defRPr sz="1200" b="1"/>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D5E1-47C6-AB8B-4DACE2015599}"/>
                </c:ext>
              </c:extLst>
            </c:dLbl>
            <c:dLbl>
              <c:idx val="2"/>
              <c:numFmt formatCode="0.0%" sourceLinked="0"/>
              <c:spPr/>
              <c:txPr>
                <a:bodyPr/>
                <a:lstStyle/>
                <a:p>
                  <a:pPr>
                    <a:defRPr sz="1200" b="1"/>
                  </a:pPr>
                  <a:endParaRPr lang="zh-TW"/>
                </a:p>
              </c:txPr>
              <c:showLegendKey val="0"/>
              <c:showVal val="0"/>
              <c:showCatName val="1"/>
              <c:showSerName val="0"/>
              <c:showPercent val="1"/>
              <c:showBubbleSize val="0"/>
              <c:extLst>
                <c:ext xmlns:c16="http://schemas.microsoft.com/office/drawing/2014/chart" uri="{C3380CC4-5D6E-409C-BE32-E72D297353CC}">
                  <c16:uniqueId val="{00000003-D5E1-47C6-AB8B-4DACE2015599}"/>
                </c:ext>
              </c:extLst>
            </c:dLbl>
            <c:dLbl>
              <c:idx val="3"/>
              <c:layout>
                <c:manualLayout>
                  <c:x val="-0.27868901688562181"/>
                  <c:y val="-5.4410734681219604E-2"/>
                </c:manualLayout>
              </c:layout>
              <c:numFmt formatCode="0.0%" sourceLinked="0"/>
              <c:spPr/>
              <c:txPr>
                <a:bodyPr/>
                <a:lstStyle/>
                <a:p>
                  <a:pPr>
                    <a:defRPr sz="1200" b="1"/>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5E1-47C6-AB8B-4DACE2015599}"/>
                </c:ext>
              </c:extLst>
            </c:dLbl>
            <c:dLbl>
              <c:idx val="4"/>
              <c:layout>
                <c:manualLayout>
                  <c:x val="0.1358844350134934"/>
                  <c:y val="-5.6711066736254513E-2"/>
                </c:manualLayout>
              </c:layout>
              <c:numFmt formatCode="0.0%" sourceLinked="0"/>
              <c:spPr/>
              <c:txPr>
                <a:bodyPr/>
                <a:lstStyle/>
                <a:p>
                  <a:pPr>
                    <a:defRPr sz="1200" b="1"/>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D5E1-47C6-AB8B-4DACE2015599}"/>
                </c:ext>
              </c:extLst>
            </c:dLbl>
            <c:spPr>
              <a:noFill/>
              <a:ln>
                <a:noFill/>
              </a:ln>
              <a:effectLst/>
            </c:spPr>
            <c:txPr>
              <a:bodyPr/>
              <a:lstStyle/>
              <a:p>
                <a:pPr>
                  <a:defRPr sz="1200" b="1"/>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營收!$B$3:$F$3</c:f>
              <c:strCache>
                <c:ptCount val="5"/>
                <c:pt idx="0">
                  <c:v>航運</c:v>
                </c:pt>
                <c:pt idx="1">
                  <c:v>投資</c:v>
                </c:pt>
                <c:pt idx="2">
                  <c:v>百貨</c:v>
                </c:pt>
                <c:pt idx="3">
                  <c:v>租賃</c:v>
                </c:pt>
                <c:pt idx="4">
                  <c:v>其他</c:v>
                </c:pt>
              </c:strCache>
            </c:strRef>
          </c:cat>
          <c:val>
            <c:numRef>
              <c:f>營收!$B$4:$F$4</c:f>
              <c:numCache>
                <c:formatCode>0.0%</c:formatCode>
                <c:ptCount val="5"/>
                <c:pt idx="0">
                  <c:v>0.30299999999999999</c:v>
                </c:pt>
                <c:pt idx="1">
                  <c:v>1E-3</c:v>
                </c:pt>
                <c:pt idx="2">
                  <c:v>0.68500000000000005</c:v>
                </c:pt>
                <c:pt idx="3">
                  <c:v>0.01</c:v>
                </c:pt>
                <c:pt idx="4">
                  <c:v>0</c:v>
                </c:pt>
              </c:numCache>
            </c:numRef>
          </c:val>
          <c:extLst>
            <c:ext xmlns:c16="http://schemas.microsoft.com/office/drawing/2014/chart" uri="{C3380CC4-5D6E-409C-BE32-E72D297353CC}">
              <c16:uniqueId val="{00000007-D5E1-47C6-AB8B-4DACE2015599}"/>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b="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TW"/>
              <a:t>租約配置</a:t>
            </a:r>
          </a:p>
        </c:rich>
      </c:tx>
      <c:overlay val="0"/>
      <c:spPr>
        <a:noFill/>
        <a:ln>
          <a:noFill/>
        </a:ln>
        <a:effectLst/>
      </c:spPr>
    </c:title>
    <c:autoTitleDeleted val="0"/>
    <c:plotArea>
      <c:layout/>
      <c:pieChart>
        <c:varyColors val="1"/>
        <c:dLbls>
          <c:dLblPos val="ctr"/>
          <c:showLegendKey val="0"/>
          <c:showVal val="0"/>
          <c:showCatName val="1"/>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zh-CN" altLang="en-US"/>
              <a:t>租約配置</a:t>
            </a:r>
            <a:endParaRPr lang="zh-TW"/>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zh-TW"/>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0AB-43E9-81F6-403F45DD0DC4}"/>
              </c:ext>
            </c:extLst>
          </c:dPt>
          <c:dPt>
            <c:idx val="1"/>
            <c:bubble3D val="0"/>
            <c:spPr>
              <a:solidFill>
                <a:schemeClr val="bg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0AB-43E9-81F6-403F45DD0DC4}"/>
              </c:ext>
            </c:extLst>
          </c:dPt>
          <c:dPt>
            <c:idx val="2"/>
            <c:bubble3D val="0"/>
            <c:spPr>
              <a:solidFill>
                <a:srgbClr val="92D05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0AB-43E9-81F6-403F45DD0DC4}"/>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bg1">
                          <a:lumMod val="50000"/>
                        </a:schemeClr>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1-00AB-43E9-81F6-403F45DD0DC4}"/>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bg1">
                            <a:lumMod val="50000"/>
                          </a:schemeClr>
                        </a:solidFill>
                        <a:latin typeface="+mn-lt"/>
                        <a:ea typeface="+mn-ea"/>
                        <a:cs typeface="+mn-cs"/>
                      </a:defRPr>
                    </a:pPr>
                    <a:r>
                      <a:rPr lang="zh-CN" altLang="en-US"/>
                      <a:t>長約</a:t>
                    </a:r>
                    <a:r>
                      <a:rPr lang="zh-CN" altLang="en-US" baseline="0"/>
                      <a:t>
</a:t>
                    </a:r>
                    <a:fld id="{7CC42532-C3AD-49FE-A974-C41726764B3B}" type="PERCENTAGE">
                      <a:rPr lang="en-US" altLang="zh-TW" baseline="0"/>
                      <a:pPr>
                        <a:defRPr>
                          <a:solidFill>
                            <a:schemeClr val="bg1">
                              <a:lumMod val="50000"/>
                            </a:schemeClr>
                          </a:solidFill>
                        </a:defRPr>
                      </a:pPr>
                      <a:t>[百分比]</a:t>
                    </a:fld>
                    <a:endParaRPr lang="zh-CN" alt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bg1">
                          <a:lumMod val="50000"/>
                        </a:schemeClr>
                      </a:solidFill>
                      <a:latin typeface="+mn-lt"/>
                      <a:ea typeface="+mn-ea"/>
                      <a:cs typeface="+mn-cs"/>
                    </a:defRPr>
                  </a:pPr>
                  <a:endParaRPr lang="zh-TW"/>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AB-43E9-81F6-403F45DD0DC4}"/>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bg1">
                            <a:lumMod val="50000"/>
                          </a:schemeClr>
                        </a:solidFill>
                        <a:latin typeface="+mn-lt"/>
                        <a:ea typeface="+mn-ea"/>
                        <a:cs typeface="+mn-cs"/>
                      </a:defRPr>
                    </a:pPr>
                    <a:r>
                      <a:rPr lang="zh-CN" altLang="en-US"/>
                      <a:t>短約</a:t>
                    </a:r>
                    <a:r>
                      <a:rPr lang="zh-CN" altLang="en-US" baseline="0"/>
                      <a:t>
</a:t>
                    </a:r>
                    <a:fld id="{9C74B352-D841-441B-BE11-1131A624C07E}" type="PERCENTAGE">
                      <a:rPr lang="en-US" altLang="zh-TW" baseline="0"/>
                      <a:pPr>
                        <a:defRPr>
                          <a:solidFill>
                            <a:schemeClr val="bg1">
                              <a:lumMod val="50000"/>
                            </a:schemeClr>
                          </a:solidFill>
                        </a:defRPr>
                      </a:pPr>
                      <a:t>[百分比]</a:t>
                    </a:fld>
                    <a:endParaRPr lang="zh-CN" alt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bg1">
                          <a:lumMod val="50000"/>
                        </a:schemeClr>
                      </a:solidFill>
                      <a:latin typeface="+mn-lt"/>
                      <a:ea typeface="+mn-ea"/>
                      <a:cs typeface="+mn-cs"/>
                    </a:defRPr>
                  </a:pPr>
                  <a:endParaRPr lang="zh-TW"/>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0AB-43E9-81F6-403F45DD0DC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bg1">
                        <a:lumMod val="50000"/>
                      </a:schemeClr>
                    </a:solidFill>
                    <a:latin typeface="+mn-lt"/>
                    <a:ea typeface="+mn-ea"/>
                    <a:cs typeface="+mn-cs"/>
                  </a:defRPr>
                </a:pPr>
                <a:endParaRPr lang="zh-TW"/>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工作表2!$A$3:$A$5</c:f>
              <c:strCache>
                <c:ptCount val="3"/>
                <c:pt idx="0">
                  <c:v>POOL</c:v>
                </c:pt>
                <c:pt idx="1">
                  <c:v>短約</c:v>
                </c:pt>
                <c:pt idx="2">
                  <c:v>長約</c:v>
                </c:pt>
              </c:strCache>
            </c:strRef>
          </c:cat>
          <c:val>
            <c:numRef>
              <c:f>工作表2!$B$3:$B$5</c:f>
              <c:numCache>
                <c:formatCode>0%</c:formatCode>
                <c:ptCount val="3"/>
                <c:pt idx="0">
                  <c:v>9.0909090909090912E-2</c:v>
                </c:pt>
                <c:pt idx="1">
                  <c:v>0.18181818181818182</c:v>
                </c:pt>
                <c:pt idx="2">
                  <c:v>0.72727272727272729</c:v>
                </c:pt>
              </c:numCache>
            </c:numRef>
          </c:val>
          <c:extLst>
            <c:ext xmlns:c16="http://schemas.microsoft.com/office/drawing/2014/chart" uri="{C3380CC4-5D6E-409C-BE32-E72D297353CC}">
              <c16:uniqueId val="{00000006-00AB-43E9-81F6-403F45DD0DC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en-US"/>
              <a:t>航運部門毛利</a:t>
            </a:r>
          </a:p>
        </c:rich>
      </c:tx>
      <c:overlay val="0"/>
    </c:title>
    <c:autoTitleDeleted val="0"/>
    <c:plotArea>
      <c:layout/>
      <c:lineChart>
        <c:grouping val="standard"/>
        <c:varyColors val="0"/>
        <c:ser>
          <c:idx val="0"/>
          <c:order val="0"/>
          <c:cat>
            <c:strRef>
              <c:f>'20231214'!$A$14:$A$25</c:f>
              <c:strCache>
                <c:ptCount val="12"/>
                <c:pt idx="0">
                  <c:v>2020Q4</c:v>
                </c:pt>
                <c:pt idx="1">
                  <c:v>2021Q1</c:v>
                </c:pt>
                <c:pt idx="2">
                  <c:v>2021Q2</c:v>
                </c:pt>
                <c:pt idx="3">
                  <c:v>2021Q3</c:v>
                </c:pt>
                <c:pt idx="4">
                  <c:v>2021Q4</c:v>
                </c:pt>
                <c:pt idx="5">
                  <c:v>2022Q1</c:v>
                </c:pt>
                <c:pt idx="6">
                  <c:v>2022Q2</c:v>
                </c:pt>
                <c:pt idx="7">
                  <c:v>2022Q3</c:v>
                </c:pt>
                <c:pt idx="8">
                  <c:v>2022Q4</c:v>
                </c:pt>
                <c:pt idx="9">
                  <c:v>2023Q1</c:v>
                </c:pt>
                <c:pt idx="10">
                  <c:v>2023Q2</c:v>
                </c:pt>
                <c:pt idx="11">
                  <c:v>2023Q3</c:v>
                </c:pt>
              </c:strCache>
            </c:strRef>
          </c:cat>
          <c:val>
            <c:numRef>
              <c:f>'20231214'!$B$14:$B$25</c:f>
              <c:numCache>
                <c:formatCode>_(* #,##0_);_(* \(#,##0\);_(* "-"_);_(@_)</c:formatCode>
                <c:ptCount val="12"/>
                <c:pt idx="0">
                  <c:v>1262.0897</c:v>
                </c:pt>
                <c:pt idx="1">
                  <c:v>2100.7049999999999</c:v>
                </c:pt>
                <c:pt idx="2">
                  <c:v>4001.4009999999998</c:v>
                </c:pt>
                <c:pt idx="3">
                  <c:v>7331.1975999999995</c:v>
                </c:pt>
                <c:pt idx="4">
                  <c:v>9506.2109999999993</c:v>
                </c:pt>
                <c:pt idx="5">
                  <c:v>8148.9979999999996</c:v>
                </c:pt>
                <c:pt idx="6">
                  <c:v>7220.5129999999999</c:v>
                </c:pt>
                <c:pt idx="7">
                  <c:v>7621.2079999999996</c:v>
                </c:pt>
                <c:pt idx="8">
                  <c:v>7984.8609999999999</c:v>
                </c:pt>
                <c:pt idx="9">
                  <c:v>5674.7820000000002</c:v>
                </c:pt>
                <c:pt idx="10">
                  <c:v>3524.4749999999999</c:v>
                </c:pt>
                <c:pt idx="11">
                  <c:v>2453.6729999999998</c:v>
                </c:pt>
              </c:numCache>
            </c:numRef>
          </c:val>
          <c:smooth val="0"/>
          <c:extLst>
            <c:ext xmlns:c16="http://schemas.microsoft.com/office/drawing/2014/chart" uri="{C3380CC4-5D6E-409C-BE32-E72D297353CC}">
              <c16:uniqueId val="{00000000-63D1-4755-8454-199BF9194593}"/>
            </c:ext>
          </c:extLst>
        </c:ser>
        <c:dLbls>
          <c:showLegendKey val="0"/>
          <c:showVal val="0"/>
          <c:showCatName val="0"/>
          <c:showSerName val="0"/>
          <c:showPercent val="0"/>
          <c:showBubbleSize val="0"/>
        </c:dLbls>
        <c:marker val="1"/>
        <c:smooth val="0"/>
        <c:axId val="142989952"/>
        <c:axId val="381403520"/>
      </c:lineChart>
      <c:catAx>
        <c:axId val="142989952"/>
        <c:scaling>
          <c:orientation val="minMax"/>
        </c:scaling>
        <c:delete val="0"/>
        <c:axPos val="b"/>
        <c:numFmt formatCode="General" sourceLinked="0"/>
        <c:majorTickMark val="none"/>
        <c:minorTickMark val="none"/>
        <c:tickLblPos val="nextTo"/>
        <c:crossAx val="381403520"/>
        <c:crosses val="autoZero"/>
        <c:auto val="1"/>
        <c:lblAlgn val="ctr"/>
        <c:lblOffset val="100"/>
        <c:noMultiLvlLbl val="0"/>
      </c:catAx>
      <c:valAx>
        <c:axId val="381403520"/>
        <c:scaling>
          <c:orientation val="minMax"/>
        </c:scaling>
        <c:delete val="0"/>
        <c:axPos val="l"/>
        <c:majorGridlines/>
        <c:title>
          <c:tx>
            <c:rich>
              <a:bodyPr/>
              <a:lstStyle/>
              <a:p>
                <a:pPr>
                  <a:defRPr/>
                </a:pPr>
                <a:r>
                  <a:rPr lang="zh-TW" altLang="en-US"/>
                  <a:t>美金仟元</a:t>
                </a:r>
              </a:p>
            </c:rich>
          </c:tx>
          <c:overlay val="0"/>
        </c:title>
        <c:numFmt formatCode="_(* #,##0_);_(* \(#,##0\);_(* &quot;-&quot;_);_(@_)" sourceLinked="1"/>
        <c:majorTickMark val="none"/>
        <c:minorTickMark val="none"/>
        <c:tickLblPos val="nextTo"/>
        <c:crossAx val="14298995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7.0789388252294139E-2"/>
          <c:y val="0.12739434498661831"/>
          <c:w val="0.92921061174770592"/>
          <c:h val="0.74071461132937166"/>
        </c:manualLayout>
      </c:layout>
      <c:bar3DChart>
        <c:barDir val="col"/>
        <c:grouping val="clustered"/>
        <c:varyColors val="0"/>
        <c:ser>
          <c:idx val="0"/>
          <c:order val="0"/>
          <c:tx>
            <c:strRef>
              <c:f>'1'!$B$6</c:f>
              <c:strCache>
                <c:ptCount val="1"/>
                <c:pt idx="0">
                  <c:v>負債</c:v>
                </c:pt>
              </c:strCache>
            </c:strRef>
          </c:tx>
          <c:spPr>
            <a:ln w="12700">
              <a:solidFill>
                <a:schemeClr val="bg1"/>
              </a:solidFill>
            </a:ln>
            <a:effectLst>
              <a:outerShdw blurRad="50800" dist="114300" dir="5400000" algn="ctr" rotWithShape="0">
                <a:srgbClr val="C00000"/>
              </a:outerShdw>
            </a:effectLst>
          </c:spPr>
          <c:invertIfNegative val="0"/>
          <c:cat>
            <c:strRef>
              <c:f>'1'!$C$3:$K$3</c:f>
              <c:strCache>
                <c:ptCount val="9"/>
                <c:pt idx="0">
                  <c:v>110Q3</c:v>
                </c:pt>
                <c:pt idx="1">
                  <c:v>110Q4</c:v>
                </c:pt>
                <c:pt idx="2">
                  <c:v>111Q1</c:v>
                </c:pt>
                <c:pt idx="3">
                  <c:v>111Q2</c:v>
                </c:pt>
                <c:pt idx="4">
                  <c:v>111Q3</c:v>
                </c:pt>
                <c:pt idx="5">
                  <c:v>111Q4</c:v>
                </c:pt>
                <c:pt idx="6">
                  <c:v>112Q1</c:v>
                </c:pt>
                <c:pt idx="7">
                  <c:v>112Q2</c:v>
                </c:pt>
                <c:pt idx="8">
                  <c:v>112Q3</c:v>
                </c:pt>
              </c:strCache>
            </c:strRef>
          </c:cat>
          <c:val>
            <c:numRef>
              <c:f>'1'!$C$6:$K$6</c:f>
              <c:numCache>
                <c:formatCode>#,##0_ </c:formatCode>
                <c:ptCount val="9"/>
                <c:pt idx="0">
                  <c:v>20648</c:v>
                </c:pt>
                <c:pt idx="1">
                  <c:v>28092</c:v>
                </c:pt>
                <c:pt idx="2">
                  <c:v>27459</c:v>
                </c:pt>
                <c:pt idx="3">
                  <c:v>26717</c:v>
                </c:pt>
                <c:pt idx="4">
                  <c:v>24961</c:v>
                </c:pt>
                <c:pt idx="5">
                  <c:v>24156</c:v>
                </c:pt>
                <c:pt idx="6">
                  <c:v>25084</c:v>
                </c:pt>
                <c:pt idx="7">
                  <c:v>23272</c:v>
                </c:pt>
                <c:pt idx="8">
                  <c:v>25613</c:v>
                </c:pt>
              </c:numCache>
            </c:numRef>
          </c:val>
          <c:extLst>
            <c:ext xmlns:c16="http://schemas.microsoft.com/office/drawing/2014/chart" uri="{C3380CC4-5D6E-409C-BE32-E72D297353CC}">
              <c16:uniqueId val="{00000000-1222-4707-8252-D64ED1B41666}"/>
            </c:ext>
          </c:extLst>
        </c:ser>
        <c:ser>
          <c:idx val="3"/>
          <c:order val="1"/>
          <c:tx>
            <c:strRef>
              <c:f>'1'!$B$4</c:f>
              <c:strCache>
                <c:ptCount val="1"/>
                <c:pt idx="0">
                  <c:v>租賃負債</c:v>
                </c:pt>
              </c:strCache>
            </c:strRef>
          </c:tx>
          <c:spPr>
            <a:ln w="63500"/>
          </c:spPr>
          <c:invertIfNegative val="0"/>
          <c:cat>
            <c:strRef>
              <c:f>'1'!$C$3:$K$3</c:f>
              <c:strCache>
                <c:ptCount val="9"/>
                <c:pt idx="0">
                  <c:v>110Q3</c:v>
                </c:pt>
                <c:pt idx="1">
                  <c:v>110Q4</c:v>
                </c:pt>
                <c:pt idx="2">
                  <c:v>111Q1</c:v>
                </c:pt>
                <c:pt idx="3">
                  <c:v>111Q2</c:v>
                </c:pt>
                <c:pt idx="4">
                  <c:v>111Q3</c:v>
                </c:pt>
                <c:pt idx="5">
                  <c:v>111Q4</c:v>
                </c:pt>
                <c:pt idx="6">
                  <c:v>112Q1</c:v>
                </c:pt>
                <c:pt idx="7">
                  <c:v>112Q2</c:v>
                </c:pt>
                <c:pt idx="8">
                  <c:v>112Q3</c:v>
                </c:pt>
              </c:strCache>
            </c:strRef>
          </c:cat>
          <c:val>
            <c:numRef>
              <c:f>'1'!$C$4:$K$4</c:f>
              <c:numCache>
                <c:formatCode>#,##0_ </c:formatCode>
                <c:ptCount val="9"/>
                <c:pt idx="0">
                  <c:v>7347</c:v>
                </c:pt>
                <c:pt idx="1">
                  <c:v>11609</c:v>
                </c:pt>
                <c:pt idx="2">
                  <c:v>11916</c:v>
                </c:pt>
                <c:pt idx="3">
                  <c:v>11655</c:v>
                </c:pt>
                <c:pt idx="4">
                  <c:v>10664</c:v>
                </c:pt>
                <c:pt idx="5">
                  <c:v>9993</c:v>
                </c:pt>
                <c:pt idx="6">
                  <c:v>10692</c:v>
                </c:pt>
                <c:pt idx="7">
                  <c:v>9143</c:v>
                </c:pt>
                <c:pt idx="8">
                  <c:v>10743</c:v>
                </c:pt>
              </c:numCache>
            </c:numRef>
          </c:val>
          <c:extLst>
            <c:ext xmlns:c16="http://schemas.microsoft.com/office/drawing/2014/chart" uri="{C3380CC4-5D6E-409C-BE32-E72D297353CC}">
              <c16:uniqueId val="{00000001-1222-4707-8252-D64ED1B41666}"/>
            </c:ext>
          </c:extLst>
        </c:ser>
        <c:ser>
          <c:idx val="4"/>
          <c:order val="2"/>
          <c:tx>
            <c:strRef>
              <c:f>'1'!$B$5</c:f>
              <c:strCache>
                <c:ptCount val="1"/>
                <c:pt idx="0">
                  <c:v>扣除租賃負債後之負債</c:v>
                </c:pt>
              </c:strCache>
            </c:strRef>
          </c:tx>
          <c:spPr>
            <a:ln w="12700">
              <a:solidFill>
                <a:schemeClr val="bg1"/>
              </a:solidFill>
            </a:ln>
          </c:spPr>
          <c:invertIfNegative val="0"/>
          <c:cat>
            <c:strRef>
              <c:f>'1'!$C$3:$K$3</c:f>
              <c:strCache>
                <c:ptCount val="9"/>
                <c:pt idx="0">
                  <c:v>110Q3</c:v>
                </c:pt>
                <c:pt idx="1">
                  <c:v>110Q4</c:v>
                </c:pt>
                <c:pt idx="2">
                  <c:v>111Q1</c:v>
                </c:pt>
                <c:pt idx="3">
                  <c:v>111Q2</c:v>
                </c:pt>
                <c:pt idx="4">
                  <c:v>111Q3</c:v>
                </c:pt>
                <c:pt idx="5">
                  <c:v>111Q4</c:v>
                </c:pt>
                <c:pt idx="6">
                  <c:v>112Q1</c:v>
                </c:pt>
                <c:pt idx="7">
                  <c:v>112Q2</c:v>
                </c:pt>
                <c:pt idx="8">
                  <c:v>112Q3</c:v>
                </c:pt>
              </c:strCache>
            </c:strRef>
          </c:cat>
          <c:val>
            <c:numRef>
              <c:f>'1'!$C$5:$K$5</c:f>
              <c:numCache>
                <c:formatCode>#,##0_ </c:formatCode>
                <c:ptCount val="9"/>
                <c:pt idx="0">
                  <c:v>13301</c:v>
                </c:pt>
                <c:pt idx="1">
                  <c:v>16483</c:v>
                </c:pt>
                <c:pt idx="2">
                  <c:v>15543</c:v>
                </c:pt>
                <c:pt idx="3">
                  <c:v>15062</c:v>
                </c:pt>
                <c:pt idx="4">
                  <c:v>14297</c:v>
                </c:pt>
                <c:pt idx="5">
                  <c:v>14163</c:v>
                </c:pt>
                <c:pt idx="6">
                  <c:v>14392</c:v>
                </c:pt>
                <c:pt idx="7">
                  <c:v>14129</c:v>
                </c:pt>
                <c:pt idx="8">
                  <c:v>14870</c:v>
                </c:pt>
              </c:numCache>
            </c:numRef>
          </c:val>
          <c:extLst>
            <c:ext xmlns:c16="http://schemas.microsoft.com/office/drawing/2014/chart" uri="{C3380CC4-5D6E-409C-BE32-E72D297353CC}">
              <c16:uniqueId val="{00000002-1222-4707-8252-D64ED1B41666}"/>
            </c:ext>
          </c:extLst>
        </c:ser>
        <c:dLbls>
          <c:showLegendKey val="0"/>
          <c:showVal val="0"/>
          <c:showCatName val="0"/>
          <c:showSerName val="0"/>
          <c:showPercent val="0"/>
          <c:showBubbleSize val="0"/>
        </c:dLbls>
        <c:gapWidth val="145"/>
        <c:gapDepth val="152"/>
        <c:shape val="box"/>
        <c:axId val="224861696"/>
        <c:axId val="200267392"/>
        <c:axId val="0"/>
      </c:bar3DChart>
      <c:catAx>
        <c:axId val="224861696"/>
        <c:scaling>
          <c:orientation val="minMax"/>
        </c:scaling>
        <c:delete val="0"/>
        <c:axPos val="b"/>
        <c:numFmt formatCode="General" sourceLinked="0"/>
        <c:majorTickMark val="none"/>
        <c:minorTickMark val="none"/>
        <c:tickLblPos val="nextTo"/>
        <c:crossAx val="200267392"/>
        <c:crosses val="autoZero"/>
        <c:auto val="1"/>
        <c:lblAlgn val="ctr"/>
        <c:lblOffset val="100"/>
        <c:noMultiLvlLbl val="0"/>
      </c:catAx>
      <c:valAx>
        <c:axId val="200267392"/>
        <c:scaling>
          <c:orientation val="minMax"/>
        </c:scaling>
        <c:delete val="0"/>
        <c:axPos val="l"/>
        <c:majorGridlines/>
        <c:numFmt formatCode="#,##0_ " sourceLinked="1"/>
        <c:majorTickMark val="none"/>
        <c:minorTickMark val="none"/>
        <c:tickLblPos val="nextTo"/>
        <c:spPr>
          <a:ln w="9525">
            <a:noFill/>
          </a:ln>
        </c:spPr>
        <c:crossAx val="224861696"/>
        <c:crosses val="autoZero"/>
        <c:crossBetween val="between"/>
      </c:valAx>
      <c:spPr>
        <a:ln w="3175">
          <a:solidFill>
            <a:srgbClr val="C00000"/>
          </a:solidFill>
        </a:ln>
      </c:spPr>
    </c:plotArea>
    <c:legend>
      <c:legendPos val="b"/>
      <c:layout>
        <c:manualLayout>
          <c:xMode val="edge"/>
          <c:yMode val="edge"/>
          <c:x val="0.55716871348913299"/>
          <c:y val="1.7839831321458659E-2"/>
          <c:w val="0.43790851814501119"/>
          <c:h val="5.2845046724627864E-2"/>
        </c:manualLayout>
      </c:layout>
      <c:overlay val="0"/>
      <c:txPr>
        <a:bodyPr/>
        <a:lstStyle/>
        <a:p>
          <a:pPr>
            <a:defRPr sz="1050"/>
          </a:pPr>
          <a:endParaRPr lang="zh-TW"/>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301442079585156"/>
          <c:y val="5.1400554097404488E-2"/>
          <c:w val="0.853465496005406"/>
          <c:h val="0.77796697287839034"/>
        </c:manualLayout>
      </c:layout>
      <c:bar3DChart>
        <c:barDir val="col"/>
        <c:grouping val="clustered"/>
        <c:varyColors val="0"/>
        <c:ser>
          <c:idx val="0"/>
          <c:order val="0"/>
          <c:tx>
            <c:strRef>
              <c:f>'1'!$B$12</c:f>
              <c:strCache>
                <c:ptCount val="1"/>
                <c:pt idx="0">
                  <c:v>負債淨值比</c:v>
                </c:pt>
              </c:strCache>
            </c:strRef>
          </c:tx>
          <c:invertIfNegative val="0"/>
          <c:cat>
            <c:strRef>
              <c:f>'1'!$C$11:$K$11</c:f>
              <c:strCache>
                <c:ptCount val="9"/>
                <c:pt idx="0">
                  <c:v>110Q3</c:v>
                </c:pt>
                <c:pt idx="1">
                  <c:v>110Q4</c:v>
                </c:pt>
                <c:pt idx="2">
                  <c:v>111Q1</c:v>
                </c:pt>
                <c:pt idx="3">
                  <c:v>111Q2</c:v>
                </c:pt>
                <c:pt idx="4">
                  <c:v>111Q3</c:v>
                </c:pt>
                <c:pt idx="5">
                  <c:v>111Q4</c:v>
                </c:pt>
                <c:pt idx="6">
                  <c:v>112Q1</c:v>
                </c:pt>
                <c:pt idx="7">
                  <c:v>112Q2</c:v>
                </c:pt>
                <c:pt idx="8">
                  <c:v>112Q3</c:v>
                </c:pt>
              </c:strCache>
            </c:strRef>
          </c:cat>
          <c:val>
            <c:numRef>
              <c:f>'1'!$C$12:$K$12</c:f>
              <c:numCache>
                <c:formatCode>0%</c:formatCode>
                <c:ptCount val="9"/>
                <c:pt idx="0">
                  <c:v>1.5649999999999999</c:v>
                </c:pt>
                <c:pt idx="1">
                  <c:v>2.1187</c:v>
                </c:pt>
                <c:pt idx="2">
                  <c:v>1.9832000000000001</c:v>
                </c:pt>
                <c:pt idx="3">
                  <c:v>1.9359999999999999</c:v>
                </c:pt>
                <c:pt idx="4">
                  <c:v>1.7567999999999999</c:v>
                </c:pt>
                <c:pt idx="5">
                  <c:v>1.7703</c:v>
                </c:pt>
                <c:pt idx="6">
                  <c:v>1.8318000000000001</c:v>
                </c:pt>
                <c:pt idx="7">
                  <c:v>1.764</c:v>
                </c:pt>
                <c:pt idx="8">
                  <c:v>1.9186000000000001</c:v>
                </c:pt>
              </c:numCache>
            </c:numRef>
          </c:val>
          <c:extLst>
            <c:ext xmlns:c16="http://schemas.microsoft.com/office/drawing/2014/chart" uri="{C3380CC4-5D6E-409C-BE32-E72D297353CC}">
              <c16:uniqueId val="{00000000-BC39-45EE-A3EF-96BE37CB110B}"/>
            </c:ext>
          </c:extLst>
        </c:ser>
        <c:ser>
          <c:idx val="1"/>
          <c:order val="1"/>
          <c:tx>
            <c:strRef>
              <c:f>'1'!$B$13</c:f>
              <c:strCache>
                <c:ptCount val="1"/>
                <c:pt idx="0">
                  <c:v>負債淨值比(不含租賃負債)</c:v>
                </c:pt>
              </c:strCache>
            </c:strRef>
          </c:tx>
          <c:invertIfNegative val="0"/>
          <c:cat>
            <c:strRef>
              <c:f>'1'!$C$11:$K$11</c:f>
              <c:strCache>
                <c:ptCount val="9"/>
                <c:pt idx="0">
                  <c:v>110Q3</c:v>
                </c:pt>
                <c:pt idx="1">
                  <c:v>110Q4</c:v>
                </c:pt>
                <c:pt idx="2">
                  <c:v>111Q1</c:v>
                </c:pt>
                <c:pt idx="3">
                  <c:v>111Q2</c:v>
                </c:pt>
                <c:pt idx="4">
                  <c:v>111Q3</c:v>
                </c:pt>
                <c:pt idx="5">
                  <c:v>111Q4</c:v>
                </c:pt>
                <c:pt idx="6">
                  <c:v>112Q1</c:v>
                </c:pt>
                <c:pt idx="7">
                  <c:v>112Q2</c:v>
                </c:pt>
                <c:pt idx="8">
                  <c:v>112Q3</c:v>
                </c:pt>
              </c:strCache>
            </c:strRef>
          </c:cat>
          <c:val>
            <c:numRef>
              <c:f>'1'!$C$13:$K$13</c:f>
              <c:numCache>
                <c:formatCode>0%</c:formatCode>
                <c:ptCount val="9"/>
                <c:pt idx="0">
                  <c:v>1.0081</c:v>
                </c:pt>
                <c:pt idx="1">
                  <c:v>1.2432000000000001</c:v>
                </c:pt>
                <c:pt idx="2">
                  <c:v>1.1226</c:v>
                </c:pt>
                <c:pt idx="3">
                  <c:v>1.0913999999999999</c:v>
                </c:pt>
                <c:pt idx="4">
                  <c:v>1.0063</c:v>
                </c:pt>
                <c:pt idx="5">
                  <c:v>1.038</c:v>
                </c:pt>
                <c:pt idx="6">
                  <c:v>1.0509999999999999</c:v>
                </c:pt>
                <c:pt idx="7">
                  <c:v>1.0709</c:v>
                </c:pt>
                <c:pt idx="8">
                  <c:v>1.1138999999999999</c:v>
                </c:pt>
              </c:numCache>
            </c:numRef>
          </c:val>
          <c:extLst>
            <c:ext xmlns:c16="http://schemas.microsoft.com/office/drawing/2014/chart" uri="{C3380CC4-5D6E-409C-BE32-E72D297353CC}">
              <c16:uniqueId val="{00000001-BC39-45EE-A3EF-96BE37CB110B}"/>
            </c:ext>
          </c:extLst>
        </c:ser>
        <c:dLbls>
          <c:showLegendKey val="0"/>
          <c:showVal val="0"/>
          <c:showCatName val="0"/>
          <c:showSerName val="0"/>
          <c:showPercent val="0"/>
          <c:showBubbleSize val="0"/>
        </c:dLbls>
        <c:gapWidth val="150"/>
        <c:shape val="box"/>
        <c:axId val="225035264"/>
        <c:axId val="225224960"/>
        <c:axId val="0"/>
      </c:bar3DChart>
      <c:catAx>
        <c:axId val="225035264"/>
        <c:scaling>
          <c:orientation val="minMax"/>
        </c:scaling>
        <c:delete val="0"/>
        <c:axPos val="b"/>
        <c:numFmt formatCode="General" sourceLinked="0"/>
        <c:majorTickMark val="out"/>
        <c:minorTickMark val="none"/>
        <c:tickLblPos val="nextTo"/>
        <c:crossAx val="225224960"/>
        <c:crosses val="autoZero"/>
        <c:auto val="1"/>
        <c:lblAlgn val="ctr"/>
        <c:lblOffset val="100"/>
        <c:noMultiLvlLbl val="0"/>
      </c:catAx>
      <c:valAx>
        <c:axId val="225224960"/>
        <c:scaling>
          <c:orientation val="minMax"/>
        </c:scaling>
        <c:delete val="0"/>
        <c:axPos val="l"/>
        <c:majorGridlines/>
        <c:numFmt formatCode="0%" sourceLinked="1"/>
        <c:majorTickMark val="out"/>
        <c:minorTickMark val="none"/>
        <c:tickLblPos val="nextTo"/>
        <c:crossAx val="225035264"/>
        <c:crosses val="autoZero"/>
        <c:crossBetween val="between"/>
      </c:valAx>
    </c:plotArea>
    <c:legend>
      <c:legendPos val="r"/>
      <c:layout>
        <c:manualLayout>
          <c:xMode val="edge"/>
          <c:yMode val="edge"/>
          <c:x val="0.31419722319404569"/>
          <c:y val="5.4787839020122485E-2"/>
          <c:w val="0.68334994752153055"/>
          <c:h val="0.13579469233012537"/>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336351706036744"/>
          <c:y val="2.8252405949256341E-2"/>
          <c:w val="0.86167957130358719"/>
          <c:h val="0.93423592884222806"/>
        </c:manualLayout>
      </c:layout>
      <c:bar3DChart>
        <c:barDir val="col"/>
        <c:grouping val="clustered"/>
        <c:varyColors val="0"/>
        <c:ser>
          <c:idx val="0"/>
          <c:order val="0"/>
          <c:tx>
            <c:strRef>
              <c:f>'1'!$B$16</c:f>
              <c:strCache>
                <c:ptCount val="1"/>
                <c:pt idx="0">
                  <c:v>營業收入</c:v>
                </c:pt>
              </c:strCache>
            </c:strRef>
          </c:tx>
          <c:invertIfNegative val="0"/>
          <c:cat>
            <c:strRef>
              <c:f>'1'!$C$15:$K$15</c:f>
              <c:strCache>
                <c:ptCount val="9"/>
                <c:pt idx="0">
                  <c:v>110Q3</c:v>
                </c:pt>
                <c:pt idx="1">
                  <c:v>110Q4</c:v>
                </c:pt>
                <c:pt idx="2">
                  <c:v>111Q1</c:v>
                </c:pt>
                <c:pt idx="3">
                  <c:v>111Q2</c:v>
                </c:pt>
                <c:pt idx="4">
                  <c:v>111Q3</c:v>
                </c:pt>
                <c:pt idx="5">
                  <c:v>111Q4</c:v>
                </c:pt>
                <c:pt idx="6">
                  <c:v>112Q1</c:v>
                </c:pt>
                <c:pt idx="7">
                  <c:v>112Q2</c:v>
                </c:pt>
                <c:pt idx="8">
                  <c:v>112Q3</c:v>
                </c:pt>
              </c:strCache>
            </c:strRef>
          </c:cat>
          <c:val>
            <c:numRef>
              <c:f>'1'!$C$16:$K$16</c:f>
              <c:numCache>
                <c:formatCode>#,##0_ </c:formatCode>
                <c:ptCount val="9"/>
                <c:pt idx="0">
                  <c:v>1584</c:v>
                </c:pt>
                <c:pt idx="1">
                  <c:v>1898</c:v>
                </c:pt>
                <c:pt idx="2">
                  <c:v>1770</c:v>
                </c:pt>
                <c:pt idx="3">
                  <c:v>1531</c:v>
                </c:pt>
                <c:pt idx="4">
                  <c:v>1524</c:v>
                </c:pt>
                <c:pt idx="5">
                  <c:v>1501</c:v>
                </c:pt>
                <c:pt idx="6">
                  <c:v>1527</c:v>
                </c:pt>
                <c:pt idx="7">
                  <c:v>1331</c:v>
                </c:pt>
                <c:pt idx="8">
                  <c:v>1244</c:v>
                </c:pt>
              </c:numCache>
            </c:numRef>
          </c:val>
          <c:extLst>
            <c:ext xmlns:c16="http://schemas.microsoft.com/office/drawing/2014/chart" uri="{C3380CC4-5D6E-409C-BE32-E72D297353CC}">
              <c16:uniqueId val="{00000000-C245-49D4-A4FC-19413CA50B13}"/>
            </c:ext>
          </c:extLst>
        </c:ser>
        <c:ser>
          <c:idx val="1"/>
          <c:order val="1"/>
          <c:tx>
            <c:strRef>
              <c:f>'1'!$B$17</c:f>
              <c:strCache>
                <c:ptCount val="1"/>
                <c:pt idx="0">
                  <c:v>營業淨利</c:v>
                </c:pt>
              </c:strCache>
            </c:strRef>
          </c:tx>
          <c:invertIfNegative val="0"/>
          <c:cat>
            <c:strRef>
              <c:f>'1'!$C$15:$K$15</c:f>
              <c:strCache>
                <c:ptCount val="9"/>
                <c:pt idx="0">
                  <c:v>110Q3</c:v>
                </c:pt>
                <c:pt idx="1">
                  <c:v>110Q4</c:v>
                </c:pt>
                <c:pt idx="2">
                  <c:v>111Q1</c:v>
                </c:pt>
                <c:pt idx="3">
                  <c:v>111Q2</c:v>
                </c:pt>
                <c:pt idx="4">
                  <c:v>111Q3</c:v>
                </c:pt>
                <c:pt idx="5">
                  <c:v>111Q4</c:v>
                </c:pt>
                <c:pt idx="6">
                  <c:v>112Q1</c:v>
                </c:pt>
                <c:pt idx="7">
                  <c:v>112Q2</c:v>
                </c:pt>
                <c:pt idx="8">
                  <c:v>112Q3</c:v>
                </c:pt>
              </c:strCache>
            </c:strRef>
          </c:cat>
          <c:val>
            <c:numRef>
              <c:f>'1'!$C$17:$K$17</c:f>
              <c:numCache>
                <c:formatCode>#,##0_ </c:formatCode>
                <c:ptCount val="9"/>
                <c:pt idx="0">
                  <c:v>191</c:v>
                </c:pt>
                <c:pt idx="1">
                  <c:v>276</c:v>
                </c:pt>
                <c:pt idx="2">
                  <c:v>256</c:v>
                </c:pt>
                <c:pt idx="3">
                  <c:v>146</c:v>
                </c:pt>
                <c:pt idx="4">
                  <c:v>119</c:v>
                </c:pt>
                <c:pt idx="5">
                  <c:v>81</c:v>
                </c:pt>
                <c:pt idx="6">
                  <c:v>187</c:v>
                </c:pt>
                <c:pt idx="7">
                  <c:v>-9</c:v>
                </c:pt>
                <c:pt idx="8">
                  <c:v>-52</c:v>
                </c:pt>
              </c:numCache>
            </c:numRef>
          </c:val>
          <c:extLst>
            <c:ext xmlns:c16="http://schemas.microsoft.com/office/drawing/2014/chart" uri="{C3380CC4-5D6E-409C-BE32-E72D297353CC}">
              <c16:uniqueId val="{00000001-C245-49D4-A4FC-19413CA50B13}"/>
            </c:ext>
          </c:extLst>
        </c:ser>
        <c:ser>
          <c:idx val="2"/>
          <c:order val="2"/>
          <c:tx>
            <c:strRef>
              <c:f>'1'!$B$18</c:f>
              <c:strCache>
                <c:ptCount val="1"/>
                <c:pt idx="0">
                  <c:v>本期損益</c:v>
                </c:pt>
              </c:strCache>
            </c:strRef>
          </c:tx>
          <c:invertIfNegative val="0"/>
          <c:cat>
            <c:strRef>
              <c:f>'1'!$C$15:$K$15</c:f>
              <c:strCache>
                <c:ptCount val="9"/>
                <c:pt idx="0">
                  <c:v>110Q3</c:v>
                </c:pt>
                <c:pt idx="1">
                  <c:v>110Q4</c:v>
                </c:pt>
                <c:pt idx="2">
                  <c:v>111Q1</c:v>
                </c:pt>
                <c:pt idx="3">
                  <c:v>111Q2</c:v>
                </c:pt>
                <c:pt idx="4">
                  <c:v>111Q3</c:v>
                </c:pt>
                <c:pt idx="5">
                  <c:v>111Q4</c:v>
                </c:pt>
                <c:pt idx="6">
                  <c:v>112Q1</c:v>
                </c:pt>
                <c:pt idx="7">
                  <c:v>112Q2</c:v>
                </c:pt>
                <c:pt idx="8">
                  <c:v>112Q3</c:v>
                </c:pt>
              </c:strCache>
            </c:strRef>
          </c:cat>
          <c:val>
            <c:numRef>
              <c:f>'1'!$C$18:$K$18</c:f>
              <c:numCache>
                <c:formatCode>#,##0_ </c:formatCode>
                <c:ptCount val="9"/>
                <c:pt idx="0">
                  <c:v>16</c:v>
                </c:pt>
                <c:pt idx="1">
                  <c:v>-13</c:v>
                </c:pt>
                <c:pt idx="2">
                  <c:v>66</c:v>
                </c:pt>
                <c:pt idx="3">
                  <c:v>-63</c:v>
                </c:pt>
                <c:pt idx="4">
                  <c:v>-98</c:v>
                </c:pt>
                <c:pt idx="5">
                  <c:v>-260</c:v>
                </c:pt>
                <c:pt idx="6">
                  <c:v>58</c:v>
                </c:pt>
                <c:pt idx="7">
                  <c:v>-405</c:v>
                </c:pt>
                <c:pt idx="8">
                  <c:v>-313</c:v>
                </c:pt>
              </c:numCache>
            </c:numRef>
          </c:val>
          <c:extLst>
            <c:ext xmlns:c16="http://schemas.microsoft.com/office/drawing/2014/chart" uri="{C3380CC4-5D6E-409C-BE32-E72D297353CC}">
              <c16:uniqueId val="{00000002-C245-49D4-A4FC-19413CA50B13}"/>
            </c:ext>
          </c:extLst>
        </c:ser>
        <c:dLbls>
          <c:showLegendKey val="0"/>
          <c:showVal val="0"/>
          <c:showCatName val="0"/>
          <c:showSerName val="0"/>
          <c:showPercent val="0"/>
          <c:showBubbleSize val="0"/>
        </c:dLbls>
        <c:gapWidth val="150"/>
        <c:shape val="box"/>
        <c:axId val="225034752"/>
        <c:axId val="225222656"/>
        <c:axId val="0"/>
      </c:bar3DChart>
      <c:catAx>
        <c:axId val="225034752"/>
        <c:scaling>
          <c:orientation val="minMax"/>
        </c:scaling>
        <c:delete val="0"/>
        <c:axPos val="b"/>
        <c:numFmt formatCode="General" sourceLinked="0"/>
        <c:majorTickMark val="out"/>
        <c:minorTickMark val="none"/>
        <c:tickLblPos val="nextTo"/>
        <c:crossAx val="225222656"/>
        <c:crosses val="autoZero"/>
        <c:auto val="1"/>
        <c:lblAlgn val="ctr"/>
        <c:lblOffset val="100"/>
        <c:noMultiLvlLbl val="0"/>
      </c:catAx>
      <c:valAx>
        <c:axId val="225222656"/>
        <c:scaling>
          <c:orientation val="minMax"/>
        </c:scaling>
        <c:delete val="0"/>
        <c:axPos val="l"/>
        <c:majorGridlines/>
        <c:numFmt formatCode="#,##0_ " sourceLinked="1"/>
        <c:majorTickMark val="out"/>
        <c:minorTickMark val="none"/>
        <c:tickLblPos val="nextTo"/>
        <c:crossAx val="225034752"/>
        <c:crosses val="autoZero"/>
        <c:crossBetween val="between"/>
      </c:valAx>
    </c:plotArea>
    <c:legend>
      <c:legendPos val="r"/>
      <c:layout>
        <c:manualLayout>
          <c:xMode val="edge"/>
          <c:yMode val="edge"/>
          <c:x val="0.48337634696981541"/>
          <c:y val="2.4601994136449392E-2"/>
          <c:w val="0.50551246719160103"/>
          <c:h val="7.488375990535405E-2"/>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88390-1FDD-4CA7-B5DD-3C3B7CCED544}" type="doc">
      <dgm:prSet loTypeId="urn:microsoft.com/office/officeart/2005/8/layout/bList2#1" loCatId="list" qsTypeId="urn:microsoft.com/office/officeart/2005/8/quickstyle/simple1" qsCatId="simple" csTypeId="urn:microsoft.com/office/officeart/2005/8/colors/accent1_2" csCatId="accent1" phldr="1"/>
      <dgm:spPr/>
    </dgm:pt>
    <dgm:pt modelId="{14CA9BEA-54F7-4C18-A7D9-7771D1C21FC6}">
      <dgm:prSet phldrT="[文字]" custT="1"/>
      <dgm:spPr/>
      <dgm:t>
        <a:bodyPr/>
        <a:lstStyle/>
        <a:p>
          <a:r>
            <a:rPr lang="zh-TW" altLang="en-US" sz="2800" b="1" dirty="0"/>
            <a:t>航運</a:t>
          </a:r>
        </a:p>
      </dgm:t>
    </dgm:pt>
    <dgm:pt modelId="{31A13467-E6EF-46EA-BB21-B10FC7C10FEA}" type="parTrans" cxnId="{4BFD5253-1EB3-4F13-8F5B-48EDB7BC021F}">
      <dgm:prSet/>
      <dgm:spPr/>
      <dgm:t>
        <a:bodyPr/>
        <a:lstStyle/>
        <a:p>
          <a:endParaRPr lang="zh-TW" altLang="en-US"/>
        </a:p>
      </dgm:t>
    </dgm:pt>
    <dgm:pt modelId="{A424C370-75DB-42D1-9587-E901CD975063}" type="sibTrans" cxnId="{4BFD5253-1EB3-4F13-8F5B-48EDB7BC021F}">
      <dgm:prSet/>
      <dgm:spPr/>
      <dgm:t>
        <a:bodyPr/>
        <a:lstStyle/>
        <a:p>
          <a:endParaRPr lang="zh-TW" altLang="en-US"/>
        </a:p>
      </dgm:t>
    </dgm:pt>
    <dgm:pt modelId="{AB04CB42-1B6C-4AA0-926D-9A60690C0608}">
      <dgm:prSet phldrT="[文字]" custT="1"/>
      <dgm:spPr/>
      <dgm:t>
        <a:bodyPr/>
        <a:lstStyle/>
        <a:p>
          <a:r>
            <a:rPr lang="zh-TW" altLang="en-US" sz="2800" b="1" dirty="0"/>
            <a:t>百貨</a:t>
          </a:r>
        </a:p>
      </dgm:t>
    </dgm:pt>
    <dgm:pt modelId="{0266508F-C566-4BDF-B2D2-7CE021A917E6}" type="parTrans" cxnId="{833F3AFB-6A99-40D2-BF5F-0619D0BEBC6B}">
      <dgm:prSet/>
      <dgm:spPr/>
      <dgm:t>
        <a:bodyPr/>
        <a:lstStyle/>
        <a:p>
          <a:endParaRPr lang="zh-TW" altLang="en-US"/>
        </a:p>
      </dgm:t>
    </dgm:pt>
    <dgm:pt modelId="{A6B96CA6-7305-49F9-9CA3-FA3A8FCC643D}" type="sibTrans" cxnId="{833F3AFB-6A99-40D2-BF5F-0619D0BEBC6B}">
      <dgm:prSet/>
      <dgm:spPr/>
      <dgm:t>
        <a:bodyPr/>
        <a:lstStyle/>
        <a:p>
          <a:endParaRPr lang="zh-TW" altLang="en-US"/>
        </a:p>
      </dgm:t>
    </dgm:pt>
    <dgm:pt modelId="{0C81878E-BA0D-43AC-9DBC-B78E1962DA53}">
      <dgm:prSet phldrT="[文字]"/>
      <dgm:spPr/>
      <dgm:t>
        <a:bodyPr/>
        <a:lstStyle/>
        <a:p>
          <a:r>
            <a:rPr lang="zh-TW" altLang="en-US" b="1" dirty="0"/>
            <a:t>融資租賃</a:t>
          </a:r>
        </a:p>
      </dgm:t>
    </dgm:pt>
    <dgm:pt modelId="{43E6F5C8-F165-4164-9E84-C8646C2FDF2A}" type="parTrans" cxnId="{5AC59DE3-EA92-4739-A35B-E03A91EF46A9}">
      <dgm:prSet/>
      <dgm:spPr/>
      <dgm:t>
        <a:bodyPr/>
        <a:lstStyle/>
        <a:p>
          <a:endParaRPr lang="zh-TW" altLang="en-US"/>
        </a:p>
      </dgm:t>
    </dgm:pt>
    <dgm:pt modelId="{1B641A14-31B4-4AA7-A130-614EF558F259}" type="sibTrans" cxnId="{5AC59DE3-EA92-4739-A35B-E03A91EF46A9}">
      <dgm:prSet/>
      <dgm:spPr/>
      <dgm:t>
        <a:bodyPr/>
        <a:lstStyle/>
        <a:p>
          <a:endParaRPr lang="zh-TW" altLang="en-US"/>
        </a:p>
      </dgm:t>
    </dgm:pt>
    <dgm:pt modelId="{AA8E2B8F-EDAC-452C-B42F-75A9F3D22943}">
      <dgm:prSet custT="1"/>
      <dgm:spPr/>
      <dgm:t>
        <a:bodyPr/>
        <a:lstStyle/>
        <a:p>
          <a:pPr algn="l"/>
          <a:endParaRPr lang="zh-TW" altLang="en-US" sz="2400" dirty="0"/>
        </a:p>
      </dgm:t>
    </dgm:pt>
    <dgm:pt modelId="{DA874607-7F93-416C-A77F-44D357AE344C}" type="parTrans" cxnId="{276A644C-74C3-40B5-8A0A-85720F9EA38D}">
      <dgm:prSet/>
      <dgm:spPr/>
      <dgm:t>
        <a:bodyPr/>
        <a:lstStyle/>
        <a:p>
          <a:endParaRPr lang="zh-TW" altLang="en-US"/>
        </a:p>
      </dgm:t>
    </dgm:pt>
    <dgm:pt modelId="{8F23AE84-97AA-4376-82C0-A39BA6EDD766}" type="sibTrans" cxnId="{276A644C-74C3-40B5-8A0A-85720F9EA38D}">
      <dgm:prSet/>
      <dgm:spPr/>
      <dgm:t>
        <a:bodyPr/>
        <a:lstStyle/>
        <a:p>
          <a:endParaRPr lang="zh-TW" altLang="en-US"/>
        </a:p>
      </dgm:t>
    </dgm:pt>
    <dgm:pt modelId="{325740BD-F83B-4AD3-8999-7E103CE31454}" type="pres">
      <dgm:prSet presAssocID="{D3288390-1FDD-4CA7-B5DD-3C3B7CCED544}" presName="diagram" presStyleCnt="0">
        <dgm:presLayoutVars>
          <dgm:dir/>
          <dgm:animLvl val="lvl"/>
          <dgm:resizeHandles val="exact"/>
        </dgm:presLayoutVars>
      </dgm:prSet>
      <dgm:spPr/>
    </dgm:pt>
    <dgm:pt modelId="{4BBEEA61-90F8-4122-A236-2AEE1D642AA6}" type="pres">
      <dgm:prSet presAssocID="{14CA9BEA-54F7-4C18-A7D9-7771D1C21FC6}" presName="compNode" presStyleCnt="0"/>
      <dgm:spPr/>
    </dgm:pt>
    <dgm:pt modelId="{E454AF3E-0C95-490D-9F6F-7A701576E5F1}" type="pres">
      <dgm:prSet presAssocID="{14CA9BEA-54F7-4C18-A7D9-7771D1C21FC6}" presName="childRect" presStyleLbl="bgAcc1" presStyleIdx="0" presStyleCnt="3">
        <dgm:presLayoutVars>
          <dgm:bulletEnabled val="1"/>
        </dgm:presLayoutVars>
      </dgm:prSet>
      <dgm:spPr/>
    </dgm:pt>
    <dgm:pt modelId="{90F3B434-2F92-4AB5-9937-C84F5B94AC0B}" type="pres">
      <dgm:prSet presAssocID="{14CA9BEA-54F7-4C18-A7D9-7771D1C21FC6}" presName="parentText" presStyleLbl="node1" presStyleIdx="0" presStyleCnt="0">
        <dgm:presLayoutVars>
          <dgm:chMax val="0"/>
          <dgm:bulletEnabled val="1"/>
        </dgm:presLayoutVars>
      </dgm:prSet>
      <dgm:spPr/>
    </dgm:pt>
    <dgm:pt modelId="{674DCE62-BEE8-49F2-8DFF-65C43304BD4D}" type="pres">
      <dgm:prSet presAssocID="{14CA9BEA-54F7-4C18-A7D9-7771D1C21FC6}" presName="parentRect" presStyleLbl="alignNode1" presStyleIdx="0" presStyleCnt="3"/>
      <dgm:spPr/>
    </dgm:pt>
    <dgm:pt modelId="{A1EC4102-5E87-4EA8-BDFC-5D790FC0617C}" type="pres">
      <dgm:prSet presAssocID="{14CA9BEA-54F7-4C18-A7D9-7771D1C21FC6}" presName="adorn" presStyleLbl="fgAccFollowNode1" presStyleIdx="0" presStyleCnt="3"/>
      <dgm:spPr>
        <a:blipFill rotWithShape="0">
          <a:blip xmlns:r="http://schemas.openxmlformats.org/officeDocument/2006/relationships" r:embed="rId1"/>
          <a:stretch>
            <a:fillRect/>
          </a:stretch>
        </a:blipFill>
      </dgm:spPr>
    </dgm:pt>
    <dgm:pt modelId="{ECF53F4C-3A32-491A-BF66-AFAADF5656FA}" type="pres">
      <dgm:prSet presAssocID="{A424C370-75DB-42D1-9587-E901CD975063}" presName="sibTrans" presStyleLbl="sibTrans2D1" presStyleIdx="0" presStyleCnt="0"/>
      <dgm:spPr/>
    </dgm:pt>
    <dgm:pt modelId="{F64F67DD-41F0-45A7-BB37-0745F404EEE5}" type="pres">
      <dgm:prSet presAssocID="{AB04CB42-1B6C-4AA0-926D-9A60690C0608}" presName="compNode" presStyleCnt="0"/>
      <dgm:spPr/>
    </dgm:pt>
    <dgm:pt modelId="{AE927867-D2E2-4615-B99D-A3A0D365056F}" type="pres">
      <dgm:prSet presAssocID="{AB04CB42-1B6C-4AA0-926D-9A60690C0608}" presName="childRect" presStyleLbl="bgAcc1" presStyleIdx="1" presStyleCnt="3">
        <dgm:presLayoutVars>
          <dgm:bulletEnabled val="1"/>
        </dgm:presLayoutVars>
      </dgm:prSet>
      <dgm:spPr/>
    </dgm:pt>
    <dgm:pt modelId="{8CD6DC5C-E2DE-4299-BB34-5189258DC827}" type="pres">
      <dgm:prSet presAssocID="{AB04CB42-1B6C-4AA0-926D-9A60690C0608}" presName="parentText" presStyleLbl="node1" presStyleIdx="0" presStyleCnt="0">
        <dgm:presLayoutVars>
          <dgm:chMax val="0"/>
          <dgm:bulletEnabled val="1"/>
        </dgm:presLayoutVars>
      </dgm:prSet>
      <dgm:spPr/>
    </dgm:pt>
    <dgm:pt modelId="{6CC5127B-DF22-4620-9343-A43A91947BF1}" type="pres">
      <dgm:prSet presAssocID="{AB04CB42-1B6C-4AA0-926D-9A60690C0608}" presName="parentRect" presStyleLbl="alignNode1" presStyleIdx="1" presStyleCnt="3"/>
      <dgm:spPr/>
    </dgm:pt>
    <dgm:pt modelId="{20E9FEBD-4A44-42EC-9F3A-2229DC6BD21C}" type="pres">
      <dgm:prSet presAssocID="{AB04CB42-1B6C-4AA0-926D-9A60690C0608}" presName="adorn" presStyleLbl="fgAccFollowNode1" presStyleIdx="1" presStyleCnt="3"/>
      <dgm:spPr>
        <a:blipFill rotWithShape="0">
          <a:blip xmlns:r="http://schemas.openxmlformats.org/officeDocument/2006/relationships" r:embed="rId2"/>
          <a:stretch>
            <a:fillRect/>
          </a:stretch>
        </a:blipFill>
      </dgm:spPr>
    </dgm:pt>
    <dgm:pt modelId="{162F348C-045E-4A43-95BB-C76AAF9DB83A}" type="pres">
      <dgm:prSet presAssocID="{A6B96CA6-7305-49F9-9CA3-FA3A8FCC643D}" presName="sibTrans" presStyleLbl="sibTrans2D1" presStyleIdx="0" presStyleCnt="0"/>
      <dgm:spPr/>
    </dgm:pt>
    <dgm:pt modelId="{375DCF65-E5CA-436E-9F98-5C4B06511F53}" type="pres">
      <dgm:prSet presAssocID="{0C81878E-BA0D-43AC-9DBC-B78E1962DA53}" presName="compNode" presStyleCnt="0"/>
      <dgm:spPr/>
    </dgm:pt>
    <dgm:pt modelId="{6FB260DE-6BB0-4C08-A7E4-DAA8C414B5B8}" type="pres">
      <dgm:prSet presAssocID="{0C81878E-BA0D-43AC-9DBC-B78E1962DA53}" presName="childRect" presStyleLbl="bgAcc1" presStyleIdx="2" presStyleCnt="3">
        <dgm:presLayoutVars>
          <dgm:bulletEnabled val="1"/>
        </dgm:presLayoutVars>
      </dgm:prSet>
      <dgm:spPr/>
    </dgm:pt>
    <dgm:pt modelId="{E3C369C1-9CC6-48EB-AA80-CE5E8D4B75B5}" type="pres">
      <dgm:prSet presAssocID="{0C81878E-BA0D-43AC-9DBC-B78E1962DA53}" presName="parentText" presStyleLbl="node1" presStyleIdx="0" presStyleCnt="0">
        <dgm:presLayoutVars>
          <dgm:chMax val="0"/>
          <dgm:bulletEnabled val="1"/>
        </dgm:presLayoutVars>
      </dgm:prSet>
      <dgm:spPr/>
    </dgm:pt>
    <dgm:pt modelId="{6C8BA65C-162A-4608-90D3-7F022A37FA87}" type="pres">
      <dgm:prSet presAssocID="{0C81878E-BA0D-43AC-9DBC-B78E1962DA53}" presName="parentRect" presStyleLbl="alignNode1" presStyleIdx="2" presStyleCnt="3"/>
      <dgm:spPr/>
    </dgm:pt>
    <dgm:pt modelId="{20A5AE45-115F-4B61-B030-D7C375D6039B}" type="pres">
      <dgm:prSet presAssocID="{0C81878E-BA0D-43AC-9DBC-B78E1962DA53}" presName="adorn" presStyleLbl="fgAccFollowNode1" presStyleIdx="2" presStyleCnt="3"/>
      <dgm:spPr>
        <a:blipFill rotWithShape="0">
          <a:blip xmlns:r="http://schemas.openxmlformats.org/officeDocument/2006/relationships" r:embed="rId3"/>
          <a:stretch>
            <a:fillRect/>
          </a:stretch>
        </a:blipFill>
      </dgm:spPr>
    </dgm:pt>
  </dgm:ptLst>
  <dgm:cxnLst>
    <dgm:cxn modelId="{8653B42A-7789-4653-B874-4A71504EEEAC}" type="presOf" srcId="{0C81878E-BA0D-43AC-9DBC-B78E1962DA53}" destId="{6C8BA65C-162A-4608-90D3-7F022A37FA87}" srcOrd="1" destOrd="0" presId="urn:microsoft.com/office/officeart/2005/8/layout/bList2#1"/>
    <dgm:cxn modelId="{337DE841-6C81-4F16-BCD4-6D8AE6D75F4A}" type="presOf" srcId="{0C81878E-BA0D-43AC-9DBC-B78E1962DA53}" destId="{E3C369C1-9CC6-48EB-AA80-CE5E8D4B75B5}" srcOrd="0" destOrd="0" presId="urn:microsoft.com/office/officeart/2005/8/layout/bList2#1"/>
    <dgm:cxn modelId="{276A644C-74C3-40B5-8A0A-85720F9EA38D}" srcId="{AB04CB42-1B6C-4AA0-926D-9A60690C0608}" destId="{AA8E2B8F-EDAC-452C-B42F-75A9F3D22943}" srcOrd="0" destOrd="0" parTransId="{DA874607-7F93-416C-A77F-44D357AE344C}" sibTransId="{8F23AE84-97AA-4376-82C0-A39BA6EDD766}"/>
    <dgm:cxn modelId="{33E4724C-9A27-4FEA-8322-489C00EEDC6D}" type="presOf" srcId="{D3288390-1FDD-4CA7-B5DD-3C3B7CCED544}" destId="{325740BD-F83B-4AD3-8999-7E103CE31454}" srcOrd="0" destOrd="0" presId="urn:microsoft.com/office/officeart/2005/8/layout/bList2#1"/>
    <dgm:cxn modelId="{F20D0072-9EE8-4233-81D1-85EFAC20C31D}" type="presOf" srcId="{14CA9BEA-54F7-4C18-A7D9-7771D1C21FC6}" destId="{674DCE62-BEE8-49F2-8DFF-65C43304BD4D}" srcOrd="1" destOrd="0" presId="urn:microsoft.com/office/officeart/2005/8/layout/bList2#1"/>
    <dgm:cxn modelId="{FCB06F52-592A-4EF7-84CA-973866AFE937}" type="presOf" srcId="{14CA9BEA-54F7-4C18-A7D9-7771D1C21FC6}" destId="{90F3B434-2F92-4AB5-9937-C84F5B94AC0B}" srcOrd="0" destOrd="0" presId="urn:microsoft.com/office/officeart/2005/8/layout/bList2#1"/>
    <dgm:cxn modelId="{4BFD5253-1EB3-4F13-8F5B-48EDB7BC021F}" srcId="{D3288390-1FDD-4CA7-B5DD-3C3B7CCED544}" destId="{14CA9BEA-54F7-4C18-A7D9-7771D1C21FC6}" srcOrd="0" destOrd="0" parTransId="{31A13467-E6EF-46EA-BB21-B10FC7C10FEA}" sibTransId="{A424C370-75DB-42D1-9587-E901CD975063}"/>
    <dgm:cxn modelId="{8822A5B4-E557-47F7-B400-E70E11D9F6A5}" type="presOf" srcId="{A424C370-75DB-42D1-9587-E901CD975063}" destId="{ECF53F4C-3A32-491A-BF66-AFAADF5656FA}" srcOrd="0" destOrd="0" presId="urn:microsoft.com/office/officeart/2005/8/layout/bList2#1"/>
    <dgm:cxn modelId="{B519F7B4-62F0-409D-AFE8-6AD0E7844858}" type="presOf" srcId="{AB04CB42-1B6C-4AA0-926D-9A60690C0608}" destId="{6CC5127B-DF22-4620-9343-A43A91947BF1}" srcOrd="1" destOrd="0" presId="urn:microsoft.com/office/officeart/2005/8/layout/bList2#1"/>
    <dgm:cxn modelId="{30D027C8-4437-46D7-AB97-A2D7D4AD70B8}" type="presOf" srcId="{A6B96CA6-7305-49F9-9CA3-FA3A8FCC643D}" destId="{162F348C-045E-4A43-95BB-C76AAF9DB83A}" srcOrd="0" destOrd="0" presId="urn:microsoft.com/office/officeart/2005/8/layout/bList2#1"/>
    <dgm:cxn modelId="{5660F7CC-5880-4660-9ACF-A78DADA9E64E}" type="presOf" srcId="{AA8E2B8F-EDAC-452C-B42F-75A9F3D22943}" destId="{AE927867-D2E2-4615-B99D-A3A0D365056F}" srcOrd="0" destOrd="0" presId="urn:microsoft.com/office/officeart/2005/8/layout/bList2#1"/>
    <dgm:cxn modelId="{5AC59DE3-EA92-4739-A35B-E03A91EF46A9}" srcId="{D3288390-1FDD-4CA7-B5DD-3C3B7CCED544}" destId="{0C81878E-BA0D-43AC-9DBC-B78E1962DA53}" srcOrd="2" destOrd="0" parTransId="{43E6F5C8-F165-4164-9E84-C8646C2FDF2A}" sibTransId="{1B641A14-31B4-4AA7-A130-614EF558F259}"/>
    <dgm:cxn modelId="{8CE745F4-62D8-42C5-91E6-1E03C9D81C73}" type="presOf" srcId="{AB04CB42-1B6C-4AA0-926D-9A60690C0608}" destId="{8CD6DC5C-E2DE-4299-BB34-5189258DC827}" srcOrd="0" destOrd="0" presId="urn:microsoft.com/office/officeart/2005/8/layout/bList2#1"/>
    <dgm:cxn modelId="{833F3AFB-6A99-40D2-BF5F-0619D0BEBC6B}" srcId="{D3288390-1FDD-4CA7-B5DD-3C3B7CCED544}" destId="{AB04CB42-1B6C-4AA0-926D-9A60690C0608}" srcOrd="1" destOrd="0" parTransId="{0266508F-C566-4BDF-B2D2-7CE021A917E6}" sibTransId="{A6B96CA6-7305-49F9-9CA3-FA3A8FCC643D}"/>
    <dgm:cxn modelId="{A9B0D6A0-0A6E-4F6E-B1CE-DA8A94A2A13F}" type="presParOf" srcId="{325740BD-F83B-4AD3-8999-7E103CE31454}" destId="{4BBEEA61-90F8-4122-A236-2AEE1D642AA6}" srcOrd="0" destOrd="0" presId="urn:microsoft.com/office/officeart/2005/8/layout/bList2#1"/>
    <dgm:cxn modelId="{5D07FE17-E262-4600-B0EE-A42D232F1416}" type="presParOf" srcId="{4BBEEA61-90F8-4122-A236-2AEE1D642AA6}" destId="{E454AF3E-0C95-490D-9F6F-7A701576E5F1}" srcOrd="0" destOrd="0" presId="urn:microsoft.com/office/officeart/2005/8/layout/bList2#1"/>
    <dgm:cxn modelId="{C3BEE44A-DDDE-4192-8BC7-BB70953FB16C}" type="presParOf" srcId="{4BBEEA61-90F8-4122-A236-2AEE1D642AA6}" destId="{90F3B434-2F92-4AB5-9937-C84F5B94AC0B}" srcOrd="1" destOrd="0" presId="urn:microsoft.com/office/officeart/2005/8/layout/bList2#1"/>
    <dgm:cxn modelId="{4C11C991-D5D9-49FB-8060-F3B14EC7A878}" type="presParOf" srcId="{4BBEEA61-90F8-4122-A236-2AEE1D642AA6}" destId="{674DCE62-BEE8-49F2-8DFF-65C43304BD4D}" srcOrd="2" destOrd="0" presId="urn:microsoft.com/office/officeart/2005/8/layout/bList2#1"/>
    <dgm:cxn modelId="{3DA81CA2-A951-4CA1-92B8-702DF1CCFE08}" type="presParOf" srcId="{4BBEEA61-90F8-4122-A236-2AEE1D642AA6}" destId="{A1EC4102-5E87-4EA8-BDFC-5D790FC0617C}" srcOrd="3" destOrd="0" presId="urn:microsoft.com/office/officeart/2005/8/layout/bList2#1"/>
    <dgm:cxn modelId="{35AA21F2-245B-4479-AC32-AA24CA97AF10}" type="presParOf" srcId="{325740BD-F83B-4AD3-8999-7E103CE31454}" destId="{ECF53F4C-3A32-491A-BF66-AFAADF5656FA}" srcOrd="1" destOrd="0" presId="urn:microsoft.com/office/officeart/2005/8/layout/bList2#1"/>
    <dgm:cxn modelId="{B485C132-DE95-4390-8CC8-BD9294CBD8EA}" type="presParOf" srcId="{325740BD-F83B-4AD3-8999-7E103CE31454}" destId="{F64F67DD-41F0-45A7-BB37-0745F404EEE5}" srcOrd="2" destOrd="0" presId="urn:microsoft.com/office/officeart/2005/8/layout/bList2#1"/>
    <dgm:cxn modelId="{E18A88EA-3D2D-4C5A-9DD8-B885BCB2A618}" type="presParOf" srcId="{F64F67DD-41F0-45A7-BB37-0745F404EEE5}" destId="{AE927867-D2E2-4615-B99D-A3A0D365056F}" srcOrd="0" destOrd="0" presId="urn:microsoft.com/office/officeart/2005/8/layout/bList2#1"/>
    <dgm:cxn modelId="{41D5F9CD-96E8-44BA-B849-87A158062B63}" type="presParOf" srcId="{F64F67DD-41F0-45A7-BB37-0745F404EEE5}" destId="{8CD6DC5C-E2DE-4299-BB34-5189258DC827}" srcOrd="1" destOrd="0" presId="urn:microsoft.com/office/officeart/2005/8/layout/bList2#1"/>
    <dgm:cxn modelId="{E1ABA6CA-DFCF-4C6A-A4E7-9D9E6A418A64}" type="presParOf" srcId="{F64F67DD-41F0-45A7-BB37-0745F404EEE5}" destId="{6CC5127B-DF22-4620-9343-A43A91947BF1}" srcOrd="2" destOrd="0" presId="urn:microsoft.com/office/officeart/2005/8/layout/bList2#1"/>
    <dgm:cxn modelId="{C9990F64-CD16-4587-913C-046844D837D8}" type="presParOf" srcId="{F64F67DD-41F0-45A7-BB37-0745F404EEE5}" destId="{20E9FEBD-4A44-42EC-9F3A-2229DC6BD21C}" srcOrd="3" destOrd="0" presId="urn:microsoft.com/office/officeart/2005/8/layout/bList2#1"/>
    <dgm:cxn modelId="{B10B2760-EE46-4B1B-9C00-1A02FF2539B7}" type="presParOf" srcId="{325740BD-F83B-4AD3-8999-7E103CE31454}" destId="{162F348C-045E-4A43-95BB-C76AAF9DB83A}" srcOrd="3" destOrd="0" presId="urn:microsoft.com/office/officeart/2005/8/layout/bList2#1"/>
    <dgm:cxn modelId="{FA6834FB-FF20-4BC2-B610-3781DD6D2B48}" type="presParOf" srcId="{325740BD-F83B-4AD3-8999-7E103CE31454}" destId="{375DCF65-E5CA-436E-9F98-5C4B06511F53}" srcOrd="4" destOrd="0" presId="urn:microsoft.com/office/officeart/2005/8/layout/bList2#1"/>
    <dgm:cxn modelId="{E158551E-590A-472B-A85E-B5785DA8B6DF}" type="presParOf" srcId="{375DCF65-E5CA-436E-9F98-5C4B06511F53}" destId="{6FB260DE-6BB0-4C08-A7E4-DAA8C414B5B8}" srcOrd="0" destOrd="0" presId="urn:microsoft.com/office/officeart/2005/8/layout/bList2#1"/>
    <dgm:cxn modelId="{2FC3ABD0-F7E4-4D48-97D6-F6588F3D58D1}" type="presParOf" srcId="{375DCF65-E5CA-436E-9F98-5C4B06511F53}" destId="{E3C369C1-9CC6-48EB-AA80-CE5E8D4B75B5}" srcOrd="1" destOrd="0" presId="urn:microsoft.com/office/officeart/2005/8/layout/bList2#1"/>
    <dgm:cxn modelId="{A93001AB-17F5-4517-A47F-1EC84080EB9F}" type="presParOf" srcId="{375DCF65-E5CA-436E-9F98-5C4B06511F53}" destId="{6C8BA65C-162A-4608-90D3-7F022A37FA87}" srcOrd="2" destOrd="0" presId="urn:microsoft.com/office/officeart/2005/8/layout/bList2#1"/>
    <dgm:cxn modelId="{FA37C517-1815-4351-BDE1-1FE0220E0299}" type="presParOf" srcId="{375DCF65-E5CA-436E-9F98-5C4B06511F53}" destId="{20A5AE45-115F-4B61-B030-D7C375D6039B}"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19B76-5929-46E2-85DC-AADCEB2B9F66}" type="doc">
      <dgm:prSet loTypeId="urn:microsoft.com/office/officeart/2005/8/layout/bList2#2" loCatId="list" qsTypeId="urn:microsoft.com/office/officeart/2005/8/quickstyle/simple1" qsCatId="simple" csTypeId="urn:microsoft.com/office/officeart/2005/8/colors/accent1_2" csCatId="accent1" phldr="1"/>
      <dgm:spPr/>
    </dgm:pt>
    <dgm:pt modelId="{2D658D22-7EC9-4902-A983-3B5DDA4C10E7}">
      <dgm:prSet phldrT="[文字]"/>
      <dgm:spPr/>
      <dgm:t>
        <a:bodyPr/>
        <a:lstStyle/>
        <a:p>
          <a:r>
            <a:rPr lang="zh-TW" altLang="en-US" b="1" dirty="0"/>
            <a:t>地產開發</a:t>
          </a:r>
        </a:p>
      </dgm:t>
    </dgm:pt>
    <dgm:pt modelId="{3F65C068-E945-409F-912A-56D13D1DFC22}" type="parTrans" cxnId="{B6FA9291-29A0-4511-AF8A-F58B984B7C3E}">
      <dgm:prSet/>
      <dgm:spPr/>
      <dgm:t>
        <a:bodyPr/>
        <a:lstStyle/>
        <a:p>
          <a:endParaRPr lang="zh-TW" altLang="en-US"/>
        </a:p>
      </dgm:t>
    </dgm:pt>
    <dgm:pt modelId="{DFBBF4B3-2907-487A-B94D-7FF37D1F8F29}" type="sibTrans" cxnId="{B6FA9291-29A0-4511-AF8A-F58B984B7C3E}">
      <dgm:prSet/>
      <dgm:spPr/>
      <dgm:t>
        <a:bodyPr/>
        <a:lstStyle/>
        <a:p>
          <a:endParaRPr lang="zh-TW" altLang="en-US"/>
        </a:p>
      </dgm:t>
    </dgm:pt>
    <dgm:pt modelId="{67C02907-9873-442C-AF4B-BD02C2779C39}">
      <dgm:prSet phldrT="[文字]"/>
      <dgm:spPr/>
      <dgm:t>
        <a:bodyPr/>
        <a:lstStyle/>
        <a:p>
          <a:r>
            <a:rPr lang="zh-TW" altLang="en-US" b="1" dirty="0"/>
            <a:t>金融服務</a:t>
          </a:r>
        </a:p>
      </dgm:t>
    </dgm:pt>
    <dgm:pt modelId="{DB14B460-15EA-4FB6-A359-80D6CDBB2620}" type="parTrans" cxnId="{887DEB55-7C23-4416-9172-5B30EA6FF2BC}">
      <dgm:prSet/>
      <dgm:spPr/>
      <dgm:t>
        <a:bodyPr/>
        <a:lstStyle/>
        <a:p>
          <a:endParaRPr lang="zh-TW" altLang="en-US"/>
        </a:p>
      </dgm:t>
    </dgm:pt>
    <dgm:pt modelId="{0F52C605-AC42-474E-8F2B-D789D1D5AA99}" type="sibTrans" cxnId="{887DEB55-7C23-4416-9172-5B30EA6FF2BC}">
      <dgm:prSet/>
      <dgm:spPr/>
      <dgm:t>
        <a:bodyPr/>
        <a:lstStyle/>
        <a:p>
          <a:endParaRPr lang="zh-TW" altLang="en-US"/>
        </a:p>
      </dgm:t>
    </dgm:pt>
    <dgm:pt modelId="{C2ED9BB6-E9E9-4C6C-A07B-CD5CF6B60A5B}">
      <dgm:prSet phldrT="[文字]"/>
      <dgm:spPr/>
      <dgm:t>
        <a:bodyPr/>
        <a:lstStyle/>
        <a:p>
          <a:r>
            <a:rPr lang="zh-TW" altLang="en-US" b="1" dirty="0"/>
            <a:t>集團控股</a:t>
          </a:r>
        </a:p>
      </dgm:t>
    </dgm:pt>
    <dgm:pt modelId="{FC2FF451-4F4E-4E4F-83D3-B6BC810BAAF8}" type="parTrans" cxnId="{A9772015-40AD-4904-9F84-EF5B5AF608E9}">
      <dgm:prSet/>
      <dgm:spPr/>
      <dgm:t>
        <a:bodyPr/>
        <a:lstStyle/>
        <a:p>
          <a:endParaRPr lang="zh-TW" altLang="en-US"/>
        </a:p>
      </dgm:t>
    </dgm:pt>
    <dgm:pt modelId="{3FAAF8D3-6604-46F9-9EA5-22FA451F7162}" type="sibTrans" cxnId="{A9772015-40AD-4904-9F84-EF5B5AF608E9}">
      <dgm:prSet/>
      <dgm:spPr/>
      <dgm:t>
        <a:bodyPr/>
        <a:lstStyle/>
        <a:p>
          <a:endParaRPr lang="zh-TW" altLang="en-US"/>
        </a:p>
      </dgm:t>
    </dgm:pt>
    <dgm:pt modelId="{72CDEB08-C1F1-4E0F-B8EE-7046D86E3E77}" type="pres">
      <dgm:prSet presAssocID="{C6719B76-5929-46E2-85DC-AADCEB2B9F66}" presName="diagram" presStyleCnt="0">
        <dgm:presLayoutVars>
          <dgm:dir/>
          <dgm:animLvl val="lvl"/>
          <dgm:resizeHandles val="exact"/>
        </dgm:presLayoutVars>
      </dgm:prSet>
      <dgm:spPr/>
    </dgm:pt>
    <dgm:pt modelId="{9052FBDB-F1BE-4608-AA7E-276E5B15A723}" type="pres">
      <dgm:prSet presAssocID="{2D658D22-7EC9-4902-A983-3B5DDA4C10E7}" presName="compNode" presStyleCnt="0"/>
      <dgm:spPr/>
    </dgm:pt>
    <dgm:pt modelId="{F3DB5C4D-EB47-4A92-805E-21A3AC7CD8B8}" type="pres">
      <dgm:prSet presAssocID="{2D658D22-7EC9-4902-A983-3B5DDA4C10E7}" presName="childRect" presStyleLbl="bgAcc1" presStyleIdx="0" presStyleCnt="3">
        <dgm:presLayoutVars>
          <dgm:bulletEnabled val="1"/>
        </dgm:presLayoutVars>
      </dgm:prSet>
      <dgm:spPr/>
    </dgm:pt>
    <dgm:pt modelId="{1CE5E10F-AE35-409C-A966-22C9C0FBC370}" type="pres">
      <dgm:prSet presAssocID="{2D658D22-7EC9-4902-A983-3B5DDA4C10E7}" presName="parentText" presStyleLbl="node1" presStyleIdx="0" presStyleCnt="0">
        <dgm:presLayoutVars>
          <dgm:chMax val="0"/>
          <dgm:bulletEnabled val="1"/>
        </dgm:presLayoutVars>
      </dgm:prSet>
      <dgm:spPr/>
    </dgm:pt>
    <dgm:pt modelId="{3285E5F8-1D83-4ECF-B147-293DB060B6CE}" type="pres">
      <dgm:prSet presAssocID="{2D658D22-7EC9-4902-A983-3B5DDA4C10E7}" presName="parentRect" presStyleLbl="alignNode1" presStyleIdx="0" presStyleCnt="3"/>
      <dgm:spPr/>
    </dgm:pt>
    <dgm:pt modelId="{D20DB5CA-331E-4D98-B73F-64CADE8E2E44}" type="pres">
      <dgm:prSet presAssocID="{2D658D22-7EC9-4902-A983-3B5DDA4C10E7}" presName="adorn" presStyleLbl="fgAccFollowNode1" presStyleIdx="0" presStyleCnt="3"/>
      <dgm:spPr>
        <a:blipFill rotWithShape="0">
          <a:blip xmlns:r="http://schemas.openxmlformats.org/officeDocument/2006/relationships" r:embed="rId1"/>
          <a:stretch>
            <a:fillRect/>
          </a:stretch>
        </a:blipFill>
      </dgm:spPr>
    </dgm:pt>
    <dgm:pt modelId="{6F27FD07-7F6D-4E2D-841B-EF305F1FEC5C}" type="pres">
      <dgm:prSet presAssocID="{DFBBF4B3-2907-487A-B94D-7FF37D1F8F29}" presName="sibTrans" presStyleLbl="sibTrans2D1" presStyleIdx="0" presStyleCnt="0"/>
      <dgm:spPr/>
    </dgm:pt>
    <dgm:pt modelId="{CEBA74DE-4E4E-4210-A904-6B1489198AB6}" type="pres">
      <dgm:prSet presAssocID="{67C02907-9873-442C-AF4B-BD02C2779C39}" presName="compNode" presStyleCnt="0"/>
      <dgm:spPr/>
    </dgm:pt>
    <dgm:pt modelId="{6AC169D9-C622-4373-B2BE-536AB8CC6BD5}" type="pres">
      <dgm:prSet presAssocID="{67C02907-9873-442C-AF4B-BD02C2779C39}" presName="childRect" presStyleLbl="bgAcc1" presStyleIdx="1" presStyleCnt="3">
        <dgm:presLayoutVars>
          <dgm:bulletEnabled val="1"/>
        </dgm:presLayoutVars>
      </dgm:prSet>
      <dgm:spPr/>
    </dgm:pt>
    <dgm:pt modelId="{DCC446A8-38C2-4E8A-8719-B4EF1C2EFBCB}" type="pres">
      <dgm:prSet presAssocID="{67C02907-9873-442C-AF4B-BD02C2779C39}" presName="parentText" presStyleLbl="node1" presStyleIdx="0" presStyleCnt="0">
        <dgm:presLayoutVars>
          <dgm:chMax val="0"/>
          <dgm:bulletEnabled val="1"/>
        </dgm:presLayoutVars>
      </dgm:prSet>
      <dgm:spPr/>
    </dgm:pt>
    <dgm:pt modelId="{3F45CBA6-FB2C-43B7-8A0B-563DC3315AD2}" type="pres">
      <dgm:prSet presAssocID="{67C02907-9873-442C-AF4B-BD02C2779C39}" presName="parentRect" presStyleLbl="alignNode1" presStyleIdx="1" presStyleCnt="3"/>
      <dgm:spPr/>
    </dgm:pt>
    <dgm:pt modelId="{756BA014-B0EF-474B-9A45-7B7A2CC517AF}" type="pres">
      <dgm:prSet presAssocID="{67C02907-9873-442C-AF4B-BD02C2779C39}" presName="adorn" presStyleLbl="fgAccFollowNode1" presStyleIdx="1" presStyleCnt="3"/>
      <dgm:spPr>
        <a:blipFill rotWithShape="0">
          <a:blip xmlns:r="http://schemas.openxmlformats.org/officeDocument/2006/relationships" r:embed="rId2"/>
          <a:stretch>
            <a:fillRect/>
          </a:stretch>
        </a:blipFill>
      </dgm:spPr>
    </dgm:pt>
    <dgm:pt modelId="{ACAA1807-AAAC-4E84-961F-20C10BD19615}" type="pres">
      <dgm:prSet presAssocID="{0F52C605-AC42-474E-8F2B-D789D1D5AA99}" presName="sibTrans" presStyleLbl="sibTrans2D1" presStyleIdx="0" presStyleCnt="0"/>
      <dgm:spPr/>
    </dgm:pt>
    <dgm:pt modelId="{FF29C64A-D318-45A8-906B-E605361DE963}" type="pres">
      <dgm:prSet presAssocID="{C2ED9BB6-E9E9-4C6C-A07B-CD5CF6B60A5B}" presName="compNode" presStyleCnt="0"/>
      <dgm:spPr/>
    </dgm:pt>
    <dgm:pt modelId="{54B074B3-789C-45C3-9AF0-93F0B213D600}" type="pres">
      <dgm:prSet presAssocID="{C2ED9BB6-E9E9-4C6C-A07B-CD5CF6B60A5B}" presName="childRect" presStyleLbl="bgAcc1" presStyleIdx="2" presStyleCnt="3" custLinFactNeighborX="2322" custLinFactNeighborY="-2357">
        <dgm:presLayoutVars>
          <dgm:bulletEnabled val="1"/>
        </dgm:presLayoutVars>
      </dgm:prSet>
      <dgm:spPr/>
    </dgm:pt>
    <dgm:pt modelId="{36A1A688-07F6-491A-AB86-219C8A95E41C}" type="pres">
      <dgm:prSet presAssocID="{C2ED9BB6-E9E9-4C6C-A07B-CD5CF6B60A5B}" presName="parentText" presStyleLbl="node1" presStyleIdx="0" presStyleCnt="0">
        <dgm:presLayoutVars>
          <dgm:chMax val="0"/>
          <dgm:bulletEnabled val="1"/>
        </dgm:presLayoutVars>
      </dgm:prSet>
      <dgm:spPr/>
    </dgm:pt>
    <dgm:pt modelId="{C93B1002-710F-4CB0-BB63-5611968701F2}" type="pres">
      <dgm:prSet presAssocID="{C2ED9BB6-E9E9-4C6C-A07B-CD5CF6B60A5B}" presName="parentRect" presStyleLbl="alignNode1" presStyleIdx="2" presStyleCnt="3" custLinFactNeighborX="2322"/>
      <dgm:spPr/>
    </dgm:pt>
    <dgm:pt modelId="{80BEEE1A-9EDC-4DA9-A5FF-C5940E41D33D}" type="pres">
      <dgm:prSet presAssocID="{C2ED9BB6-E9E9-4C6C-A07B-CD5CF6B60A5B}" presName="adorn" presStyleLbl="fgAccFollowNode1" presStyleIdx="2" presStyleCnt="3" custScaleX="79546" custScaleY="78934" custLinFactNeighborX="-15539" custLinFactNeighborY="3011"/>
      <dgm:spPr/>
    </dgm:pt>
  </dgm:ptLst>
  <dgm:cxnLst>
    <dgm:cxn modelId="{61F45E10-3353-4D8E-8619-5848EE2F7905}" type="presOf" srcId="{DFBBF4B3-2907-487A-B94D-7FF37D1F8F29}" destId="{6F27FD07-7F6D-4E2D-841B-EF305F1FEC5C}" srcOrd="0" destOrd="0" presId="urn:microsoft.com/office/officeart/2005/8/layout/bList2#2"/>
    <dgm:cxn modelId="{A9772015-40AD-4904-9F84-EF5B5AF608E9}" srcId="{C6719B76-5929-46E2-85DC-AADCEB2B9F66}" destId="{C2ED9BB6-E9E9-4C6C-A07B-CD5CF6B60A5B}" srcOrd="2" destOrd="0" parTransId="{FC2FF451-4F4E-4E4F-83D3-B6BC810BAAF8}" sibTransId="{3FAAF8D3-6604-46F9-9EA5-22FA451F7162}"/>
    <dgm:cxn modelId="{60162A1E-F795-4334-8AA0-735830A09BA9}" type="presOf" srcId="{2D658D22-7EC9-4902-A983-3B5DDA4C10E7}" destId="{1CE5E10F-AE35-409C-A966-22C9C0FBC370}" srcOrd="0" destOrd="0" presId="urn:microsoft.com/office/officeart/2005/8/layout/bList2#2"/>
    <dgm:cxn modelId="{2601DB23-15BC-4811-A004-3990B7D16DCE}" type="presOf" srcId="{2D658D22-7EC9-4902-A983-3B5DDA4C10E7}" destId="{3285E5F8-1D83-4ECF-B147-293DB060B6CE}" srcOrd="1" destOrd="0" presId="urn:microsoft.com/office/officeart/2005/8/layout/bList2#2"/>
    <dgm:cxn modelId="{C340BB31-7C2D-4E4A-BC01-D10F6D248D44}" type="presOf" srcId="{C6719B76-5929-46E2-85DC-AADCEB2B9F66}" destId="{72CDEB08-C1F1-4E0F-B8EE-7046D86E3E77}" srcOrd="0" destOrd="0" presId="urn:microsoft.com/office/officeart/2005/8/layout/bList2#2"/>
    <dgm:cxn modelId="{9C0AD35C-C7F1-40D7-86D8-C083BF2270DB}" type="presOf" srcId="{C2ED9BB6-E9E9-4C6C-A07B-CD5CF6B60A5B}" destId="{C93B1002-710F-4CB0-BB63-5611968701F2}" srcOrd="1" destOrd="0" presId="urn:microsoft.com/office/officeart/2005/8/layout/bList2#2"/>
    <dgm:cxn modelId="{887DEB55-7C23-4416-9172-5B30EA6FF2BC}" srcId="{C6719B76-5929-46E2-85DC-AADCEB2B9F66}" destId="{67C02907-9873-442C-AF4B-BD02C2779C39}" srcOrd="1" destOrd="0" parTransId="{DB14B460-15EA-4FB6-A359-80D6CDBB2620}" sibTransId="{0F52C605-AC42-474E-8F2B-D789D1D5AA99}"/>
    <dgm:cxn modelId="{B6FA9291-29A0-4511-AF8A-F58B984B7C3E}" srcId="{C6719B76-5929-46E2-85DC-AADCEB2B9F66}" destId="{2D658D22-7EC9-4902-A983-3B5DDA4C10E7}" srcOrd="0" destOrd="0" parTransId="{3F65C068-E945-409F-912A-56D13D1DFC22}" sibTransId="{DFBBF4B3-2907-487A-B94D-7FF37D1F8F29}"/>
    <dgm:cxn modelId="{B5215399-5E82-4B06-BE79-B1F830B2E73C}" type="presOf" srcId="{67C02907-9873-442C-AF4B-BD02C2779C39}" destId="{3F45CBA6-FB2C-43B7-8A0B-563DC3315AD2}" srcOrd="1" destOrd="0" presId="urn:microsoft.com/office/officeart/2005/8/layout/bList2#2"/>
    <dgm:cxn modelId="{274EEBD6-6A8D-492C-9831-CA703ADA2907}" type="presOf" srcId="{0F52C605-AC42-474E-8F2B-D789D1D5AA99}" destId="{ACAA1807-AAAC-4E84-961F-20C10BD19615}" srcOrd="0" destOrd="0" presId="urn:microsoft.com/office/officeart/2005/8/layout/bList2#2"/>
    <dgm:cxn modelId="{6B5EC2E5-372B-4177-959B-4DBBEE15F25E}" type="presOf" srcId="{67C02907-9873-442C-AF4B-BD02C2779C39}" destId="{DCC446A8-38C2-4E8A-8719-B4EF1C2EFBCB}" srcOrd="0" destOrd="0" presId="urn:microsoft.com/office/officeart/2005/8/layout/bList2#2"/>
    <dgm:cxn modelId="{695AD8FC-695F-4D9E-8401-22263EE3D096}" type="presOf" srcId="{C2ED9BB6-E9E9-4C6C-A07B-CD5CF6B60A5B}" destId="{36A1A688-07F6-491A-AB86-219C8A95E41C}" srcOrd="0" destOrd="0" presId="urn:microsoft.com/office/officeart/2005/8/layout/bList2#2"/>
    <dgm:cxn modelId="{C3C21F24-8BFF-4CDC-8F55-8B811C57B9C5}" type="presParOf" srcId="{72CDEB08-C1F1-4E0F-B8EE-7046D86E3E77}" destId="{9052FBDB-F1BE-4608-AA7E-276E5B15A723}" srcOrd="0" destOrd="0" presId="urn:microsoft.com/office/officeart/2005/8/layout/bList2#2"/>
    <dgm:cxn modelId="{7858B347-5B28-4200-867A-53C2FA2AB1FE}" type="presParOf" srcId="{9052FBDB-F1BE-4608-AA7E-276E5B15A723}" destId="{F3DB5C4D-EB47-4A92-805E-21A3AC7CD8B8}" srcOrd="0" destOrd="0" presId="urn:microsoft.com/office/officeart/2005/8/layout/bList2#2"/>
    <dgm:cxn modelId="{73B6D5BE-035E-4178-9864-E1FAFC985006}" type="presParOf" srcId="{9052FBDB-F1BE-4608-AA7E-276E5B15A723}" destId="{1CE5E10F-AE35-409C-A966-22C9C0FBC370}" srcOrd="1" destOrd="0" presId="urn:microsoft.com/office/officeart/2005/8/layout/bList2#2"/>
    <dgm:cxn modelId="{A4F99422-0639-42F0-859D-E7056D258D48}" type="presParOf" srcId="{9052FBDB-F1BE-4608-AA7E-276E5B15A723}" destId="{3285E5F8-1D83-4ECF-B147-293DB060B6CE}" srcOrd="2" destOrd="0" presId="urn:microsoft.com/office/officeart/2005/8/layout/bList2#2"/>
    <dgm:cxn modelId="{958FE0B9-6311-484D-AFD7-ADDE6E1B15A4}" type="presParOf" srcId="{9052FBDB-F1BE-4608-AA7E-276E5B15A723}" destId="{D20DB5CA-331E-4D98-B73F-64CADE8E2E44}" srcOrd="3" destOrd="0" presId="urn:microsoft.com/office/officeart/2005/8/layout/bList2#2"/>
    <dgm:cxn modelId="{44C3C934-E993-436C-9F24-A4D9BEBC67D0}" type="presParOf" srcId="{72CDEB08-C1F1-4E0F-B8EE-7046D86E3E77}" destId="{6F27FD07-7F6D-4E2D-841B-EF305F1FEC5C}" srcOrd="1" destOrd="0" presId="urn:microsoft.com/office/officeart/2005/8/layout/bList2#2"/>
    <dgm:cxn modelId="{8F7DF86D-1F30-4DFA-B695-148C2684F85E}" type="presParOf" srcId="{72CDEB08-C1F1-4E0F-B8EE-7046D86E3E77}" destId="{CEBA74DE-4E4E-4210-A904-6B1489198AB6}" srcOrd="2" destOrd="0" presId="urn:microsoft.com/office/officeart/2005/8/layout/bList2#2"/>
    <dgm:cxn modelId="{2AB3EAA1-B782-4DBE-B57B-A825BC4D2642}" type="presParOf" srcId="{CEBA74DE-4E4E-4210-A904-6B1489198AB6}" destId="{6AC169D9-C622-4373-B2BE-536AB8CC6BD5}" srcOrd="0" destOrd="0" presId="urn:microsoft.com/office/officeart/2005/8/layout/bList2#2"/>
    <dgm:cxn modelId="{CDAED49E-CC43-4545-963F-E2F51B0D0E00}" type="presParOf" srcId="{CEBA74DE-4E4E-4210-A904-6B1489198AB6}" destId="{DCC446A8-38C2-4E8A-8719-B4EF1C2EFBCB}" srcOrd="1" destOrd="0" presId="urn:microsoft.com/office/officeart/2005/8/layout/bList2#2"/>
    <dgm:cxn modelId="{105AFFA2-4C5A-4899-9023-60C19754DD62}" type="presParOf" srcId="{CEBA74DE-4E4E-4210-A904-6B1489198AB6}" destId="{3F45CBA6-FB2C-43B7-8A0B-563DC3315AD2}" srcOrd="2" destOrd="0" presId="urn:microsoft.com/office/officeart/2005/8/layout/bList2#2"/>
    <dgm:cxn modelId="{46C67506-1CBE-49BF-ACF3-29DD581229F9}" type="presParOf" srcId="{CEBA74DE-4E4E-4210-A904-6B1489198AB6}" destId="{756BA014-B0EF-474B-9A45-7B7A2CC517AF}" srcOrd="3" destOrd="0" presId="urn:microsoft.com/office/officeart/2005/8/layout/bList2#2"/>
    <dgm:cxn modelId="{A03CCAD4-B2CB-4642-9C7E-A03F8F798A01}" type="presParOf" srcId="{72CDEB08-C1F1-4E0F-B8EE-7046D86E3E77}" destId="{ACAA1807-AAAC-4E84-961F-20C10BD19615}" srcOrd="3" destOrd="0" presId="urn:microsoft.com/office/officeart/2005/8/layout/bList2#2"/>
    <dgm:cxn modelId="{B9D6B36B-B083-4247-9A79-AF8244749643}" type="presParOf" srcId="{72CDEB08-C1F1-4E0F-B8EE-7046D86E3E77}" destId="{FF29C64A-D318-45A8-906B-E605361DE963}" srcOrd="4" destOrd="0" presId="urn:microsoft.com/office/officeart/2005/8/layout/bList2#2"/>
    <dgm:cxn modelId="{B0FFBEB4-1025-4451-AA19-DD5342B537E7}" type="presParOf" srcId="{FF29C64A-D318-45A8-906B-E605361DE963}" destId="{54B074B3-789C-45C3-9AF0-93F0B213D600}" srcOrd="0" destOrd="0" presId="urn:microsoft.com/office/officeart/2005/8/layout/bList2#2"/>
    <dgm:cxn modelId="{D226FC4F-8B0C-406A-B884-86410997106B}" type="presParOf" srcId="{FF29C64A-D318-45A8-906B-E605361DE963}" destId="{36A1A688-07F6-491A-AB86-219C8A95E41C}" srcOrd="1" destOrd="0" presId="urn:microsoft.com/office/officeart/2005/8/layout/bList2#2"/>
    <dgm:cxn modelId="{9FD63FDF-5A72-4350-A81A-E7C8F9BBAB9B}" type="presParOf" srcId="{FF29C64A-D318-45A8-906B-E605361DE963}" destId="{C93B1002-710F-4CB0-BB63-5611968701F2}" srcOrd="2" destOrd="0" presId="urn:microsoft.com/office/officeart/2005/8/layout/bList2#2"/>
    <dgm:cxn modelId="{08D98CA9-05EB-4B19-BC4C-5F77661A9C7E}" type="presParOf" srcId="{FF29C64A-D318-45A8-906B-E605361DE963}" destId="{80BEEE1A-9EDC-4DA9-A5FF-C5940E41D33D}" srcOrd="3" destOrd="0" presId="urn:microsoft.com/office/officeart/2005/8/layout/bList2#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DA43F6-6D29-4948-9EB4-EC846BF36A4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zh-TW" altLang="en-US"/>
        </a:p>
      </dgm:t>
    </dgm:pt>
    <dgm:pt modelId="{A2D4554B-18B5-4794-8652-890A8778B1C0}">
      <dgm:prSet phldrT="[文字]" custT="1"/>
      <dgm:spPr>
        <a:noFill/>
        <a:ln>
          <a:solidFill>
            <a:schemeClr val="tx2">
              <a:lumMod val="75000"/>
            </a:schemeClr>
          </a:solidFill>
        </a:ln>
      </dgm:spPr>
      <dgm:t>
        <a:bodyPr/>
        <a:lstStyle/>
        <a:p>
          <a:pPr>
            <a:spcAft>
              <a:spcPts val="0"/>
            </a:spcAft>
          </a:pPr>
          <a:r>
            <a:rPr lang="zh-TW" altLang="en-US" sz="2800" dirty="0">
              <a:solidFill>
                <a:schemeClr val="accent1">
                  <a:lumMod val="50000"/>
                </a:schemeClr>
              </a:solidFill>
            </a:rPr>
            <a:t>益航</a:t>
          </a:r>
          <a:endParaRPr lang="en-US" altLang="zh-TW" sz="2800" dirty="0">
            <a:solidFill>
              <a:schemeClr val="accent1">
                <a:lumMod val="50000"/>
              </a:schemeClr>
            </a:solidFill>
          </a:endParaRPr>
        </a:p>
        <a:p>
          <a:pPr>
            <a:spcAft>
              <a:spcPts val="0"/>
            </a:spcAft>
          </a:pPr>
          <a:r>
            <a:rPr lang="zh-TW" altLang="en-US" sz="2800" dirty="0">
              <a:solidFill>
                <a:schemeClr val="accent1">
                  <a:lumMod val="50000"/>
                </a:schemeClr>
              </a:solidFill>
            </a:rPr>
            <a:t>集團</a:t>
          </a:r>
          <a:endParaRPr lang="en-US" altLang="zh-TW" sz="2800" dirty="0">
            <a:solidFill>
              <a:schemeClr val="accent1">
                <a:lumMod val="50000"/>
              </a:schemeClr>
            </a:solidFill>
          </a:endParaRPr>
        </a:p>
        <a:p>
          <a:pPr>
            <a:spcAft>
              <a:spcPts val="0"/>
            </a:spcAft>
          </a:pPr>
          <a:r>
            <a:rPr lang="en-US" altLang="zh-TW" sz="2000" dirty="0">
              <a:solidFill>
                <a:schemeClr val="accent1">
                  <a:lumMod val="50000"/>
                </a:schemeClr>
              </a:solidFill>
            </a:rPr>
            <a:t>(</a:t>
          </a:r>
          <a:r>
            <a:rPr lang="zh-TW" altLang="en-US" sz="2000" dirty="0">
              <a:solidFill>
                <a:schemeClr val="accent1">
                  <a:lumMod val="50000"/>
                </a:schemeClr>
              </a:solidFill>
            </a:rPr>
            <a:t>控股</a:t>
          </a:r>
          <a:r>
            <a:rPr lang="en-US" altLang="zh-TW" sz="2000" dirty="0">
              <a:solidFill>
                <a:schemeClr val="accent1">
                  <a:lumMod val="50000"/>
                </a:schemeClr>
              </a:solidFill>
            </a:rPr>
            <a:t>)</a:t>
          </a:r>
          <a:endParaRPr lang="zh-TW" altLang="en-US" sz="2000" dirty="0">
            <a:solidFill>
              <a:schemeClr val="accent1">
                <a:lumMod val="50000"/>
              </a:schemeClr>
            </a:solidFill>
          </a:endParaRPr>
        </a:p>
      </dgm:t>
    </dgm:pt>
    <dgm:pt modelId="{15265828-06F6-4F96-9B5B-0404F3DBFCBD}" type="parTrans" cxnId="{C9663AF0-0AE4-4BC4-B949-CA1B9DE7F4EC}">
      <dgm:prSet/>
      <dgm:spPr/>
      <dgm:t>
        <a:bodyPr/>
        <a:lstStyle/>
        <a:p>
          <a:endParaRPr lang="zh-TW" altLang="en-US"/>
        </a:p>
      </dgm:t>
    </dgm:pt>
    <dgm:pt modelId="{B6FE22BC-7F7F-4276-8D3B-B3D0147A0699}" type="sibTrans" cxnId="{C9663AF0-0AE4-4BC4-B949-CA1B9DE7F4EC}">
      <dgm:prSet/>
      <dgm:spPr/>
      <dgm:t>
        <a:bodyPr/>
        <a:lstStyle/>
        <a:p>
          <a:endParaRPr lang="zh-TW" altLang="en-US"/>
        </a:p>
      </dgm:t>
    </dgm:pt>
    <dgm:pt modelId="{0A508A54-AAF7-429E-BFEC-7997679A01F3}">
      <dgm:prSet phldrT="[文字]"/>
      <dgm:spPr>
        <a:noFill/>
        <a:ln>
          <a:solidFill>
            <a:schemeClr val="tx2">
              <a:lumMod val="75000"/>
            </a:schemeClr>
          </a:solidFill>
        </a:ln>
      </dgm:spPr>
      <dgm:t>
        <a:bodyPr/>
        <a:lstStyle/>
        <a:p>
          <a:r>
            <a:rPr lang="zh-TW" altLang="en-US" dirty="0">
              <a:solidFill>
                <a:schemeClr val="accent1">
                  <a:lumMod val="50000"/>
                </a:schemeClr>
              </a:solidFill>
            </a:rPr>
            <a:t>生活百貨</a:t>
          </a:r>
          <a:endParaRPr lang="en-US" altLang="zh-TW" dirty="0">
            <a:solidFill>
              <a:schemeClr val="accent1">
                <a:lumMod val="50000"/>
              </a:schemeClr>
            </a:solidFill>
          </a:endParaRPr>
        </a:p>
      </dgm:t>
    </dgm:pt>
    <dgm:pt modelId="{FCAE9D97-4513-499C-AE6D-15156B2D8999}" type="parTrans" cxnId="{FF734E75-4169-413F-BC3A-AC84B9ED701E}">
      <dgm:prSet/>
      <dgm:spPr/>
      <dgm:t>
        <a:bodyPr/>
        <a:lstStyle/>
        <a:p>
          <a:endParaRPr lang="zh-TW" altLang="en-US"/>
        </a:p>
      </dgm:t>
    </dgm:pt>
    <dgm:pt modelId="{F98644F1-8142-448E-BF21-60F0DF34B838}" type="sibTrans" cxnId="{FF734E75-4169-413F-BC3A-AC84B9ED701E}">
      <dgm:prSet/>
      <dgm:spPr/>
      <dgm:t>
        <a:bodyPr/>
        <a:lstStyle/>
        <a:p>
          <a:endParaRPr lang="zh-TW" altLang="en-US"/>
        </a:p>
      </dgm:t>
    </dgm:pt>
    <dgm:pt modelId="{82324942-1B67-4677-B227-44D269C30069}">
      <dgm:prSet phldrT="[文字]"/>
      <dgm:spPr>
        <a:noFill/>
        <a:ln>
          <a:solidFill>
            <a:schemeClr val="tx2">
              <a:lumMod val="75000"/>
            </a:schemeClr>
          </a:solidFill>
        </a:ln>
      </dgm:spPr>
      <dgm:t>
        <a:bodyPr/>
        <a:lstStyle/>
        <a:p>
          <a:r>
            <a:rPr lang="zh-TW" altLang="en-US" dirty="0">
              <a:solidFill>
                <a:schemeClr val="accent1">
                  <a:lumMod val="50000"/>
                </a:schemeClr>
              </a:solidFill>
            </a:rPr>
            <a:t>金融服務</a:t>
          </a:r>
        </a:p>
      </dgm:t>
    </dgm:pt>
    <dgm:pt modelId="{A232DF83-8724-44F2-979C-92A1C4B09A8F}" type="parTrans" cxnId="{9B19E93B-0AC2-4832-98D4-55A97BD8D252}">
      <dgm:prSet/>
      <dgm:spPr/>
      <dgm:t>
        <a:bodyPr/>
        <a:lstStyle/>
        <a:p>
          <a:endParaRPr lang="zh-TW" altLang="en-US"/>
        </a:p>
      </dgm:t>
    </dgm:pt>
    <dgm:pt modelId="{063B0FF2-A1EE-4825-A42D-55879EC61918}" type="sibTrans" cxnId="{9B19E93B-0AC2-4832-98D4-55A97BD8D252}">
      <dgm:prSet/>
      <dgm:spPr/>
      <dgm:t>
        <a:bodyPr/>
        <a:lstStyle/>
        <a:p>
          <a:endParaRPr lang="zh-TW" altLang="en-US"/>
        </a:p>
      </dgm:t>
    </dgm:pt>
    <dgm:pt modelId="{AEF832D2-6B13-457B-BC8D-00D08348F1EE}">
      <dgm:prSet phldrT="[文字]"/>
      <dgm:spPr>
        <a:noFill/>
        <a:ln>
          <a:solidFill>
            <a:schemeClr val="tx2">
              <a:lumMod val="75000"/>
            </a:schemeClr>
          </a:solidFill>
        </a:ln>
      </dgm:spPr>
      <dgm:t>
        <a:bodyPr/>
        <a:lstStyle/>
        <a:p>
          <a:r>
            <a:rPr lang="zh-TW" altLang="en-US" dirty="0">
              <a:solidFill>
                <a:schemeClr val="accent1">
                  <a:lumMod val="50000"/>
                </a:schemeClr>
              </a:solidFill>
            </a:rPr>
            <a:t>地產開發</a:t>
          </a:r>
          <a:endParaRPr lang="en-US" altLang="zh-TW" dirty="0">
            <a:solidFill>
              <a:schemeClr val="accent1">
                <a:lumMod val="50000"/>
              </a:schemeClr>
            </a:solidFill>
          </a:endParaRPr>
        </a:p>
      </dgm:t>
    </dgm:pt>
    <dgm:pt modelId="{ED5251A0-B110-4607-A2B8-0C7D2EDD18BD}" type="parTrans" cxnId="{9A35F294-10E7-4815-8B32-6C5F7586E933}">
      <dgm:prSet/>
      <dgm:spPr/>
      <dgm:t>
        <a:bodyPr/>
        <a:lstStyle/>
        <a:p>
          <a:endParaRPr lang="zh-TW" altLang="en-US"/>
        </a:p>
      </dgm:t>
    </dgm:pt>
    <dgm:pt modelId="{AA3D6789-CEEF-4E29-9ECC-A18B807DADC5}" type="sibTrans" cxnId="{9A35F294-10E7-4815-8B32-6C5F7586E933}">
      <dgm:prSet/>
      <dgm:spPr/>
      <dgm:t>
        <a:bodyPr/>
        <a:lstStyle/>
        <a:p>
          <a:endParaRPr lang="zh-TW" altLang="en-US"/>
        </a:p>
      </dgm:t>
    </dgm:pt>
    <dgm:pt modelId="{C379F94C-C4EF-4265-9DED-FAC64AE4F418}">
      <dgm:prSet phldrT="[文字]"/>
      <dgm:spPr>
        <a:noFill/>
        <a:ln>
          <a:solidFill>
            <a:schemeClr val="tx2">
              <a:lumMod val="75000"/>
            </a:schemeClr>
          </a:solidFill>
        </a:ln>
      </dgm:spPr>
      <dgm:t>
        <a:bodyPr/>
        <a:lstStyle/>
        <a:p>
          <a:r>
            <a:rPr lang="zh-TW" altLang="en-US" dirty="0">
              <a:solidFill>
                <a:schemeClr val="accent1">
                  <a:lumMod val="50000"/>
                </a:schemeClr>
              </a:solidFill>
            </a:rPr>
            <a:t>海運事業</a:t>
          </a:r>
        </a:p>
      </dgm:t>
    </dgm:pt>
    <dgm:pt modelId="{5E4BCE94-949E-48D7-A978-233CE6665DA2}" type="parTrans" cxnId="{C719F7C7-8D0C-4B1F-B3D1-6E2695997C5E}">
      <dgm:prSet/>
      <dgm:spPr/>
      <dgm:t>
        <a:bodyPr/>
        <a:lstStyle/>
        <a:p>
          <a:endParaRPr lang="zh-TW" altLang="en-US"/>
        </a:p>
      </dgm:t>
    </dgm:pt>
    <dgm:pt modelId="{163C275B-3C1F-4513-BF7D-86EED51E39FE}" type="sibTrans" cxnId="{C719F7C7-8D0C-4B1F-B3D1-6E2695997C5E}">
      <dgm:prSet/>
      <dgm:spPr/>
      <dgm:t>
        <a:bodyPr/>
        <a:lstStyle/>
        <a:p>
          <a:endParaRPr lang="zh-TW" altLang="en-US"/>
        </a:p>
      </dgm:t>
    </dgm:pt>
    <dgm:pt modelId="{00C70A37-2229-49AE-ADB9-4BCA86FC37C3}" type="pres">
      <dgm:prSet presAssocID="{DADA43F6-6D29-4948-9EB4-EC846BF36A41}" presName="Name0" presStyleCnt="0">
        <dgm:presLayoutVars>
          <dgm:chMax val="1"/>
          <dgm:chPref val="1"/>
          <dgm:dir/>
          <dgm:animOne val="branch"/>
          <dgm:animLvl val="lvl"/>
        </dgm:presLayoutVars>
      </dgm:prSet>
      <dgm:spPr/>
    </dgm:pt>
    <dgm:pt modelId="{B4A7FA37-16F4-4975-9D90-3954CAF51600}" type="pres">
      <dgm:prSet presAssocID="{A2D4554B-18B5-4794-8652-890A8778B1C0}" presName="Parent" presStyleLbl="node0" presStyleIdx="0" presStyleCnt="1" custScaleX="86428" custScaleY="91585" custLinFactNeighborX="21541" custLinFactNeighborY="-6792">
        <dgm:presLayoutVars>
          <dgm:chMax val="6"/>
          <dgm:chPref val="6"/>
        </dgm:presLayoutVars>
      </dgm:prSet>
      <dgm:spPr/>
    </dgm:pt>
    <dgm:pt modelId="{CA174EC4-76E8-4DF7-9A9A-E75F1CE68843}" type="pres">
      <dgm:prSet presAssocID="{0A508A54-AAF7-429E-BFEC-7997679A01F3}" presName="Accent1" presStyleCnt="0"/>
      <dgm:spPr/>
    </dgm:pt>
    <dgm:pt modelId="{4F3D6467-686A-4176-A10C-542F5980901B}" type="pres">
      <dgm:prSet presAssocID="{0A508A54-AAF7-429E-BFEC-7997679A01F3}" presName="Accent" presStyleLbl="bgShp" presStyleIdx="0" presStyleCnt="4"/>
      <dgm:spPr/>
    </dgm:pt>
    <dgm:pt modelId="{5E56564B-CB33-4348-A5BF-6B38CEB74BE7}" type="pres">
      <dgm:prSet presAssocID="{0A508A54-AAF7-429E-BFEC-7997679A01F3}" presName="Child1" presStyleLbl="node1" presStyleIdx="0" presStyleCnt="4" custLinFactNeighborX="-87735" custLinFactNeighborY="56477">
        <dgm:presLayoutVars>
          <dgm:chMax val="0"/>
          <dgm:chPref val="0"/>
          <dgm:bulletEnabled val="1"/>
        </dgm:presLayoutVars>
      </dgm:prSet>
      <dgm:spPr/>
    </dgm:pt>
    <dgm:pt modelId="{102F37A5-675A-467B-9DF6-5323DA51BA25}" type="pres">
      <dgm:prSet presAssocID="{82324942-1B67-4677-B227-44D269C30069}" presName="Accent2" presStyleCnt="0"/>
      <dgm:spPr/>
    </dgm:pt>
    <dgm:pt modelId="{336A8C16-0039-4618-8A4F-A89115315B65}" type="pres">
      <dgm:prSet presAssocID="{82324942-1B67-4677-B227-44D269C30069}" presName="Accent" presStyleLbl="bgShp" presStyleIdx="1" presStyleCnt="4"/>
      <dgm:spPr/>
    </dgm:pt>
    <dgm:pt modelId="{4EE278FC-A310-410B-B610-8D73E62DDB8D}" type="pres">
      <dgm:prSet presAssocID="{82324942-1B67-4677-B227-44D269C30069}" presName="Child2" presStyleLbl="node1" presStyleIdx="1" presStyleCnt="4" custLinFactX="-83896" custLinFactY="13059" custLinFactNeighborX="-100000" custLinFactNeighborY="100000">
        <dgm:presLayoutVars>
          <dgm:chMax val="0"/>
          <dgm:chPref val="0"/>
          <dgm:bulletEnabled val="1"/>
        </dgm:presLayoutVars>
      </dgm:prSet>
      <dgm:spPr/>
    </dgm:pt>
    <dgm:pt modelId="{98742AA2-166D-4D11-AEA0-FE3B25C2919C}" type="pres">
      <dgm:prSet presAssocID="{AEF832D2-6B13-457B-BC8D-00D08348F1EE}" presName="Accent3" presStyleCnt="0"/>
      <dgm:spPr/>
    </dgm:pt>
    <dgm:pt modelId="{C83B4D17-5D30-41B0-81A8-FF824BA25299}" type="pres">
      <dgm:prSet presAssocID="{AEF832D2-6B13-457B-BC8D-00D08348F1EE}" presName="Accent" presStyleLbl="bgShp" presStyleIdx="2" presStyleCnt="4" custLinFactNeighborX="20857" custLinFactNeighborY="11861"/>
      <dgm:spPr/>
    </dgm:pt>
    <dgm:pt modelId="{B3223E00-3A3A-4408-A01F-A0D9E85A20FC}" type="pres">
      <dgm:prSet presAssocID="{AEF832D2-6B13-457B-BC8D-00D08348F1EE}" presName="Child3" presStyleLbl="node1" presStyleIdx="2" presStyleCnt="4" custLinFactNeighborX="51820" custLinFactNeighborY="-7856">
        <dgm:presLayoutVars>
          <dgm:chMax val="0"/>
          <dgm:chPref val="0"/>
          <dgm:bulletEnabled val="1"/>
        </dgm:presLayoutVars>
      </dgm:prSet>
      <dgm:spPr/>
    </dgm:pt>
    <dgm:pt modelId="{01987A32-48F5-4C69-ACA6-10CCB1FA11C2}" type="pres">
      <dgm:prSet presAssocID="{C379F94C-C4EF-4265-9DED-FAC64AE4F418}" presName="Accent4" presStyleCnt="0"/>
      <dgm:spPr/>
    </dgm:pt>
    <dgm:pt modelId="{249552F2-B3CA-470A-972A-0CB9D4E7C1DD}" type="pres">
      <dgm:prSet presAssocID="{C379F94C-C4EF-4265-9DED-FAC64AE4F418}" presName="Accent" presStyleLbl="bgShp" presStyleIdx="3" presStyleCnt="4" custFlipVert="1" custScaleX="6126" custScaleY="10424" custLinFactX="-100000" custLinFactNeighborX="-104304" custLinFactNeighborY="14060"/>
      <dgm:spPr/>
    </dgm:pt>
    <dgm:pt modelId="{755D6D02-F072-49B1-8377-C08EA061A4CB}" type="pres">
      <dgm:prSet presAssocID="{C379F94C-C4EF-4265-9DED-FAC64AE4F418}" presName="Child4" presStyleLbl="node1" presStyleIdx="3" presStyleCnt="4" custLinFactX="43238" custLinFactY="-87520" custLinFactNeighborX="100000" custLinFactNeighborY="-100000">
        <dgm:presLayoutVars>
          <dgm:chMax val="0"/>
          <dgm:chPref val="0"/>
          <dgm:bulletEnabled val="1"/>
        </dgm:presLayoutVars>
      </dgm:prSet>
      <dgm:spPr/>
    </dgm:pt>
  </dgm:ptLst>
  <dgm:cxnLst>
    <dgm:cxn modelId="{D36FBA0B-24F6-4736-B2B3-80B2BB5BF3A2}" type="presOf" srcId="{A2D4554B-18B5-4794-8652-890A8778B1C0}" destId="{B4A7FA37-16F4-4975-9D90-3954CAF51600}" srcOrd="0" destOrd="0" presId="urn:microsoft.com/office/officeart/2011/layout/HexagonRadial"/>
    <dgm:cxn modelId="{6C567A33-D8DA-4A0C-B879-3643F053DDFB}" type="presOf" srcId="{82324942-1B67-4677-B227-44D269C30069}" destId="{4EE278FC-A310-410B-B610-8D73E62DDB8D}" srcOrd="0" destOrd="0" presId="urn:microsoft.com/office/officeart/2011/layout/HexagonRadial"/>
    <dgm:cxn modelId="{9B19E93B-0AC2-4832-98D4-55A97BD8D252}" srcId="{A2D4554B-18B5-4794-8652-890A8778B1C0}" destId="{82324942-1B67-4677-B227-44D269C30069}" srcOrd="1" destOrd="0" parTransId="{A232DF83-8724-44F2-979C-92A1C4B09A8F}" sibTransId="{063B0FF2-A1EE-4825-A42D-55879EC61918}"/>
    <dgm:cxn modelId="{A96A6D4B-47FB-4D0E-8402-73D9B792245C}" type="presOf" srcId="{DADA43F6-6D29-4948-9EB4-EC846BF36A41}" destId="{00C70A37-2229-49AE-ADB9-4BCA86FC37C3}" srcOrd="0" destOrd="0" presId="urn:microsoft.com/office/officeart/2011/layout/HexagonRadial"/>
    <dgm:cxn modelId="{FF734E75-4169-413F-BC3A-AC84B9ED701E}" srcId="{A2D4554B-18B5-4794-8652-890A8778B1C0}" destId="{0A508A54-AAF7-429E-BFEC-7997679A01F3}" srcOrd="0" destOrd="0" parTransId="{FCAE9D97-4513-499C-AE6D-15156B2D8999}" sibTransId="{F98644F1-8142-448E-BF21-60F0DF34B838}"/>
    <dgm:cxn modelId="{9A35F294-10E7-4815-8B32-6C5F7586E933}" srcId="{A2D4554B-18B5-4794-8652-890A8778B1C0}" destId="{AEF832D2-6B13-457B-BC8D-00D08348F1EE}" srcOrd="2" destOrd="0" parTransId="{ED5251A0-B110-4607-A2B8-0C7D2EDD18BD}" sibTransId="{AA3D6789-CEEF-4E29-9ECC-A18B807DADC5}"/>
    <dgm:cxn modelId="{B82B50B4-B031-4294-8B29-A34154AFB1DD}" type="presOf" srcId="{0A508A54-AAF7-429E-BFEC-7997679A01F3}" destId="{5E56564B-CB33-4348-A5BF-6B38CEB74BE7}" srcOrd="0" destOrd="0" presId="urn:microsoft.com/office/officeart/2011/layout/HexagonRadial"/>
    <dgm:cxn modelId="{C719F7C7-8D0C-4B1F-B3D1-6E2695997C5E}" srcId="{A2D4554B-18B5-4794-8652-890A8778B1C0}" destId="{C379F94C-C4EF-4265-9DED-FAC64AE4F418}" srcOrd="3" destOrd="0" parTransId="{5E4BCE94-949E-48D7-A978-233CE6665DA2}" sibTransId="{163C275B-3C1F-4513-BF7D-86EED51E39FE}"/>
    <dgm:cxn modelId="{EC0BAED7-A354-48A1-9F1E-8634C8C23D69}" type="presOf" srcId="{AEF832D2-6B13-457B-BC8D-00D08348F1EE}" destId="{B3223E00-3A3A-4408-A01F-A0D9E85A20FC}" srcOrd="0" destOrd="0" presId="urn:microsoft.com/office/officeart/2011/layout/HexagonRadial"/>
    <dgm:cxn modelId="{0EF5DAE8-8CB9-491C-929B-F560B7007714}" type="presOf" srcId="{C379F94C-C4EF-4265-9DED-FAC64AE4F418}" destId="{755D6D02-F072-49B1-8377-C08EA061A4CB}" srcOrd="0" destOrd="0" presId="urn:microsoft.com/office/officeart/2011/layout/HexagonRadial"/>
    <dgm:cxn modelId="{C9663AF0-0AE4-4BC4-B949-CA1B9DE7F4EC}" srcId="{DADA43F6-6D29-4948-9EB4-EC846BF36A41}" destId="{A2D4554B-18B5-4794-8652-890A8778B1C0}" srcOrd="0" destOrd="0" parTransId="{15265828-06F6-4F96-9B5B-0404F3DBFCBD}" sibTransId="{B6FE22BC-7F7F-4276-8D3B-B3D0147A0699}"/>
    <dgm:cxn modelId="{AEE00A36-E203-4AAC-B10A-ED8CBD868283}" type="presParOf" srcId="{00C70A37-2229-49AE-ADB9-4BCA86FC37C3}" destId="{B4A7FA37-16F4-4975-9D90-3954CAF51600}" srcOrd="0" destOrd="0" presId="urn:microsoft.com/office/officeart/2011/layout/HexagonRadial"/>
    <dgm:cxn modelId="{F562DA89-7BFD-4BAC-9FD5-5C890B964B15}" type="presParOf" srcId="{00C70A37-2229-49AE-ADB9-4BCA86FC37C3}" destId="{CA174EC4-76E8-4DF7-9A9A-E75F1CE68843}" srcOrd="1" destOrd="0" presId="urn:microsoft.com/office/officeart/2011/layout/HexagonRadial"/>
    <dgm:cxn modelId="{78DA9D50-721B-4103-A3B0-EA49FF0873A6}" type="presParOf" srcId="{CA174EC4-76E8-4DF7-9A9A-E75F1CE68843}" destId="{4F3D6467-686A-4176-A10C-542F5980901B}" srcOrd="0" destOrd="0" presId="urn:microsoft.com/office/officeart/2011/layout/HexagonRadial"/>
    <dgm:cxn modelId="{B1CF43DF-07F4-4E32-9A5B-9C59E5382CA2}" type="presParOf" srcId="{00C70A37-2229-49AE-ADB9-4BCA86FC37C3}" destId="{5E56564B-CB33-4348-A5BF-6B38CEB74BE7}" srcOrd="2" destOrd="0" presId="urn:microsoft.com/office/officeart/2011/layout/HexagonRadial"/>
    <dgm:cxn modelId="{B23418FC-1960-4A37-9F51-A716EF07CB1E}" type="presParOf" srcId="{00C70A37-2229-49AE-ADB9-4BCA86FC37C3}" destId="{102F37A5-675A-467B-9DF6-5323DA51BA25}" srcOrd="3" destOrd="0" presId="urn:microsoft.com/office/officeart/2011/layout/HexagonRadial"/>
    <dgm:cxn modelId="{FB5AC2FE-D37C-477A-B75A-3A0064EA1497}" type="presParOf" srcId="{102F37A5-675A-467B-9DF6-5323DA51BA25}" destId="{336A8C16-0039-4618-8A4F-A89115315B65}" srcOrd="0" destOrd="0" presId="urn:microsoft.com/office/officeart/2011/layout/HexagonRadial"/>
    <dgm:cxn modelId="{B348C52B-8B80-4162-ADA5-EBE9EF350693}" type="presParOf" srcId="{00C70A37-2229-49AE-ADB9-4BCA86FC37C3}" destId="{4EE278FC-A310-410B-B610-8D73E62DDB8D}" srcOrd="4" destOrd="0" presId="urn:microsoft.com/office/officeart/2011/layout/HexagonRadial"/>
    <dgm:cxn modelId="{BFAABB62-7302-4E46-9374-6264836FC4E3}" type="presParOf" srcId="{00C70A37-2229-49AE-ADB9-4BCA86FC37C3}" destId="{98742AA2-166D-4D11-AEA0-FE3B25C2919C}" srcOrd="5" destOrd="0" presId="urn:microsoft.com/office/officeart/2011/layout/HexagonRadial"/>
    <dgm:cxn modelId="{9563A0E8-18DA-48AD-A039-FF68738765F5}" type="presParOf" srcId="{98742AA2-166D-4D11-AEA0-FE3B25C2919C}" destId="{C83B4D17-5D30-41B0-81A8-FF824BA25299}" srcOrd="0" destOrd="0" presId="urn:microsoft.com/office/officeart/2011/layout/HexagonRadial"/>
    <dgm:cxn modelId="{4B9D7991-B3E7-4319-B48E-B21C141BBA66}" type="presParOf" srcId="{00C70A37-2229-49AE-ADB9-4BCA86FC37C3}" destId="{B3223E00-3A3A-4408-A01F-A0D9E85A20FC}" srcOrd="6" destOrd="0" presId="urn:microsoft.com/office/officeart/2011/layout/HexagonRadial"/>
    <dgm:cxn modelId="{91F4EF87-3329-4B09-8F66-ECC18706FDCD}" type="presParOf" srcId="{00C70A37-2229-49AE-ADB9-4BCA86FC37C3}" destId="{01987A32-48F5-4C69-ACA6-10CCB1FA11C2}" srcOrd="7" destOrd="0" presId="urn:microsoft.com/office/officeart/2011/layout/HexagonRadial"/>
    <dgm:cxn modelId="{DE06B9C5-FADD-4A99-B061-483BEEDF0B3A}" type="presParOf" srcId="{01987A32-48F5-4C69-ACA6-10CCB1FA11C2}" destId="{249552F2-B3CA-470A-972A-0CB9D4E7C1DD}" srcOrd="0" destOrd="0" presId="urn:microsoft.com/office/officeart/2011/layout/HexagonRadial"/>
    <dgm:cxn modelId="{42614E74-5B95-4990-9E1F-65F9AE704C32}" type="presParOf" srcId="{00C70A37-2229-49AE-ADB9-4BCA86FC37C3}" destId="{755D6D02-F072-49B1-8377-C08EA061A4CB}"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4AF3E-0C95-490D-9F6F-7A701576E5F1}">
      <dsp:nvSpPr>
        <dsp:cNvPr id="0" name=""/>
        <dsp:cNvSpPr/>
      </dsp:nvSpPr>
      <dsp:spPr>
        <a:xfrm>
          <a:off x="4282" y="738902"/>
          <a:ext cx="1849812" cy="13808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4DCE62-BEE8-49F2-8DFF-65C43304BD4D}">
      <dsp:nvSpPr>
        <dsp:cNvPr id="0" name=""/>
        <dsp:cNvSpPr/>
      </dsp:nvSpPr>
      <dsp:spPr>
        <a:xfrm>
          <a:off x="4282" y="2119748"/>
          <a:ext cx="1849812" cy="5937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t>航運</a:t>
          </a:r>
        </a:p>
      </dsp:txBody>
      <dsp:txXfrm>
        <a:off x="4282" y="2119748"/>
        <a:ext cx="1302684" cy="593763"/>
      </dsp:txXfrm>
    </dsp:sp>
    <dsp:sp modelId="{A1EC4102-5E87-4EA8-BDFC-5D790FC0617C}">
      <dsp:nvSpPr>
        <dsp:cNvPr id="0" name=""/>
        <dsp:cNvSpPr/>
      </dsp:nvSpPr>
      <dsp:spPr>
        <a:xfrm>
          <a:off x="1359295" y="2214062"/>
          <a:ext cx="647434" cy="647434"/>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27867-D2E2-4615-B99D-A3A0D365056F}">
      <dsp:nvSpPr>
        <dsp:cNvPr id="0" name=""/>
        <dsp:cNvSpPr/>
      </dsp:nvSpPr>
      <dsp:spPr>
        <a:xfrm>
          <a:off x="2167128" y="738902"/>
          <a:ext cx="1849812" cy="13808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endParaRPr lang="zh-TW" altLang="en-US" sz="2400" kern="1200" dirty="0"/>
        </a:p>
      </dsp:txBody>
      <dsp:txXfrm>
        <a:off x="2199483" y="771257"/>
        <a:ext cx="1785102" cy="1348491"/>
      </dsp:txXfrm>
    </dsp:sp>
    <dsp:sp modelId="{6CC5127B-DF22-4620-9343-A43A91947BF1}">
      <dsp:nvSpPr>
        <dsp:cNvPr id="0" name=""/>
        <dsp:cNvSpPr/>
      </dsp:nvSpPr>
      <dsp:spPr>
        <a:xfrm>
          <a:off x="2167128" y="2119748"/>
          <a:ext cx="1849812" cy="5937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t>百貨</a:t>
          </a:r>
        </a:p>
      </dsp:txBody>
      <dsp:txXfrm>
        <a:off x="2167128" y="2119748"/>
        <a:ext cx="1302684" cy="593763"/>
      </dsp:txXfrm>
    </dsp:sp>
    <dsp:sp modelId="{20E9FEBD-4A44-42EC-9F3A-2229DC6BD21C}">
      <dsp:nvSpPr>
        <dsp:cNvPr id="0" name=""/>
        <dsp:cNvSpPr/>
      </dsp:nvSpPr>
      <dsp:spPr>
        <a:xfrm>
          <a:off x="3522141" y="2214062"/>
          <a:ext cx="647434" cy="647434"/>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260DE-6BB0-4C08-A7E4-DAA8C414B5B8}">
      <dsp:nvSpPr>
        <dsp:cNvPr id="0" name=""/>
        <dsp:cNvSpPr/>
      </dsp:nvSpPr>
      <dsp:spPr>
        <a:xfrm>
          <a:off x="4329973" y="738902"/>
          <a:ext cx="1849812" cy="13808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8BA65C-162A-4608-90D3-7F022A37FA87}">
      <dsp:nvSpPr>
        <dsp:cNvPr id="0" name=""/>
        <dsp:cNvSpPr/>
      </dsp:nvSpPr>
      <dsp:spPr>
        <a:xfrm>
          <a:off x="4329973" y="2119748"/>
          <a:ext cx="1849812" cy="5937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t>融資租賃</a:t>
          </a:r>
        </a:p>
      </dsp:txBody>
      <dsp:txXfrm>
        <a:off x="4329973" y="2119748"/>
        <a:ext cx="1302684" cy="593763"/>
      </dsp:txXfrm>
    </dsp:sp>
    <dsp:sp modelId="{20A5AE45-115F-4B61-B030-D7C375D6039B}">
      <dsp:nvSpPr>
        <dsp:cNvPr id="0" name=""/>
        <dsp:cNvSpPr/>
      </dsp:nvSpPr>
      <dsp:spPr>
        <a:xfrm>
          <a:off x="5684986" y="2214062"/>
          <a:ext cx="647434" cy="647434"/>
        </a:xfrm>
        <a:prstGeom prst="ellipse">
          <a:avLst/>
        </a:prstGeom>
        <a:blipFill rotWithShape="0">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B5C4D-EB47-4A92-805E-21A3AC7CD8B8}">
      <dsp:nvSpPr>
        <dsp:cNvPr id="0" name=""/>
        <dsp:cNvSpPr/>
      </dsp:nvSpPr>
      <dsp:spPr>
        <a:xfrm>
          <a:off x="3553" y="955528"/>
          <a:ext cx="1862512" cy="13903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5E5F8-1D83-4ECF-B147-293DB060B6CE}">
      <dsp:nvSpPr>
        <dsp:cNvPr id="0" name=""/>
        <dsp:cNvSpPr/>
      </dsp:nvSpPr>
      <dsp:spPr>
        <a:xfrm>
          <a:off x="3553" y="2345854"/>
          <a:ext cx="1862512" cy="597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t>地產開發</a:t>
          </a:r>
        </a:p>
      </dsp:txBody>
      <dsp:txXfrm>
        <a:off x="3553" y="2345854"/>
        <a:ext cx="1311628" cy="597840"/>
      </dsp:txXfrm>
    </dsp:sp>
    <dsp:sp modelId="{D20DB5CA-331E-4D98-B73F-64CADE8E2E44}">
      <dsp:nvSpPr>
        <dsp:cNvPr id="0" name=""/>
        <dsp:cNvSpPr/>
      </dsp:nvSpPr>
      <dsp:spPr>
        <a:xfrm>
          <a:off x="1367869" y="2440816"/>
          <a:ext cx="651879" cy="651879"/>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169D9-C622-4373-B2BE-536AB8CC6BD5}">
      <dsp:nvSpPr>
        <dsp:cNvPr id="0" name=""/>
        <dsp:cNvSpPr/>
      </dsp:nvSpPr>
      <dsp:spPr>
        <a:xfrm>
          <a:off x="2181248" y="955528"/>
          <a:ext cx="1862512" cy="13903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45CBA6-FB2C-43B7-8A0B-563DC3315AD2}">
      <dsp:nvSpPr>
        <dsp:cNvPr id="0" name=""/>
        <dsp:cNvSpPr/>
      </dsp:nvSpPr>
      <dsp:spPr>
        <a:xfrm>
          <a:off x="2181248" y="2345854"/>
          <a:ext cx="1862512" cy="597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t>金融服務</a:t>
          </a:r>
        </a:p>
      </dsp:txBody>
      <dsp:txXfrm>
        <a:off x="2181248" y="2345854"/>
        <a:ext cx="1311628" cy="597840"/>
      </dsp:txXfrm>
    </dsp:sp>
    <dsp:sp modelId="{756BA014-B0EF-474B-9A45-7B7A2CC517AF}">
      <dsp:nvSpPr>
        <dsp:cNvPr id="0" name=""/>
        <dsp:cNvSpPr/>
      </dsp:nvSpPr>
      <dsp:spPr>
        <a:xfrm>
          <a:off x="3545564" y="2440816"/>
          <a:ext cx="651879" cy="651879"/>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074B3-789C-45C3-9AF0-93F0B213D600}">
      <dsp:nvSpPr>
        <dsp:cNvPr id="0" name=""/>
        <dsp:cNvSpPr/>
      </dsp:nvSpPr>
      <dsp:spPr>
        <a:xfrm>
          <a:off x="4402190" y="957089"/>
          <a:ext cx="1862512" cy="13903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B1002-710F-4CB0-BB63-5611968701F2}">
      <dsp:nvSpPr>
        <dsp:cNvPr id="0" name=""/>
        <dsp:cNvSpPr/>
      </dsp:nvSpPr>
      <dsp:spPr>
        <a:xfrm>
          <a:off x="4402190" y="2380185"/>
          <a:ext cx="1862512" cy="597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0" rIns="29210" bIns="0" numCol="1" spcCol="1270" anchor="ctr" anchorCtr="0">
          <a:noAutofit/>
        </a:bodyPr>
        <a:lstStyle/>
        <a:p>
          <a:pPr marL="0" lvl="0" indent="0" algn="l" defTabSz="1022350">
            <a:lnSpc>
              <a:spcPct val="90000"/>
            </a:lnSpc>
            <a:spcBef>
              <a:spcPct val="0"/>
            </a:spcBef>
            <a:spcAft>
              <a:spcPct val="35000"/>
            </a:spcAft>
            <a:buNone/>
          </a:pPr>
          <a:r>
            <a:rPr lang="zh-TW" altLang="en-US" sz="2300" b="1" kern="1200" dirty="0"/>
            <a:t>集團控股</a:t>
          </a:r>
        </a:p>
      </dsp:txBody>
      <dsp:txXfrm>
        <a:off x="4402190" y="2380185"/>
        <a:ext cx="1311628" cy="597840"/>
      </dsp:txXfrm>
    </dsp:sp>
    <dsp:sp modelId="{80BEEE1A-9EDC-4DA9-A5FF-C5940E41D33D}">
      <dsp:nvSpPr>
        <dsp:cNvPr id="0" name=""/>
        <dsp:cNvSpPr/>
      </dsp:nvSpPr>
      <dsp:spPr>
        <a:xfrm>
          <a:off x="5688631" y="2563438"/>
          <a:ext cx="518544" cy="51455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7FA37-16F4-4975-9D90-3954CAF51600}">
      <dsp:nvSpPr>
        <dsp:cNvPr id="0" name=""/>
        <dsp:cNvSpPr/>
      </dsp:nvSpPr>
      <dsp:spPr>
        <a:xfrm>
          <a:off x="2880594" y="1512167"/>
          <a:ext cx="1709958" cy="1567260"/>
        </a:xfrm>
        <a:prstGeom prst="hexagon">
          <a:avLst>
            <a:gd name="adj" fmla="val 28570"/>
            <a:gd name="vf" fmla="val 115470"/>
          </a:avLst>
        </a:prstGeom>
        <a:no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ts val="0"/>
            </a:spcAft>
            <a:buNone/>
          </a:pPr>
          <a:r>
            <a:rPr lang="zh-TW" altLang="en-US" sz="2800" kern="1200" dirty="0">
              <a:solidFill>
                <a:schemeClr val="accent1">
                  <a:lumMod val="50000"/>
                </a:schemeClr>
              </a:solidFill>
            </a:rPr>
            <a:t>益航</a:t>
          </a:r>
          <a:endParaRPr lang="en-US" altLang="zh-TW" sz="2800" kern="1200" dirty="0">
            <a:solidFill>
              <a:schemeClr val="accent1">
                <a:lumMod val="50000"/>
              </a:schemeClr>
            </a:solidFill>
          </a:endParaRPr>
        </a:p>
        <a:p>
          <a:pPr marL="0" lvl="0" indent="0" algn="ctr" defTabSz="1244600">
            <a:lnSpc>
              <a:spcPct val="90000"/>
            </a:lnSpc>
            <a:spcBef>
              <a:spcPct val="0"/>
            </a:spcBef>
            <a:spcAft>
              <a:spcPts val="0"/>
            </a:spcAft>
            <a:buNone/>
          </a:pPr>
          <a:r>
            <a:rPr lang="zh-TW" altLang="en-US" sz="2800" kern="1200" dirty="0">
              <a:solidFill>
                <a:schemeClr val="accent1">
                  <a:lumMod val="50000"/>
                </a:schemeClr>
              </a:solidFill>
            </a:rPr>
            <a:t>集團</a:t>
          </a:r>
          <a:endParaRPr lang="en-US" altLang="zh-TW" sz="2800" kern="1200" dirty="0">
            <a:solidFill>
              <a:schemeClr val="accent1">
                <a:lumMod val="50000"/>
              </a:schemeClr>
            </a:solidFill>
          </a:endParaRPr>
        </a:p>
        <a:p>
          <a:pPr marL="0" lvl="0" indent="0" algn="ctr" defTabSz="1244600">
            <a:lnSpc>
              <a:spcPct val="90000"/>
            </a:lnSpc>
            <a:spcBef>
              <a:spcPct val="0"/>
            </a:spcBef>
            <a:spcAft>
              <a:spcPts val="0"/>
            </a:spcAft>
            <a:buNone/>
          </a:pPr>
          <a:r>
            <a:rPr lang="en-US" altLang="zh-TW" sz="2000" kern="1200" dirty="0">
              <a:solidFill>
                <a:schemeClr val="accent1">
                  <a:lumMod val="50000"/>
                </a:schemeClr>
              </a:solidFill>
            </a:rPr>
            <a:t>(</a:t>
          </a:r>
          <a:r>
            <a:rPr lang="zh-TW" altLang="en-US" sz="2000" kern="1200" dirty="0">
              <a:solidFill>
                <a:schemeClr val="accent1">
                  <a:lumMod val="50000"/>
                </a:schemeClr>
              </a:solidFill>
            </a:rPr>
            <a:t>控股</a:t>
          </a:r>
          <a:r>
            <a:rPr lang="en-US" altLang="zh-TW" sz="2000" kern="1200" dirty="0">
              <a:solidFill>
                <a:schemeClr val="accent1">
                  <a:lumMod val="50000"/>
                </a:schemeClr>
              </a:solidFill>
            </a:rPr>
            <a:t>)</a:t>
          </a:r>
          <a:endParaRPr lang="zh-TW" altLang="en-US" sz="2000" kern="1200" dirty="0">
            <a:solidFill>
              <a:schemeClr val="accent1">
                <a:lumMod val="50000"/>
              </a:schemeClr>
            </a:solidFill>
          </a:endParaRPr>
        </a:p>
      </dsp:txBody>
      <dsp:txXfrm>
        <a:off x="3175725" y="1782669"/>
        <a:ext cx="1119696" cy="1026256"/>
      </dsp:txXfrm>
    </dsp:sp>
    <dsp:sp modelId="{336A8C16-0039-4618-8A4F-A89115315B65}">
      <dsp:nvSpPr>
        <dsp:cNvPr id="0" name=""/>
        <dsp:cNvSpPr/>
      </dsp:nvSpPr>
      <dsp:spPr>
        <a:xfrm>
          <a:off x="3558962" y="737671"/>
          <a:ext cx="746576" cy="6431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56564B-CB33-4348-A5BF-6B38CEB74BE7}">
      <dsp:nvSpPr>
        <dsp:cNvPr id="0" name=""/>
        <dsp:cNvSpPr/>
      </dsp:nvSpPr>
      <dsp:spPr>
        <a:xfrm>
          <a:off x="1080122" y="792085"/>
          <a:ext cx="1621147" cy="1402492"/>
        </a:xfrm>
        <a:prstGeom prst="hexagon">
          <a:avLst>
            <a:gd name="adj" fmla="val 28570"/>
            <a:gd name="vf" fmla="val 115470"/>
          </a:avLst>
        </a:prstGeom>
        <a:no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accent1">
                  <a:lumMod val="50000"/>
                </a:schemeClr>
              </a:solidFill>
            </a:rPr>
            <a:t>生活百貨</a:t>
          </a:r>
          <a:endParaRPr lang="en-US" altLang="zh-TW" sz="2800" kern="1200" dirty="0">
            <a:solidFill>
              <a:schemeClr val="accent1">
                <a:lumMod val="50000"/>
              </a:schemeClr>
            </a:solidFill>
          </a:endParaRPr>
        </a:p>
      </dsp:txBody>
      <dsp:txXfrm>
        <a:off x="1348782" y="1024509"/>
        <a:ext cx="1083827" cy="937644"/>
      </dsp:txXfrm>
    </dsp:sp>
    <dsp:sp modelId="{C83B4D17-5D30-41B0-81A8-FF824BA25299}">
      <dsp:nvSpPr>
        <dsp:cNvPr id="0" name=""/>
        <dsp:cNvSpPr/>
      </dsp:nvSpPr>
      <dsp:spPr>
        <a:xfrm>
          <a:off x="4585955" y="2016225"/>
          <a:ext cx="746576" cy="6431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278FC-A310-410B-B610-8D73E62DDB8D}">
      <dsp:nvSpPr>
        <dsp:cNvPr id="0" name=""/>
        <dsp:cNvSpPr/>
      </dsp:nvSpPr>
      <dsp:spPr>
        <a:xfrm>
          <a:off x="1008112" y="2448271"/>
          <a:ext cx="1621147" cy="1402492"/>
        </a:xfrm>
        <a:prstGeom prst="hexagon">
          <a:avLst>
            <a:gd name="adj" fmla="val 28570"/>
            <a:gd name="vf" fmla="val 115470"/>
          </a:avLst>
        </a:prstGeom>
        <a:no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accent1">
                  <a:lumMod val="50000"/>
                </a:schemeClr>
              </a:solidFill>
            </a:rPr>
            <a:t>金融服務</a:t>
          </a:r>
        </a:p>
      </dsp:txBody>
      <dsp:txXfrm>
        <a:off x="1276772" y="2680695"/>
        <a:ext cx="1083827" cy="937644"/>
      </dsp:txXfrm>
    </dsp:sp>
    <dsp:sp modelId="{249552F2-B3CA-470A-972A-0CB9D4E7C1DD}">
      <dsp:nvSpPr>
        <dsp:cNvPr id="0" name=""/>
        <dsp:cNvSpPr/>
      </dsp:nvSpPr>
      <dsp:spPr>
        <a:xfrm flipV="1">
          <a:off x="2649955" y="3675545"/>
          <a:ext cx="45735" cy="670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23E00-3A3A-4408-A01F-A0D9E85A20FC}">
      <dsp:nvSpPr>
        <dsp:cNvPr id="0" name=""/>
        <dsp:cNvSpPr/>
      </dsp:nvSpPr>
      <dsp:spPr>
        <a:xfrm>
          <a:off x="4829416" y="2448271"/>
          <a:ext cx="1621147" cy="1402492"/>
        </a:xfrm>
        <a:prstGeom prst="hexagon">
          <a:avLst>
            <a:gd name="adj" fmla="val 28570"/>
            <a:gd name="vf" fmla="val 115470"/>
          </a:avLst>
        </a:prstGeom>
        <a:no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accent1">
                  <a:lumMod val="50000"/>
                </a:schemeClr>
              </a:solidFill>
            </a:rPr>
            <a:t>地產開發</a:t>
          </a:r>
          <a:endParaRPr lang="en-US" altLang="zh-TW" sz="2800" kern="1200" dirty="0">
            <a:solidFill>
              <a:schemeClr val="accent1">
                <a:lumMod val="50000"/>
              </a:schemeClr>
            </a:solidFill>
          </a:endParaRPr>
        </a:p>
      </dsp:txBody>
      <dsp:txXfrm>
        <a:off x="5098076" y="2680695"/>
        <a:ext cx="1083827" cy="937644"/>
      </dsp:txXfrm>
    </dsp:sp>
    <dsp:sp modelId="{755D6D02-F072-49B1-8377-C08EA061A4CB}">
      <dsp:nvSpPr>
        <dsp:cNvPr id="0" name=""/>
        <dsp:cNvSpPr/>
      </dsp:nvSpPr>
      <dsp:spPr>
        <a:xfrm>
          <a:off x="4824534" y="792089"/>
          <a:ext cx="1621147" cy="1402492"/>
        </a:xfrm>
        <a:prstGeom prst="hexagon">
          <a:avLst>
            <a:gd name="adj" fmla="val 28570"/>
            <a:gd name="vf" fmla="val 115470"/>
          </a:avLst>
        </a:prstGeom>
        <a:no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solidFill>
                <a:schemeClr val="accent1">
                  <a:lumMod val="50000"/>
                </a:schemeClr>
              </a:solidFill>
            </a:rPr>
            <a:t>海運事業</a:t>
          </a:r>
        </a:p>
      </dsp:txBody>
      <dsp:txXfrm>
        <a:off x="5093194" y="1024513"/>
        <a:ext cx="1083827" cy="937644"/>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六角放射狀"/>
  <dgm:desc val="用來顯示與中心概念或主題相關的連續流程。上限為 6 個階層 2 的圖形。 最適合用在少量文字的情況。 未使用的文字不會出現，但只要切換版面配置，仍然可以使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9787" cy="496967"/>
          </a:xfrm>
          <a:prstGeom prst="rect">
            <a:avLst/>
          </a:prstGeom>
        </p:spPr>
        <p:txBody>
          <a:bodyPr vert="horz" lIns="91424" tIns="45712" rIns="91424" bIns="45712" rtlCol="0"/>
          <a:lstStyle>
            <a:lvl1pPr algn="l">
              <a:defRPr sz="1200"/>
            </a:lvl1pPr>
          </a:lstStyle>
          <a:p>
            <a:endParaRPr lang="zh-TW" altLang="en-US"/>
          </a:p>
        </p:txBody>
      </p:sp>
      <p:sp>
        <p:nvSpPr>
          <p:cNvPr id="3" name="日期版面配置區 2"/>
          <p:cNvSpPr>
            <a:spLocks noGrp="1"/>
          </p:cNvSpPr>
          <p:nvPr>
            <p:ph type="dt" sz="quarter" idx="1"/>
          </p:nvPr>
        </p:nvSpPr>
        <p:spPr>
          <a:xfrm>
            <a:off x="3855838" y="2"/>
            <a:ext cx="2949787" cy="496967"/>
          </a:xfrm>
          <a:prstGeom prst="rect">
            <a:avLst/>
          </a:prstGeom>
        </p:spPr>
        <p:txBody>
          <a:bodyPr vert="horz" lIns="91424" tIns="45712" rIns="91424" bIns="45712" rtlCol="0"/>
          <a:lstStyle>
            <a:lvl1pPr algn="r">
              <a:defRPr sz="1200"/>
            </a:lvl1pPr>
          </a:lstStyle>
          <a:p>
            <a:fld id="{BABC57A3-FB91-4018-AAF5-657755B228D9}" type="datetimeFigureOut">
              <a:rPr lang="zh-TW" altLang="en-US" smtClean="0"/>
              <a:pPr/>
              <a:t>2023/12/7</a:t>
            </a:fld>
            <a:endParaRPr lang="zh-TW" altLang="en-US"/>
          </a:p>
        </p:txBody>
      </p:sp>
      <p:sp>
        <p:nvSpPr>
          <p:cNvPr id="4" name="頁尾版面配置區 3"/>
          <p:cNvSpPr>
            <a:spLocks noGrp="1"/>
          </p:cNvSpPr>
          <p:nvPr>
            <p:ph type="ftr" sz="quarter" idx="2"/>
          </p:nvPr>
        </p:nvSpPr>
        <p:spPr>
          <a:xfrm>
            <a:off x="0" y="9440648"/>
            <a:ext cx="2949787" cy="496967"/>
          </a:xfrm>
          <a:prstGeom prst="rect">
            <a:avLst/>
          </a:prstGeom>
        </p:spPr>
        <p:txBody>
          <a:bodyPr vert="horz" lIns="91424" tIns="45712" rIns="91424" bIns="45712"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8"/>
            <a:ext cx="2949787" cy="496967"/>
          </a:xfrm>
          <a:prstGeom prst="rect">
            <a:avLst/>
          </a:prstGeom>
        </p:spPr>
        <p:txBody>
          <a:bodyPr vert="horz" lIns="91424" tIns="45712" rIns="91424" bIns="45712" rtlCol="0" anchor="b"/>
          <a:lstStyle>
            <a:lvl1pPr algn="r">
              <a:defRPr sz="1200"/>
            </a:lvl1pPr>
          </a:lstStyle>
          <a:p>
            <a:fld id="{2D955064-925D-4DBB-A96E-F3162AD409E5}" type="slidenum">
              <a:rPr lang="zh-TW" altLang="en-US" smtClean="0"/>
              <a:pPr/>
              <a:t>‹#›</a:t>
            </a:fld>
            <a:endParaRPr lang="zh-TW" altLang="en-US"/>
          </a:p>
        </p:txBody>
      </p:sp>
    </p:spTree>
    <p:extLst>
      <p:ext uri="{BB962C8B-B14F-4D97-AF65-F5344CB8AC3E}">
        <p14:creationId xmlns:p14="http://schemas.microsoft.com/office/powerpoint/2010/main" val="1954482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9787" cy="496967"/>
          </a:xfrm>
          <a:prstGeom prst="rect">
            <a:avLst/>
          </a:prstGeom>
        </p:spPr>
        <p:txBody>
          <a:bodyPr vert="horz" lIns="91424" tIns="45712" rIns="91424" bIns="45712" rtlCol="0"/>
          <a:lstStyle>
            <a:lvl1pPr algn="l">
              <a:defRPr sz="1200"/>
            </a:lvl1pPr>
          </a:lstStyle>
          <a:p>
            <a:endParaRPr lang="zh-TW" altLang="en-US"/>
          </a:p>
        </p:txBody>
      </p:sp>
      <p:sp>
        <p:nvSpPr>
          <p:cNvPr id="3" name="日期版面配置區 2"/>
          <p:cNvSpPr>
            <a:spLocks noGrp="1"/>
          </p:cNvSpPr>
          <p:nvPr>
            <p:ph type="dt" idx="1"/>
          </p:nvPr>
        </p:nvSpPr>
        <p:spPr>
          <a:xfrm>
            <a:off x="3855838" y="2"/>
            <a:ext cx="2949787" cy="496967"/>
          </a:xfrm>
          <a:prstGeom prst="rect">
            <a:avLst/>
          </a:prstGeom>
        </p:spPr>
        <p:txBody>
          <a:bodyPr vert="horz" lIns="91424" tIns="45712" rIns="91424" bIns="45712" rtlCol="0"/>
          <a:lstStyle>
            <a:lvl1pPr algn="r">
              <a:defRPr sz="1200"/>
            </a:lvl1pPr>
          </a:lstStyle>
          <a:p>
            <a:fld id="{B12C88E9-BA45-47BA-BF1E-2DD93ECE876B}" type="datetimeFigureOut">
              <a:rPr lang="zh-TW" altLang="en-US" smtClean="0"/>
              <a:pPr/>
              <a:t>2023/12/7</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4" tIns="45712" rIns="91424" bIns="45712"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24" tIns="45712" rIns="91424" bIns="45712"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8"/>
            <a:ext cx="2949787" cy="496967"/>
          </a:xfrm>
          <a:prstGeom prst="rect">
            <a:avLst/>
          </a:prstGeom>
        </p:spPr>
        <p:txBody>
          <a:bodyPr vert="horz" lIns="91424" tIns="45712" rIns="91424" bIns="45712"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8"/>
            <a:ext cx="2949787" cy="496967"/>
          </a:xfrm>
          <a:prstGeom prst="rect">
            <a:avLst/>
          </a:prstGeom>
        </p:spPr>
        <p:txBody>
          <a:bodyPr vert="horz" lIns="91424" tIns="45712" rIns="91424" bIns="45712" rtlCol="0" anchor="b"/>
          <a:lstStyle>
            <a:lvl1pPr algn="r">
              <a:defRPr sz="1200"/>
            </a:lvl1pPr>
          </a:lstStyle>
          <a:p>
            <a:fld id="{32F32B3A-7F02-4B19-ADE3-4F0716D3BD85}" type="slidenum">
              <a:rPr lang="zh-TW" altLang="en-US" smtClean="0"/>
              <a:pPr/>
              <a:t>‹#›</a:t>
            </a:fld>
            <a:endParaRPr lang="zh-TW" altLang="en-US"/>
          </a:p>
        </p:txBody>
      </p:sp>
    </p:spTree>
    <p:extLst>
      <p:ext uri="{BB962C8B-B14F-4D97-AF65-F5344CB8AC3E}">
        <p14:creationId xmlns:p14="http://schemas.microsoft.com/office/powerpoint/2010/main" val="301081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2F32B3A-7F02-4B19-ADE3-4F0716D3BD85}" type="slidenum">
              <a:rPr lang="zh-TW" altLang="en-US" smtClean="0"/>
              <a:pPr/>
              <a:t>3</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2F32B3A-7F02-4B19-ADE3-4F0716D3BD85}" type="slidenum">
              <a:rPr lang="zh-TW" altLang="en-US" smtClean="0"/>
              <a:pPr/>
              <a:t>10</a:t>
            </a:fld>
            <a:endParaRPr lang="zh-TW" altLang="en-US"/>
          </a:p>
        </p:txBody>
      </p:sp>
    </p:spTree>
    <p:extLst>
      <p:ext uri="{BB962C8B-B14F-4D97-AF65-F5344CB8AC3E}">
        <p14:creationId xmlns:p14="http://schemas.microsoft.com/office/powerpoint/2010/main" val="335756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C3E69-3FC9-4B0B-A207-4BC78729620C}"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58893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2F32B3A-7F02-4B19-ADE3-4F0716D3BD85}" type="slidenum">
              <a:rPr lang="zh-TW" altLang="en-US" smtClean="0"/>
              <a:pPr/>
              <a:t>19</a:t>
            </a:fld>
            <a:endParaRPr lang="zh-TW" altLang="en-US"/>
          </a:p>
        </p:txBody>
      </p:sp>
    </p:spTree>
    <p:extLst>
      <p:ext uri="{BB962C8B-B14F-4D97-AF65-F5344CB8AC3E}">
        <p14:creationId xmlns:p14="http://schemas.microsoft.com/office/powerpoint/2010/main" val="288710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3520BCC-20AF-4A79-A345-486A9E9163E7}" type="datetime1">
              <a:rPr lang="zh-TW" altLang="en-US" smtClean="0"/>
              <a:pPr/>
              <a:t>2023/12/7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B03DD0C-F509-4B95-B441-C3812B953EBC}" type="datetime1">
              <a:rPr lang="zh-TW" altLang="en-US" smtClean="0"/>
              <a:pPr/>
              <a:t>2023/12/7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6B85AAD-E10F-4B24-AEC9-56CF89174135}" type="datetime1">
              <a:rPr lang="zh-TW" altLang="en-US" smtClean="0"/>
              <a:pPr/>
              <a:t>2023/12/7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5" name="Footer Placeholder 4"/>
          <p:cNvSpPr>
            <a:spLocks noGrp="1"/>
          </p:cNvSpPr>
          <p:nvPr>
            <p:ph type="ftr" sz="quarter" idx="11"/>
          </p:nvPr>
        </p:nvSpPr>
        <p:spPr>
          <a:xfrm>
            <a:off x="914400" y="4323846"/>
            <a:ext cx="4880610" cy="365125"/>
          </a:xfrm>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6057900" y="1430867"/>
            <a:ext cx="2171700"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8715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7" name="圖形 4">
            <a:extLst>
              <a:ext uri="{FF2B5EF4-FFF2-40B4-BE49-F238E27FC236}">
                <a16:creationId xmlns:a16="http://schemas.microsoft.com/office/drawing/2014/main" id="{501C8FCD-1388-4C00-A280-855E47C865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64288" y="426492"/>
            <a:ext cx="1218775" cy="984395"/>
          </a:xfrm>
          <a:prstGeom prst="rect">
            <a:avLst/>
          </a:prstGeom>
        </p:spPr>
      </p:pic>
    </p:spTree>
    <p:extLst>
      <p:ext uri="{BB962C8B-B14F-4D97-AF65-F5344CB8AC3E}">
        <p14:creationId xmlns:p14="http://schemas.microsoft.com/office/powerpoint/2010/main" val="359248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7882466" y="381001"/>
            <a:ext cx="667173"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8890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83480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594359" y="3132667"/>
            <a:ext cx="3910579" cy="31309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2098" y="3132667"/>
            <a:ext cx="3907541" cy="31309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38032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07224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91378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5995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EBFDAAB-C4E9-4784-9973-8E2795FD6EAF}" type="datetime1">
              <a:rPr lang="zh-TW" altLang="en-US" smtClean="0"/>
              <a:pPr/>
              <a:t>2023/12/7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19189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86540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標題與輔助字幕">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a:xfrm>
            <a:off x="594360" y="381001"/>
            <a:ext cx="4830656" cy="365125"/>
          </a:xfrm>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7396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引述 (含輔助字幕)">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a:xfrm>
            <a:off x="594360" y="379438"/>
            <a:ext cx="4830656" cy="365125"/>
          </a:xfrm>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3515961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a:xfrm>
            <a:off x="594360" y="378884"/>
            <a:ext cx="4830656" cy="365125"/>
          </a:xfrm>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7537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68026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271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32785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5917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203679B7-FD3A-4E91-B9F7-931E57C9895C}" type="datetime1">
              <a:rPr lang="zh-TW" altLang="en-US" smtClean="0"/>
              <a:pPr/>
              <a:t>2023/12/7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571D5A2-FD6B-4929-812C-4C5574259236}" type="datetime1">
              <a:rPr lang="zh-TW" altLang="en-US" smtClean="0"/>
              <a:pPr/>
              <a:t>2023/12/7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F265C36-D3A6-40E6-98EA-385E5EAFD415}" type="datetime1">
              <a:rPr lang="zh-TW" altLang="en-US" smtClean="0"/>
              <a:pPr/>
              <a:t>2023/12/7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2D840BE-216D-476B-9552-9F16B310F85F}" type="datetime1">
              <a:rPr lang="zh-TW" altLang="en-US" smtClean="0"/>
              <a:pPr/>
              <a:t>2023/12/7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4B5AE5B-C558-4085-8664-E99D38F8892E}" type="datetime1">
              <a:rPr lang="zh-TW" altLang="en-US" smtClean="0"/>
              <a:pPr/>
              <a:t>2023/12/7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0A6825E-8A3A-4901-BBE5-2D9C60FF288B}" type="datetime1">
              <a:rPr lang="zh-TW" altLang="en-US" smtClean="0"/>
              <a:pPr/>
              <a:t>2023/12/7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4583443-6D3C-4540-9EA2-C4E3F2248F76}" type="datetime1">
              <a:rPr lang="zh-TW" altLang="en-US" smtClean="0"/>
              <a:pPr/>
              <a:t>2023/12/7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33178-35AE-447E-9BC4-34B5621370EB}" type="datetime1">
              <a:rPr lang="zh-TW" altLang="en-US" smtClean="0"/>
              <a:pPr/>
              <a:t>2023/12/7</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92A18-2085-4858-BF92-EFB9B1177E84}" type="slidenum">
              <a:rPr lang="zh-TW" altLang="en-US" smtClean="0"/>
              <a:pPr/>
              <a:t>‹#›</a:t>
            </a:fld>
            <a:endParaRPr lang="zh-TW" altLang="en-US"/>
          </a:p>
        </p:txBody>
      </p:sp>
      <p:pic>
        <p:nvPicPr>
          <p:cNvPr id="7" name="圖片 6" descr="ScreenShot_20171107100953.png"/>
          <p:cNvPicPr>
            <a:picLocks noChangeAspect="1"/>
          </p:cNvPicPr>
          <p:nvPr userDrawn="1"/>
        </p:nvPicPr>
        <p:blipFill>
          <a:blip r:embed="rId13" cstate="print"/>
          <a:stretch>
            <a:fillRect/>
          </a:stretch>
        </p:blipFill>
        <p:spPr>
          <a:xfrm>
            <a:off x="179512" y="6165304"/>
            <a:ext cx="2734057" cy="523948"/>
          </a:xfrm>
          <a:prstGeom prst="rect">
            <a:avLst/>
          </a:prstGeom>
        </p:spPr>
      </p:pic>
      <p:pic>
        <p:nvPicPr>
          <p:cNvPr id="8" name="圖片 7" descr="ScreenShot_20171107101717.png"/>
          <p:cNvPicPr>
            <a:picLocks noChangeAspect="1"/>
          </p:cNvPicPr>
          <p:nvPr userDrawn="1"/>
        </p:nvPicPr>
        <p:blipFill>
          <a:blip r:embed="rId14" cstate="print">
            <a:duotone>
              <a:schemeClr val="accent1">
                <a:shade val="45000"/>
                <a:satMod val="135000"/>
              </a:schemeClr>
              <a:prstClr val="white"/>
            </a:duotone>
            <a:lum contrast="9000"/>
          </a:blip>
          <a:stretch>
            <a:fillRect/>
          </a:stretch>
        </p:blipFill>
        <p:spPr>
          <a:xfrm>
            <a:off x="395536" y="969769"/>
            <a:ext cx="8496944" cy="5888231"/>
          </a:xfrm>
          <a:prstGeom prst="rect">
            <a:avLst/>
          </a:prstGeom>
          <a:scene3d>
            <a:camera prst="orthographicFront"/>
            <a:lightRig rig="threePt" dir="t"/>
          </a:scene3d>
          <a:sp3d prstMaterial="clear"/>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271BAAD-CAA7-43D9-BBDA-58591A444783}" type="datetimeFigureOut">
              <a:rPr lang="zh-TW" altLang="en-US" smtClean="0">
                <a:solidFill>
                  <a:prstClr val="black">
                    <a:tint val="75000"/>
                  </a:prstClr>
                </a:solidFill>
              </a:rPr>
              <a:pPr defTabSz="457200"/>
              <a:t>2023/12/7</a:t>
            </a:fld>
            <a:endParaRPr lang="zh-TW" altLang="en-US">
              <a:solidFill>
                <a:prstClr val="black">
                  <a:tint val="75000"/>
                </a:prstClr>
              </a:solidFill>
            </a:endParaRP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982DFDA6-158C-441F-BF26-2381DC057A44}" type="slidenum">
              <a:rPr lang="zh-TW" altLang="en-US" smtClean="0">
                <a:solidFill>
                  <a:prstClr val="black">
                    <a:tint val="75000"/>
                  </a:prstClr>
                </a:solidFill>
              </a:rPr>
              <a:pPr defTabSz="457200"/>
              <a:t>‹#›</a:t>
            </a:fld>
            <a:endParaRPr lang="zh-TW" altLang="en-US">
              <a:solidFill>
                <a:prstClr val="black">
                  <a:tint val="75000"/>
                </a:prstClr>
              </a:solidFill>
            </a:endParaRPr>
          </a:p>
        </p:txBody>
      </p:sp>
    </p:spTree>
    <p:extLst>
      <p:ext uri="{BB962C8B-B14F-4D97-AF65-F5344CB8AC3E}">
        <p14:creationId xmlns:p14="http://schemas.microsoft.com/office/powerpoint/2010/main" val="2956490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diagramData" Target="../diagrams/data1.xml"/><Relationship Id="rId16"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16.pn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1403648" y="1340768"/>
            <a:ext cx="6192688" cy="4893647"/>
          </a:xfrm>
          <a:prstGeom prst="rect">
            <a:avLst/>
          </a:prstGeom>
          <a:noFill/>
        </p:spPr>
        <p:txBody>
          <a:bodyPr wrap="square" rtlCol="0">
            <a:spAutoFit/>
          </a:bodyPr>
          <a:lstStyle/>
          <a:p>
            <a:pPr algn="ctr"/>
            <a:r>
              <a:rPr lang="zh-TW" altLang="en-US" sz="4800" b="1" dirty="0">
                <a:latin typeface="新細明體" pitchFamily="18" charset="-120"/>
                <a:ea typeface="新細明體" pitchFamily="18" charset="-120"/>
              </a:rPr>
              <a:t>益航股份有限公司</a:t>
            </a:r>
            <a:endParaRPr lang="en-US" altLang="zh-TW" sz="4800" b="1" dirty="0">
              <a:latin typeface="新細明體" pitchFamily="18" charset="-120"/>
              <a:ea typeface="新細明體" pitchFamily="18" charset="-120"/>
            </a:endParaRPr>
          </a:p>
          <a:p>
            <a:pPr algn="ctr"/>
            <a:r>
              <a:rPr lang="zh-TW" altLang="en-US" sz="4800" b="1" dirty="0">
                <a:latin typeface="新細明體" pitchFamily="18" charset="-120"/>
                <a:ea typeface="新細明體" pitchFamily="18" charset="-120"/>
              </a:rPr>
              <a:t>法人說明會</a:t>
            </a:r>
            <a:endParaRPr lang="en-US" altLang="zh-TW" sz="4800" b="1" dirty="0">
              <a:latin typeface="新細明體" pitchFamily="18" charset="-120"/>
              <a:ea typeface="新細明體" pitchFamily="18" charset="-120"/>
            </a:endParaRPr>
          </a:p>
          <a:p>
            <a:pPr algn="ctr"/>
            <a:endParaRPr lang="en-US" altLang="zh-TW" sz="4800" b="1" dirty="0">
              <a:latin typeface="新細明體" pitchFamily="18" charset="-120"/>
              <a:ea typeface="新細明體" pitchFamily="18" charset="-120"/>
            </a:endParaRPr>
          </a:p>
          <a:p>
            <a:pPr algn="ctr"/>
            <a:endParaRPr lang="en-US" altLang="zh-TW" sz="4800" b="1" dirty="0">
              <a:latin typeface="新細明體" pitchFamily="18" charset="-120"/>
              <a:ea typeface="新細明體" pitchFamily="18" charset="-120"/>
            </a:endParaRPr>
          </a:p>
          <a:p>
            <a:pPr algn="ctr"/>
            <a:endParaRPr lang="en-US" altLang="zh-TW" sz="2000" b="1" dirty="0">
              <a:latin typeface="新細明體" pitchFamily="18" charset="-120"/>
              <a:ea typeface="新細明體" pitchFamily="18" charset="-120"/>
            </a:endParaRPr>
          </a:p>
          <a:p>
            <a:pPr algn="ctr"/>
            <a:endParaRPr lang="en-US" altLang="zh-TW" sz="2400" b="1" dirty="0">
              <a:ea typeface="新細明體" pitchFamily="18" charset="-120"/>
            </a:endParaRPr>
          </a:p>
          <a:p>
            <a:pPr algn="ctr"/>
            <a:r>
              <a:rPr lang="en-US" altLang="zh-TW" sz="2800" b="1" dirty="0">
                <a:ea typeface="新細明體" pitchFamily="18" charset="-120"/>
              </a:rPr>
              <a:t>2023/12/14</a:t>
            </a:r>
          </a:p>
          <a:p>
            <a:pPr algn="ctr"/>
            <a:endParaRPr lang="en-US" altLang="zh-TW" sz="4800" b="1" dirty="0">
              <a:latin typeface="新細明體" pitchFamily="18" charset="-120"/>
              <a:ea typeface="新細明體" pitchFamily="18" charset="-120"/>
            </a:endParaRPr>
          </a:p>
        </p:txBody>
      </p:sp>
      <p:sp>
        <p:nvSpPr>
          <p:cNvPr id="8" name="投影片編號版面配置區 7"/>
          <p:cNvSpPr>
            <a:spLocks noGrp="1"/>
          </p:cNvSpPr>
          <p:nvPr>
            <p:ph type="sldNum" sz="quarter" idx="12"/>
          </p:nvPr>
        </p:nvSpPr>
        <p:spPr/>
        <p:txBody>
          <a:bodyPr/>
          <a:lstStyle/>
          <a:p>
            <a:fld id="{41B92A18-2085-4858-BF92-EFB9B1177E84}" type="slidenum">
              <a:rPr lang="zh-TW" altLang="en-US" smtClean="0"/>
              <a:pPr/>
              <a:t>1</a:t>
            </a:fld>
            <a:endParaRPr lang="zh-TW" altLang="en-US"/>
          </a:p>
        </p:txBody>
      </p:sp>
      <p:pic>
        <p:nvPicPr>
          <p:cNvPr id="3" name="圖片 2">
            <a:extLst>
              <a:ext uri="{FF2B5EF4-FFF2-40B4-BE49-F238E27FC236}">
                <a16:creationId xmlns:a16="http://schemas.microsoft.com/office/drawing/2014/main" id="{E009CD74-751D-D5E7-9527-FBF788AE10CE}"/>
              </a:ext>
            </a:extLst>
          </p:cNvPr>
          <p:cNvPicPr>
            <a:picLocks noChangeAspect="1"/>
          </p:cNvPicPr>
          <p:nvPr/>
        </p:nvPicPr>
        <p:blipFill>
          <a:blip r:embed="rId2"/>
          <a:stretch>
            <a:fillRect/>
          </a:stretch>
        </p:blipFill>
        <p:spPr>
          <a:xfrm>
            <a:off x="1835696" y="2996952"/>
            <a:ext cx="5276867" cy="15841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2699793" y="2132856"/>
            <a:ext cx="5976664" cy="4176464"/>
          </a:xfrm>
          <a:prstGeom prst="rect">
            <a:avLst/>
          </a:prstGeom>
        </p:spPr>
      </p:pic>
      <p:sp>
        <p:nvSpPr>
          <p:cNvPr id="2" name="標題 1"/>
          <p:cNvSpPr>
            <a:spLocks noGrp="1"/>
          </p:cNvSpPr>
          <p:nvPr>
            <p:ph type="title"/>
          </p:nvPr>
        </p:nvSpPr>
        <p:spPr>
          <a:xfrm>
            <a:off x="446857" y="188640"/>
            <a:ext cx="8229600" cy="1008112"/>
          </a:xfrm>
        </p:spPr>
        <p:txBody>
          <a:bodyPr>
            <a:normAutofit/>
          </a:bodyPr>
          <a:lstStyle/>
          <a:p>
            <a:r>
              <a:rPr lang="zh-TW" altLang="en-US" b="1" dirty="0"/>
              <a:t>業務發展：友成融資租賃</a:t>
            </a: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10</a:t>
            </a:fld>
            <a:endParaRPr lang="zh-TW" altLang="en-US" dirty="0">
              <a:solidFill>
                <a:prstClr val="black">
                  <a:tint val="75000"/>
                </a:prstClr>
              </a:solidFill>
            </a:endParaRPr>
          </a:p>
        </p:txBody>
      </p:sp>
      <p:sp>
        <p:nvSpPr>
          <p:cNvPr id="7" name="內容版面配置區 2"/>
          <p:cNvSpPr txBox="1">
            <a:spLocks/>
          </p:cNvSpPr>
          <p:nvPr/>
        </p:nvSpPr>
        <p:spPr>
          <a:xfrm>
            <a:off x="565213" y="1436648"/>
            <a:ext cx="7992888" cy="5040560"/>
          </a:xfrm>
          <a:prstGeom prst="rect">
            <a:avLst/>
          </a:prstGeom>
          <a:noFill/>
        </p:spPr>
        <p:txBody>
          <a:bodyPr vert="horz" lIns="91440" tIns="45720" rIns="91440" bIns="45720" rtlCol="0">
            <a:noAutofit/>
          </a:bodyPr>
          <a:lstStyle/>
          <a:p>
            <a:pPr marL="342900" indent="-342900" algn="just">
              <a:spcBef>
                <a:spcPct val="20000"/>
              </a:spcBef>
              <a:buClr>
                <a:srgbClr val="1F497D">
                  <a:lumMod val="40000"/>
                  <a:lumOff val="60000"/>
                </a:srgbClr>
              </a:buClr>
              <a:buFont typeface="Wingdings" pitchFamily="2" charset="2"/>
              <a:buChar char="n"/>
            </a:pPr>
            <a:r>
              <a:rPr lang="zh-TW" altLang="en-US" sz="2000" dirty="0">
                <a:solidFill>
                  <a:prstClr val="black"/>
                </a:solidFill>
              </a:rPr>
              <a:t>提供企業融資租賃</a:t>
            </a:r>
            <a:r>
              <a:rPr lang="zh-TW" altLang="en-US" sz="2000" dirty="0">
                <a:solidFill>
                  <a:prstClr val="black"/>
                </a:solidFill>
                <a:latin typeface="新細明體"/>
              </a:rPr>
              <a:t>、</a:t>
            </a:r>
            <a:r>
              <a:rPr lang="zh-TW" altLang="en-US" sz="2000" dirty="0">
                <a:solidFill>
                  <a:prstClr val="black"/>
                </a:solidFill>
              </a:rPr>
              <a:t>車輛融資租賃及分期</a:t>
            </a:r>
            <a:r>
              <a:rPr lang="zh-TW" altLang="en-US" sz="2000" dirty="0">
                <a:solidFill>
                  <a:prstClr val="black"/>
                </a:solidFill>
                <a:latin typeface="新細明體"/>
              </a:rPr>
              <a:t>等專業</a:t>
            </a:r>
            <a:r>
              <a:rPr lang="zh-TW" altLang="en-US" sz="2000" dirty="0">
                <a:solidFill>
                  <a:prstClr val="black"/>
                </a:solidFill>
              </a:rPr>
              <a:t>融資租賃相關服務</a:t>
            </a:r>
            <a:r>
              <a:rPr lang="zh-CN" altLang="zh-CN" sz="2000" dirty="0">
                <a:solidFill>
                  <a:prstClr val="black"/>
                </a:solidFill>
                <a:latin typeface="等线" panose="02010600030101010101" pitchFamily="2" charset="-122"/>
                <a:ea typeface="等线" panose="02010600030101010101" pitchFamily="2" charset="-122"/>
              </a:rPr>
              <a:t>。</a:t>
            </a:r>
            <a:endParaRPr lang="en-US" altLang="zh-TW" sz="2000" dirty="0">
              <a:solidFill>
                <a:prstClr val="black"/>
              </a:solidFill>
            </a:endParaRPr>
          </a:p>
          <a:p>
            <a:pPr marL="342900" indent="-342900" algn="just">
              <a:spcBef>
                <a:spcPts val="1200"/>
              </a:spcBef>
              <a:buClr>
                <a:srgbClr val="1F497D">
                  <a:lumMod val="40000"/>
                  <a:lumOff val="60000"/>
                </a:srgbClr>
              </a:buClr>
              <a:buFont typeface="Wingdings" pitchFamily="2" charset="2"/>
              <a:buChar char="n"/>
            </a:pPr>
            <a:r>
              <a:rPr lang="zh-TW" altLang="en-US" sz="2000" dirty="0">
                <a:solidFill>
                  <a:prstClr val="black"/>
                </a:solidFill>
              </a:rPr>
              <a:t>截至</a:t>
            </a:r>
            <a:r>
              <a:rPr lang="en-US" altLang="zh-TW" sz="2000" dirty="0">
                <a:solidFill>
                  <a:prstClr val="black"/>
                </a:solidFill>
              </a:rPr>
              <a:t>2023</a:t>
            </a:r>
            <a:r>
              <a:rPr lang="zh-TW" altLang="en-US" sz="2000" dirty="0">
                <a:solidFill>
                  <a:prstClr val="black"/>
                </a:solidFill>
              </a:rPr>
              <a:t>年</a:t>
            </a:r>
            <a:r>
              <a:rPr lang="en-US" altLang="zh-TW" sz="2000" dirty="0">
                <a:solidFill>
                  <a:prstClr val="black"/>
                </a:solidFill>
              </a:rPr>
              <a:t>9</a:t>
            </a:r>
            <a:r>
              <a:rPr lang="zh-TW" altLang="en-US" sz="2000" dirty="0">
                <a:solidFill>
                  <a:prstClr val="black"/>
                </a:solidFill>
              </a:rPr>
              <a:t>月</a:t>
            </a:r>
            <a:r>
              <a:rPr lang="en-US" altLang="zh-TW" sz="2000" dirty="0">
                <a:solidFill>
                  <a:prstClr val="black"/>
                </a:solidFill>
              </a:rPr>
              <a:t>30</a:t>
            </a:r>
            <a:r>
              <a:rPr lang="zh-TW" altLang="en-US" sz="2000" dirty="0">
                <a:solidFill>
                  <a:prstClr val="black"/>
                </a:solidFill>
              </a:rPr>
              <a:t>日止 </a:t>
            </a:r>
            <a:r>
              <a:rPr lang="en-US" altLang="zh-TW" sz="2000" dirty="0">
                <a:solidFill>
                  <a:prstClr val="black"/>
                </a:solidFill>
              </a:rPr>
              <a:t>:</a:t>
            </a:r>
          </a:p>
          <a:p>
            <a:pPr marL="800100" lvl="1" indent="-342900" algn="just">
              <a:spcBef>
                <a:spcPts val="1200"/>
              </a:spcBef>
              <a:buClr>
                <a:srgbClr val="1F497D">
                  <a:lumMod val="40000"/>
                  <a:lumOff val="60000"/>
                </a:srgbClr>
              </a:buClr>
              <a:buFont typeface="Wingdings" pitchFamily="2" charset="2"/>
              <a:buChar char="n"/>
            </a:pPr>
            <a:r>
              <a:rPr lang="zh-TW" altLang="en-US" sz="2000" dirty="0">
                <a:solidFill>
                  <a:prstClr val="black"/>
                </a:solidFill>
              </a:rPr>
              <a:t>營運據點 </a:t>
            </a:r>
            <a:r>
              <a:rPr lang="en-US" altLang="zh-TW" sz="2000" dirty="0">
                <a:solidFill>
                  <a:prstClr val="black"/>
                </a:solidFill>
              </a:rPr>
              <a:t>:</a:t>
            </a:r>
            <a:r>
              <a:rPr lang="zh-TW" altLang="en-US" sz="2000" dirty="0">
                <a:solidFill>
                  <a:prstClr val="black"/>
                </a:solidFill>
              </a:rPr>
              <a:t> 涵蓋</a:t>
            </a:r>
            <a:r>
              <a:rPr lang="en-US" altLang="zh-TW" sz="2000" dirty="0">
                <a:solidFill>
                  <a:prstClr val="black"/>
                </a:solidFill>
              </a:rPr>
              <a:t>24</a:t>
            </a:r>
            <a:r>
              <a:rPr lang="zh-TW" altLang="en-US" sz="2000" dirty="0">
                <a:solidFill>
                  <a:prstClr val="black"/>
                </a:solidFill>
              </a:rPr>
              <a:t>個主要城市</a:t>
            </a:r>
            <a:endParaRPr lang="en-US" altLang="zh-TW" sz="2000" dirty="0">
              <a:solidFill>
                <a:prstClr val="black"/>
              </a:solidFill>
            </a:endParaRPr>
          </a:p>
          <a:p>
            <a:pPr marL="800100" lvl="1" indent="-342900" algn="just">
              <a:spcBef>
                <a:spcPts val="1200"/>
              </a:spcBef>
              <a:buClr>
                <a:srgbClr val="1F497D">
                  <a:lumMod val="40000"/>
                  <a:lumOff val="60000"/>
                </a:srgbClr>
              </a:buClr>
              <a:buFont typeface="Wingdings" pitchFamily="2" charset="2"/>
              <a:buChar char="n"/>
            </a:pPr>
            <a:r>
              <a:rPr lang="zh-TW" altLang="en-US" sz="2000" dirty="0">
                <a:solidFill>
                  <a:prstClr val="black"/>
                </a:solidFill>
              </a:rPr>
              <a:t>融資餘額 </a:t>
            </a:r>
            <a:r>
              <a:rPr lang="en-US" altLang="zh-TW" sz="2000" dirty="0">
                <a:solidFill>
                  <a:prstClr val="black"/>
                </a:solidFill>
              </a:rPr>
              <a:t>:</a:t>
            </a:r>
            <a:r>
              <a:rPr lang="zh-TW" altLang="en-US" sz="2000" dirty="0">
                <a:solidFill>
                  <a:prstClr val="black"/>
                </a:solidFill>
              </a:rPr>
              <a:t> </a:t>
            </a:r>
            <a:r>
              <a:rPr lang="en-US" altLang="zh-TW" sz="2000" dirty="0">
                <a:solidFill>
                  <a:prstClr val="black"/>
                </a:solidFill>
              </a:rPr>
              <a:t>RMB</a:t>
            </a:r>
            <a:r>
              <a:rPr lang="zh-TW" altLang="en-US" sz="2000" dirty="0">
                <a:solidFill>
                  <a:prstClr val="black"/>
                </a:solidFill>
              </a:rPr>
              <a:t> </a:t>
            </a:r>
            <a:r>
              <a:rPr lang="en-US" altLang="zh-CN" sz="2000" dirty="0">
                <a:solidFill>
                  <a:prstClr val="black"/>
                </a:solidFill>
              </a:rPr>
              <a:t>1.75</a:t>
            </a:r>
            <a:r>
              <a:rPr lang="zh-TW" altLang="en-US" sz="2000" dirty="0">
                <a:solidFill>
                  <a:prstClr val="black"/>
                </a:solidFill>
              </a:rPr>
              <a:t>億元</a:t>
            </a:r>
            <a:endParaRPr lang="en-US" altLang="zh-TW" sz="2000" dirty="0">
              <a:solidFill>
                <a:prstClr val="black"/>
              </a:solidFill>
            </a:endParaRPr>
          </a:p>
          <a:p>
            <a:pPr marL="800100" lvl="1" indent="-342900" algn="just">
              <a:spcBef>
                <a:spcPts val="1200"/>
              </a:spcBef>
              <a:buClr>
                <a:srgbClr val="1F497D">
                  <a:lumMod val="40000"/>
                  <a:lumOff val="60000"/>
                </a:srgbClr>
              </a:buClr>
              <a:buFont typeface="Wingdings" pitchFamily="2" charset="2"/>
              <a:buChar char="n"/>
            </a:pPr>
            <a:r>
              <a:rPr lang="zh-TW" altLang="en-US" sz="2000" dirty="0">
                <a:solidFill>
                  <a:prstClr val="black"/>
                </a:solidFill>
              </a:rPr>
              <a:t>案件車輛餘額 </a:t>
            </a:r>
            <a:r>
              <a:rPr lang="en-US" altLang="zh-TW" sz="2000" dirty="0">
                <a:solidFill>
                  <a:prstClr val="black"/>
                </a:solidFill>
              </a:rPr>
              <a:t>:</a:t>
            </a:r>
            <a:r>
              <a:rPr lang="zh-TW" altLang="en-US" sz="2000" dirty="0">
                <a:solidFill>
                  <a:prstClr val="black"/>
                </a:solidFill>
              </a:rPr>
              <a:t> </a:t>
            </a:r>
            <a:r>
              <a:rPr lang="en-US" altLang="zh-TW" sz="2000" dirty="0">
                <a:solidFill>
                  <a:prstClr val="black"/>
                </a:solidFill>
              </a:rPr>
              <a:t>2159</a:t>
            </a:r>
            <a:r>
              <a:rPr lang="zh-TW" altLang="en-US" sz="2000" dirty="0">
                <a:solidFill>
                  <a:prstClr val="black"/>
                </a:solidFill>
              </a:rPr>
              <a:t>輛</a:t>
            </a:r>
            <a:endParaRPr lang="en-US" altLang="zh-TW" sz="2000" dirty="0">
              <a:solidFill>
                <a:prstClr val="black"/>
              </a:solidFill>
            </a:endParaRPr>
          </a:p>
          <a:p>
            <a:pPr marL="800100" lvl="1" indent="-342900" algn="just">
              <a:spcBef>
                <a:spcPts val="1200"/>
              </a:spcBef>
              <a:buClr>
                <a:srgbClr val="1F497D">
                  <a:lumMod val="40000"/>
                  <a:lumOff val="60000"/>
                </a:srgbClr>
              </a:buClr>
              <a:buFont typeface="Wingdings" pitchFamily="2" charset="2"/>
              <a:buChar char="n"/>
            </a:pPr>
            <a:r>
              <a:rPr lang="zh-TW" altLang="en-US" sz="2000" dirty="0">
                <a:solidFill>
                  <a:prstClr val="black"/>
                </a:solidFill>
              </a:rPr>
              <a:t>上海車牌</a:t>
            </a:r>
            <a:r>
              <a:rPr lang="en-US" altLang="zh-TW" sz="2000" dirty="0">
                <a:solidFill>
                  <a:prstClr val="black"/>
                </a:solidFill>
              </a:rPr>
              <a:t>(</a:t>
            </a:r>
            <a:r>
              <a:rPr lang="zh-TW" altLang="en-US" sz="2000" dirty="0">
                <a:solidFill>
                  <a:prstClr val="black"/>
                </a:solidFill>
              </a:rPr>
              <a:t>滬牌</a:t>
            </a:r>
            <a:r>
              <a:rPr lang="en-US" altLang="zh-TW" sz="2000" dirty="0">
                <a:solidFill>
                  <a:prstClr val="black"/>
                </a:solidFill>
              </a:rPr>
              <a:t>)</a:t>
            </a:r>
            <a:r>
              <a:rPr lang="zh-TW" altLang="en-US" sz="2000" dirty="0">
                <a:solidFill>
                  <a:prstClr val="black"/>
                </a:solidFill>
              </a:rPr>
              <a:t>數 </a:t>
            </a:r>
            <a:r>
              <a:rPr lang="zh-CN" altLang="en-US" sz="2000" dirty="0">
                <a:solidFill>
                  <a:prstClr val="black"/>
                </a:solidFill>
              </a:rPr>
              <a:t>：</a:t>
            </a:r>
            <a:r>
              <a:rPr lang="en-US" altLang="zh-CN" sz="2000" dirty="0">
                <a:solidFill>
                  <a:prstClr val="black"/>
                </a:solidFill>
              </a:rPr>
              <a:t>161</a:t>
            </a:r>
            <a:r>
              <a:rPr lang="zh-TW" altLang="en-US" sz="2000" dirty="0">
                <a:solidFill>
                  <a:prstClr val="black"/>
                </a:solidFill>
              </a:rPr>
              <a:t>張</a:t>
            </a:r>
            <a:endParaRPr lang="en-US" altLang="zh-TW" sz="2000" dirty="0">
              <a:solidFill>
                <a:prstClr val="black"/>
              </a:solidFill>
            </a:endParaRPr>
          </a:p>
          <a:p>
            <a:pPr marL="800100" lvl="1" indent="-342900" algn="just">
              <a:spcBef>
                <a:spcPts val="1200"/>
              </a:spcBef>
              <a:buClr>
                <a:srgbClr val="1F497D">
                  <a:lumMod val="40000"/>
                  <a:lumOff val="60000"/>
                </a:srgbClr>
              </a:buClr>
              <a:buFont typeface="Wingdings" pitchFamily="2" charset="2"/>
              <a:buChar char="n"/>
            </a:pPr>
            <a:endParaRPr lang="en-US" altLang="zh-TW" sz="2000" b="1" dirty="0">
              <a:solidFill>
                <a:prstClr val="black"/>
              </a:solidFill>
            </a:endParaRPr>
          </a:p>
          <a:p>
            <a:pPr lvl="1" algn="just">
              <a:spcBef>
                <a:spcPts val="1200"/>
              </a:spcBef>
              <a:buClr>
                <a:srgbClr val="1F497D">
                  <a:lumMod val="40000"/>
                  <a:lumOff val="60000"/>
                </a:srgbClr>
              </a:buClr>
            </a:pPr>
            <a:endParaRPr lang="en-US" altLang="zh-TW" sz="2000" dirty="0">
              <a:solidFill>
                <a:prstClr val="black"/>
              </a:solidFill>
            </a:endParaRPr>
          </a:p>
        </p:txBody>
      </p:sp>
    </p:spTree>
    <p:extLst>
      <p:ext uri="{BB962C8B-B14F-4D97-AF65-F5344CB8AC3E}">
        <p14:creationId xmlns:p14="http://schemas.microsoft.com/office/powerpoint/2010/main" val="151828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9ABF54E8-34A0-48A2-97E9-D321C55E23CE}"/>
              </a:ext>
            </a:extLst>
          </p:cNvPr>
          <p:cNvGrpSpPr/>
          <p:nvPr/>
        </p:nvGrpSpPr>
        <p:grpSpPr>
          <a:xfrm>
            <a:off x="561839" y="1241373"/>
            <a:ext cx="2570001" cy="2403651"/>
            <a:chOff x="611560" y="2276872"/>
            <a:chExt cx="3190471" cy="3753544"/>
          </a:xfrm>
        </p:grpSpPr>
        <p:pic>
          <p:nvPicPr>
            <p:cNvPr id="14" name="圖片 13">
              <a:extLst>
                <a:ext uri="{FF2B5EF4-FFF2-40B4-BE49-F238E27FC236}">
                  <a16:creationId xmlns:a16="http://schemas.microsoft.com/office/drawing/2014/main" id="{B0805D88-010A-4372-AE85-07B528B9E692}"/>
                </a:ext>
              </a:extLst>
            </p:cNvPr>
            <p:cNvPicPr>
              <a:picLocks noChangeAspect="1"/>
            </p:cNvPicPr>
            <p:nvPr/>
          </p:nvPicPr>
          <p:blipFill rotWithShape="1">
            <a:blip r:embed="rId2" cstate="print"/>
            <a:srcRect l="23370" t="10584" r="22282" b="6283"/>
            <a:stretch>
              <a:fillRect/>
            </a:stretch>
          </p:blipFill>
          <p:spPr>
            <a:xfrm>
              <a:off x="611560" y="3140968"/>
              <a:ext cx="3190471" cy="2889448"/>
            </a:xfrm>
            <a:prstGeom prst="rect">
              <a:avLst/>
            </a:prstGeom>
          </p:spPr>
        </p:pic>
        <p:pic>
          <p:nvPicPr>
            <p:cNvPr id="18" name="圖片 17">
              <a:extLst>
                <a:ext uri="{FF2B5EF4-FFF2-40B4-BE49-F238E27FC236}">
                  <a16:creationId xmlns:a16="http://schemas.microsoft.com/office/drawing/2014/main" id="{C660E852-3D4D-4302-B96D-E6DF576E83BB}"/>
                </a:ext>
              </a:extLst>
            </p:cNvPr>
            <p:cNvPicPr>
              <a:picLocks noChangeAspect="1"/>
            </p:cNvPicPr>
            <p:nvPr/>
          </p:nvPicPr>
          <p:blipFill rotWithShape="1">
            <a:blip r:embed="rId3" cstate="print"/>
            <a:srcRect l="10486" t="17737" r="65327" b="66705"/>
            <a:stretch>
              <a:fillRect/>
            </a:stretch>
          </p:blipFill>
          <p:spPr>
            <a:xfrm>
              <a:off x="611560" y="2276872"/>
              <a:ext cx="3190471" cy="864096"/>
            </a:xfrm>
            <a:prstGeom prst="rect">
              <a:avLst/>
            </a:prstGeom>
            <a:solidFill>
              <a:srgbClr val="68C3C8"/>
            </a:solidFill>
          </p:spPr>
        </p:pic>
      </p:grpSp>
      <p:sp>
        <p:nvSpPr>
          <p:cNvPr id="2" name="標題 1"/>
          <p:cNvSpPr>
            <a:spLocks noGrp="1"/>
          </p:cNvSpPr>
          <p:nvPr>
            <p:ph type="title"/>
          </p:nvPr>
        </p:nvSpPr>
        <p:spPr>
          <a:xfrm>
            <a:off x="457200" y="274638"/>
            <a:ext cx="8229600" cy="922114"/>
          </a:xfrm>
        </p:spPr>
        <p:txBody>
          <a:bodyPr>
            <a:noAutofit/>
          </a:bodyPr>
          <a:lstStyle/>
          <a:p>
            <a:r>
              <a:rPr lang="zh-TW" altLang="en-US" b="1" dirty="0"/>
              <a:t>業務發展：薪昇暘開發</a:t>
            </a: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11</a:t>
            </a:fld>
            <a:endParaRPr lang="zh-TW" altLang="en-US">
              <a:solidFill>
                <a:prstClr val="black">
                  <a:tint val="75000"/>
                </a:prstClr>
              </a:solidFill>
            </a:endParaRPr>
          </a:p>
        </p:txBody>
      </p:sp>
      <p:sp>
        <p:nvSpPr>
          <p:cNvPr id="19" name="標題 1">
            <a:extLst>
              <a:ext uri="{FF2B5EF4-FFF2-40B4-BE49-F238E27FC236}">
                <a16:creationId xmlns:a16="http://schemas.microsoft.com/office/drawing/2014/main" id="{BA7ADDEF-B0DA-481D-92F3-1A501760771C}"/>
              </a:ext>
            </a:extLst>
          </p:cNvPr>
          <p:cNvSpPr txBox="1"/>
          <p:nvPr/>
        </p:nvSpPr>
        <p:spPr>
          <a:xfrm>
            <a:off x="4067944" y="2286379"/>
            <a:ext cx="4023074" cy="32488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TW" altLang="zh-TW" sz="1600" dirty="0">
              <a:solidFill>
                <a:prstClr val="black"/>
              </a:solidFill>
              <a:latin typeface="標楷體" panose="03000509000000000000" charset="-120"/>
              <a:ea typeface="標楷體" panose="03000509000000000000" charset="-120"/>
            </a:endParaRPr>
          </a:p>
        </p:txBody>
      </p:sp>
      <p:sp>
        <p:nvSpPr>
          <p:cNvPr id="21" name="內容版面配置區 2">
            <a:extLst>
              <a:ext uri="{FF2B5EF4-FFF2-40B4-BE49-F238E27FC236}">
                <a16:creationId xmlns:a16="http://schemas.microsoft.com/office/drawing/2014/main" id="{42DF8B10-CAB4-47A8-9778-FF7DE2AA55AF}"/>
              </a:ext>
            </a:extLst>
          </p:cNvPr>
          <p:cNvSpPr>
            <a:spLocks noGrp="1"/>
          </p:cNvSpPr>
          <p:nvPr>
            <p:ph idx="1"/>
          </p:nvPr>
        </p:nvSpPr>
        <p:spPr>
          <a:xfrm>
            <a:off x="3782280" y="1241373"/>
            <a:ext cx="5182208" cy="5616627"/>
          </a:xfrm>
        </p:spPr>
        <p:txBody>
          <a:bodyPr>
            <a:noAutofit/>
          </a:bodyPr>
          <a:lstStyle/>
          <a:p>
            <a:pPr algn="just">
              <a:buClr>
                <a:schemeClr val="tx2">
                  <a:lumMod val="40000"/>
                  <a:lumOff val="60000"/>
                </a:schemeClr>
              </a:buClr>
              <a:buFont typeface="Wingdings" pitchFamily="2" charset="2"/>
              <a:buChar char="n"/>
            </a:pPr>
            <a:r>
              <a:rPr lang="zh-TW" altLang="en-US" sz="1800" dirty="0"/>
              <a:t>專業經營住宅及大樓開發租售、不動產買賣、投資興建公共建設及新市鎮、新社區開發業務等。</a:t>
            </a:r>
          </a:p>
          <a:p>
            <a:pPr algn="just">
              <a:buClr>
                <a:schemeClr val="tx2">
                  <a:lumMod val="40000"/>
                  <a:lumOff val="60000"/>
                </a:schemeClr>
              </a:buClr>
              <a:buFont typeface="Wingdings" pitchFamily="2" charset="2"/>
              <a:buChar char="n"/>
            </a:pPr>
            <a:r>
              <a:rPr lang="zh-TW" altLang="en-US" sz="1800" dirty="0"/>
              <a:t>「半島花園」合建案：</a:t>
            </a:r>
            <a:endParaRPr lang="en-US" altLang="zh-TW" sz="1800" dirty="0"/>
          </a:p>
          <a:p>
            <a:pPr marL="358775" indent="0" algn="just">
              <a:buClr>
                <a:schemeClr val="tx2">
                  <a:lumMod val="40000"/>
                  <a:lumOff val="60000"/>
                </a:schemeClr>
              </a:buClr>
              <a:buNone/>
            </a:pPr>
            <a:r>
              <a:rPr lang="zh-TW" altLang="en-US" sz="1800" dirty="0"/>
              <a:t>第一期餘屋已完售陸續過戶中，僅保留店面部分彈性運用。</a:t>
            </a:r>
            <a:endParaRPr lang="en-US" altLang="zh-TW" sz="1800" dirty="0"/>
          </a:p>
          <a:p>
            <a:pPr marL="358775" indent="0" algn="just">
              <a:buClr>
                <a:schemeClr val="tx2">
                  <a:lumMod val="40000"/>
                  <a:lumOff val="60000"/>
                </a:schemeClr>
              </a:buClr>
              <a:buNone/>
            </a:pPr>
            <a:r>
              <a:rPr lang="zh-TW" altLang="en-US" sz="1800" dirty="0"/>
              <a:t>第三期已拿到建照，將於明年與鄰近土地整合  再合建銷售。</a:t>
            </a:r>
            <a:endParaRPr lang="en-US" altLang="zh-TW" sz="1800" dirty="0"/>
          </a:p>
          <a:p>
            <a:pPr algn="just">
              <a:buClr>
                <a:schemeClr val="tx2">
                  <a:lumMod val="40000"/>
                  <a:lumOff val="60000"/>
                </a:schemeClr>
              </a:buClr>
              <a:buFont typeface="Wingdings" panose="05000000000000000000" pitchFamily="2" charset="2"/>
              <a:buChar char="n"/>
            </a:pPr>
            <a:r>
              <a:rPr lang="zh-TW" altLang="en-US" sz="1800" dirty="0"/>
              <a:t>土城永福段</a:t>
            </a:r>
            <a:r>
              <a:rPr lang="en-US" altLang="zh-TW" sz="1800" dirty="0"/>
              <a:t>55</a:t>
            </a:r>
            <a:r>
              <a:rPr lang="zh-TW" altLang="en-US" sz="1800" dirty="0"/>
              <a:t>、</a:t>
            </a:r>
            <a:r>
              <a:rPr lang="en-US" altLang="zh-TW" sz="1800" dirty="0"/>
              <a:t>55-1</a:t>
            </a:r>
            <a:r>
              <a:rPr lang="zh-TW" altLang="en-US" sz="1800" dirty="0"/>
              <a:t>地號合建案：預定於</a:t>
            </a:r>
            <a:r>
              <a:rPr lang="en-US" altLang="zh-TW" sz="1800" dirty="0"/>
              <a:t>2023</a:t>
            </a:r>
            <a:r>
              <a:rPr lang="zh-TW" altLang="en-US" sz="1800" dirty="0"/>
              <a:t>年底領取建造執照。</a:t>
            </a:r>
            <a:endParaRPr lang="en-US" altLang="zh-TW" sz="1800" dirty="0"/>
          </a:p>
          <a:p>
            <a:pPr marL="358775" indent="-358775" algn="just">
              <a:buClr>
                <a:schemeClr val="tx2">
                  <a:lumMod val="40000"/>
                  <a:lumOff val="60000"/>
                </a:schemeClr>
              </a:buClr>
              <a:buFont typeface="Wingdings" pitchFamily="2" charset="2"/>
              <a:buChar char="n"/>
            </a:pPr>
            <a:r>
              <a:rPr lang="zh-TW" altLang="en-US" sz="1800" dirty="0"/>
              <a:t>土城永福段</a:t>
            </a:r>
            <a:r>
              <a:rPr lang="en-US" altLang="zh-TW" sz="1800" dirty="0"/>
              <a:t>70</a:t>
            </a:r>
            <a:r>
              <a:rPr lang="zh-TW" altLang="en-US" sz="1800" dirty="0"/>
              <a:t>、</a:t>
            </a:r>
            <a:r>
              <a:rPr lang="en-US" altLang="zh-TW" sz="1800" dirty="0"/>
              <a:t>73</a:t>
            </a:r>
            <a:r>
              <a:rPr lang="zh-TW" altLang="en-US" sz="1800" dirty="0"/>
              <a:t>、</a:t>
            </a:r>
            <a:r>
              <a:rPr lang="en-US" altLang="zh-TW" sz="1800" dirty="0"/>
              <a:t>74</a:t>
            </a:r>
            <a:r>
              <a:rPr lang="zh-TW" altLang="en-US" sz="1800" dirty="0"/>
              <a:t>地號合建案：：已於</a:t>
            </a:r>
            <a:r>
              <a:rPr lang="en-US" altLang="zh-TW" sz="1800" dirty="0"/>
              <a:t>2023</a:t>
            </a:r>
            <a:r>
              <a:rPr lang="zh-TW" altLang="en-US" sz="1800" dirty="0"/>
              <a:t>年</a:t>
            </a:r>
            <a:r>
              <a:rPr lang="en-US" altLang="zh-TW" sz="1800" dirty="0"/>
              <a:t>10</a:t>
            </a:r>
            <a:r>
              <a:rPr lang="zh-TW" altLang="en-US" sz="1800" dirty="0"/>
              <a:t>月</a:t>
            </a:r>
            <a:r>
              <a:rPr lang="en-US" altLang="zh-TW" sz="1800" dirty="0"/>
              <a:t>12</a:t>
            </a:r>
            <a:r>
              <a:rPr lang="zh-TW" altLang="en-US" sz="1800" dirty="0"/>
              <a:t>日領取建造執照。</a:t>
            </a:r>
            <a:endParaRPr lang="en-US" altLang="zh-TW" sz="1800" dirty="0"/>
          </a:p>
          <a:p>
            <a:pPr marL="0" indent="0" algn="just">
              <a:buClr>
                <a:schemeClr val="tx2">
                  <a:lumMod val="40000"/>
                  <a:lumOff val="60000"/>
                </a:schemeClr>
              </a:buClr>
              <a:buNone/>
            </a:pPr>
            <a:r>
              <a:rPr lang="zh-TW" altLang="en-US" sz="1800" dirty="0"/>
              <a:t>       土城兩案預計於</a:t>
            </a:r>
            <a:r>
              <a:rPr lang="en-US" altLang="zh-TW" sz="1800" dirty="0"/>
              <a:t>2024</a:t>
            </a:r>
            <a:r>
              <a:rPr lang="zh-TW" altLang="en-US" sz="1800" dirty="0"/>
              <a:t>第二季開賣。</a:t>
            </a:r>
            <a:endParaRPr lang="en-US" altLang="zh-TW" sz="1800" dirty="0"/>
          </a:p>
          <a:p>
            <a:pPr marL="358775" indent="-358775" algn="just">
              <a:buClr>
                <a:schemeClr val="tx2">
                  <a:lumMod val="40000"/>
                  <a:lumOff val="60000"/>
                </a:schemeClr>
              </a:buClr>
              <a:buFont typeface="Wingdings" pitchFamily="2" charset="2"/>
              <a:buChar char="n"/>
            </a:pPr>
            <a:r>
              <a:rPr lang="zh-TW" altLang="en-US" sz="1800" dirty="0"/>
              <a:t>烏石港案：目前辦理變更設計都市設計審議中</a:t>
            </a:r>
            <a:r>
              <a:rPr lang="zh-TW" altLang="en-US" sz="1800" dirty="0">
                <a:latin typeface="新細明體"/>
              </a:rPr>
              <a:t>。</a:t>
            </a:r>
            <a:endParaRPr lang="en-US" altLang="zh-TW" sz="1800" dirty="0">
              <a:latin typeface="新細明體"/>
            </a:endParaRPr>
          </a:p>
          <a:p>
            <a:pPr marL="358775" indent="-358775" algn="just">
              <a:buClr>
                <a:schemeClr val="tx2">
                  <a:lumMod val="40000"/>
                  <a:lumOff val="60000"/>
                </a:schemeClr>
              </a:buClr>
              <a:buFont typeface="Wingdings" pitchFamily="2" charset="2"/>
              <a:buChar char="n"/>
            </a:pPr>
            <a:r>
              <a:rPr lang="zh-TW" altLang="en-US" sz="1800" dirty="0">
                <a:latin typeface="新細明體"/>
              </a:rPr>
              <a:t>南京健康路案：已於</a:t>
            </a:r>
            <a:r>
              <a:rPr lang="en-US" altLang="zh-TW" sz="1800" dirty="0">
                <a:latin typeface="新細明體"/>
              </a:rPr>
              <a:t>2023</a:t>
            </a:r>
            <a:r>
              <a:rPr lang="zh-TW" altLang="en-US" sz="1800" dirty="0">
                <a:latin typeface="新細明體"/>
              </a:rPr>
              <a:t>年</a:t>
            </a:r>
            <a:r>
              <a:rPr lang="en-US" altLang="zh-TW" sz="1800" dirty="0">
                <a:latin typeface="新細明體"/>
              </a:rPr>
              <a:t>1</a:t>
            </a:r>
            <a:r>
              <a:rPr lang="zh-TW" altLang="en-US" sz="1800" dirty="0">
                <a:latin typeface="新細明體"/>
              </a:rPr>
              <a:t>月</a:t>
            </a:r>
            <a:r>
              <a:rPr lang="en-US" altLang="zh-TW" sz="1800" dirty="0">
                <a:latin typeface="新細明體"/>
              </a:rPr>
              <a:t>4</a:t>
            </a:r>
            <a:r>
              <a:rPr lang="zh-TW" altLang="en-US" sz="1800" dirty="0">
                <a:latin typeface="新細明體"/>
              </a:rPr>
              <a:t>日取得建造執照，目前地下室工程施工中，預計</a:t>
            </a:r>
            <a:r>
              <a:rPr lang="en-US" altLang="zh-TW" sz="1800" dirty="0">
                <a:latin typeface="新細明體"/>
              </a:rPr>
              <a:t>2027</a:t>
            </a:r>
            <a:r>
              <a:rPr lang="zh-TW" altLang="en-US" sz="1800" dirty="0">
                <a:latin typeface="新細明體"/>
              </a:rPr>
              <a:t>年底交屋。</a:t>
            </a:r>
            <a:endParaRPr lang="en-US" altLang="zh-TW" sz="1800" dirty="0"/>
          </a:p>
          <a:p>
            <a:pPr marL="358775" indent="-358775" algn="just">
              <a:buClr>
                <a:schemeClr val="tx2">
                  <a:lumMod val="40000"/>
                  <a:lumOff val="60000"/>
                </a:schemeClr>
              </a:buClr>
              <a:buFont typeface="Wingdings" pitchFamily="2" charset="2"/>
              <a:buChar char="n"/>
            </a:pPr>
            <a:endParaRPr lang="en-US" altLang="zh-TW" sz="2000" dirty="0"/>
          </a:p>
          <a:p>
            <a:pPr marL="358775" indent="-358775" algn="just">
              <a:buClr>
                <a:schemeClr val="tx2">
                  <a:lumMod val="40000"/>
                  <a:lumOff val="60000"/>
                </a:schemeClr>
              </a:buClr>
              <a:buFont typeface="Wingdings" pitchFamily="2" charset="2"/>
              <a:buChar char="n"/>
            </a:pPr>
            <a:endParaRPr lang="en-US" altLang="zh-TW" sz="2000" dirty="0"/>
          </a:p>
          <a:p>
            <a:pPr marL="358775" indent="-358775" algn="just">
              <a:buClr>
                <a:schemeClr val="tx2">
                  <a:lumMod val="40000"/>
                  <a:lumOff val="60000"/>
                </a:schemeClr>
              </a:buClr>
              <a:buFont typeface="Wingdings" pitchFamily="2" charset="2"/>
              <a:buChar char="n"/>
            </a:pPr>
            <a:endParaRPr lang="en-US" altLang="zh-TW" sz="2000" dirty="0"/>
          </a:p>
          <a:p>
            <a:pPr marL="358775" indent="-358775" algn="just">
              <a:buClr>
                <a:schemeClr val="tx2">
                  <a:lumMod val="40000"/>
                  <a:lumOff val="60000"/>
                </a:schemeClr>
              </a:buClr>
              <a:buFont typeface="Wingdings" pitchFamily="2" charset="2"/>
              <a:buChar char="n"/>
            </a:pPr>
            <a:endParaRPr lang="en-US" altLang="zh-TW" sz="2000" dirty="0"/>
          </a:p>
          <a:p>
            <a:pPr marL="0" indent="0" algn="just">
              <a:buClr>
                <a:schemeClr val="tx2">
                  <a:lumMod val="40000"/>
                  <a:lumOff val="60000"/>
                </a:schemeClr>
              </a:buClr>
              <a:buNone/>
            </a:pPr>
            <a:endParaRPr lang="en-US" altLang="zh-TW" sz="2000" dirty="0"/>
          </a:p>
          <a:p>
            <a:pPr marL="0" indent="0" algn="just">
              <a:buClr>
                <a:schemeClr val="tx2">
                  <a:lumMod val="40000"/>
                  <a:lumOff val="60000"/>
                </a:schemeClr>
              </a:buClr>
              <a:buNone/>
            </a:pPr>
            <a:endParaRPr lang="en-US" altLang="zh-TW" sz="2000" dirty="0"/>
          </a:p>
          <a:p>
            <a:pPr>
              <a:buClr>
                <a:schemeClr val="tx2">
                  <a:lumMod val="40000"/>
                  <a:lumOff val="60000"/>
                </a:schemeClr>
              </a:buClr>
              <a:buNone/>
            </a:pPr>
            <a:endParaRPr lang="en-US" altLang="zh-TW" sz="2200" dirty="0"/>
          </a:p>
          <a:p>
            <a:endParaRPr lang="zh-TW" altLang="en-US" sz="2200" dirty="0"/>
          </a:p>
        </p:txBody>
      </p:sp>
      <p:pic>
        <p:nvPicPr>
          <p:cNvPr id="10" name="圖片 9">
            <a:extLst>
              <a:ext uri="{FF2B5EF4-FFF2-40B4-BE49-F238E27FC236}">
                <a16:creationId xmlns:a16="http://schemas.microsoft.com/office/drawing/2014/main" id="{847D2056-C32E-4F83-AF49-1718F41E8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10" y="3920377"/>
            <a:ext cx="1698878" cy="1274158"/>
          </a:xfrm>
          <a:prstGeom prst="rect">
            <a:avLst/>
          </a:prstGeom>
        </p:spPr>
      </p:pic>
      <p:pic>
        <p:nvPicPr>
          <p:cNvPr id="11" name="圖片 10">
            <a:extLst>
              <a:ext uri="{FF2B5EF4-FFF2-40B4-BE49-F238E27FC236}">
                <a16:creationId xmlns:a16="http://schemas.microsoft.com/office/drawing/2014/main" id="{53F3690A-69E9-4E9C-AFBE-47E7281FA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1151" y="3920377"/>
            <a:ext cx="1698877" cy="1274158"/>
          </a:xfrm>
          <a:prstGeom prst="rect">
            <a:avLst/>
          </a:prstGeom>
        </p:spPr>
      </p:pic>
    </p:spTree>
    <p:extLst>
      <p:ext uri="{BB962C8B-B14F-4D97-AF65-F5344CB8AC3E}">
        <p14:creationId xmlns:p14="http://schemas.microsoft.com/office/powerpoint/2010/main" val="71168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集團控股：聖馬丁國際控股</a:t>
            </a:r>
            <a:endParaRPr lang="zh-TW" altLang="en-US" dirty="0"/>
          </a:p>
        </p:txBody>
      </p:sp>
      <p:sp>
        <p:nvSpPr>
          <p:cNvPr id="3" name="內容版面配置區 2"/>
          <p:cNvSpPr>
            <a:spLocks noGrp="1"/>
          </p:cNvSpPr>
          <p:nvPr>
            <p:ph idx="1"/>
          </p:nvPr>
        </p:nvSpPr>
        <p:spPr>
          <a:xfrm>
            <a:off x="457200" y="3140968"/>
            <a:ext cx="8229600" cy="3241011"/>
          </a:xfrm>
        </p:spPr>
        <p:txBody>
          <a:bodyPr>
            <a:noAutofit/>
          </a:bodyPr>
          <a:lstStyle/>
          <a:p>
            <a:pPr>
              <a:buClr>
                <a:schemeClr val="accent1"/>
              </a:buClr>
              <a:buFont typeface="Wingdings" panose="05000000000000000000" pitchFamily="2" charset="2"/>
              <a:buChar char="n"/>
            </a:pPr>
            <a:r>
              <a:rPr lang="zh-TW" altLang="en-US" sz="1250" dirty="0">
                <a:latin typeface="+mn-ea"/>
              </a:rPr>
              <a:t>為尼泊爾最大衛星廣播電視</a:t>
            </a:r>
            <a:r>
              <a:rPr lang="en-US" altLang="zh-TW" sz="1250" dirty="0">
                <a:latin typeface="+mn-ea"/>
              </a:rPr>
              <a:t>Dish Media Network</a:t>
            </a:r>
            <a:r>
              <a:rPr lang="zh-TW" altLang="en-US" sz="1250" dirty="0">
                <a:latin typeface="+mn-ea"/>
              </a:rPr>
              <a:t>的最大股東。擁有約</a:t>
            </a:r>
            <a:r>
              <a:rPr lang="en-US" altLang="zh-TW" sz="1250" dirty="0">
                <a:latin typeface="+mn-ea"/>
              </a:rPr>
              <a:t>213</a:t>
            </a:r>
            <a:r>
              <a:rPr lang="zh-TW" altLang="en-US" sz="1250" dirty="0">
                <a:latin typeface="+mn-ea"/>
              </a:rPr>
              <a:t>萬註冊用戶，</a:t>
            </a:r>
            <a:r>
              <a:rPr lang="en-US" altLang="zh-TW" sz="1250" dirty="0">
                <a:latin typeface="+mn-ea"/>
              </a:rPr>
              <a:t>62</a:t>
            </a:r>
            <a:r>
              <a:rPr lang="zh-TW" altLang="en-US" sz="1250" dirty="0">
                <a:latin typeface="+mn-ea"/>
              </a:rPr>
              <a:t>萬的活躍用戶。</a:t>
            </a:r>
            <a:r>
              <a:rPr lang="en-US" altLang="zh-TW" sz="1250" dirty="0">
                <a:latin typeface="+mn-ea"/>
              </a:rPr>
              <a:t>ISP</a:t>
            </a:r>
            <a:r>
              <a:rPr lang="zh-TW" altLang="en-US" sz="1250" dirty="0">
                <a:latin typeface="+mn-ea"/>
              </a:rPr>
              <a:t>網路服務，至今累計</a:t>
            </a:r>
            <a:r>
              <a:rPr lang="en-US" altLang="zh-TW" sz="1250" dirty="0">
                <a:latin typeface="+mn-ea"/>
              </a:rPr>
              <a:t>32</a:t>
            </a:r>
            <a:r>
              <a:rPr lang="zh-TW" altLang="en-US" sz="1250" dirty="0">
                <a:latin typeface="+mn-ea"/>
              </a:rPr>
              <a:t>萬活躍用戶。已與尼泊爾的區域大型</a:t>
            </a:r>
            <a:r>
              <a:rPr lang="en-US" altLang="zh-TW" sz="1250" dirty="0">
                <a:latin typeface="+mn-ea"/>
              </a:rPr>
              <a:t>ISP</a:t>
            </a:r>
            <a:r>
              <a:rPr lang="zh-TW" altLang="en-US" sz="1250" dirty="0">
                <a:latin typeface="+mn-ea"/>
              </a:rPr>
              <a:t>服務商合併，為尼泊爾包含衛星電視與</a:t>
            </a:r>
            <a:r>
              <a:rPr lang="en-US" altLang="zh-TW" sz="1250" dirty="0">
                <a:latin typeface="+mn-ea"/>
              </a:rPr>
              <a:t>ISP</a:t>
            </a:r>
            <a:r>
              <a:rPr lang="zh-TW" altLang="en-US" sz="1250" dirty="0">
                <a:latin typeface="+mn-ea"/>
              </a:rPr>
              <a:t>網路服務的當地大型廣播與網通運營集團。目前已送件與尼泊爾</a:t>
            </a:r>
            <a:r>
              <a:rPr lang="en-US" altLang="zh-TW" sz="1250" dirty="0">
                <a:latin typeface="+mn-ea"/>
              </a:rPr>
              <a:t>IPO</a:t>
            </a:r>
            <a:r>
              <a:rPr lang="zh-TW" altLang="en-US" sz="1250" dirty="0">
                <a:latin typeface="+mn-ea"/>
              </a:rPr>
              <a:t>。</a:t>
            </a:r>
            <a:endParaRPr lang="en-US" altLang="zh-TW" sz="1250" dirty="0">
              <a:latin typeface="+mn-ea"/>
            </a:endParaRPr>
          </a:p>
          <a:p>
            <a:pPr>
              <a:buClr>
                <a:schemeClr val="accent1"/>
              </a:buClr>
              <a:buFont typeface="Wingdings" panose="05000000000000000000" pitchFamily="2" charset="2"/>
              <a:buChar char="n"/>
            </a:pPr>
            <a:r>
              <a:rPr lang="zh-TW" altLang="en-US" sz="1250" dirty="0">
                <a:latin typeface="+mn-ea"/>
              </a:rPr>
              <a:t>聖馬丁</a:t>
            </a:r>
            <a:r>
              <a:rPr lang="en-US" altLang="zh-TW" sz="1250" dirty="0">
                <a:latin typeface="+mn-ea"/>
              </a:rPr>
              <a:t>LNB</a:t>
            </a:r>
            <a:r>
              <a:rPr lang="zh-TW" altLang="en-US" sz="1250" dirty="0">
                <a:latin typeface="+mn-ea"/>
              </a:rPr>
              <a:t>事業 </a:t>
            </a:r>
            <a:r>
              <a:rPr lang="en-US" altLang="zh-TW" sz="1250" dirty="0">
                <a:latin typeface="+mn-ea"/>
              </a:rPr>
              <a:t>:</a:t>
            </a:r>
            <a:r>
              <a:rPr lang="zh-TW" altLang="en-US" sz="1250" dirty="0">
                <a:latin typeface="+mn-ea"/>
              </a:rPr>
              <a:t> 既有北美大型電信商，並切入日本客戶，成為其衛星廣播電視供應鏈中的重要供應商。除北美電信商外，客戶涵蓋拉美、東南亞、俄羅斯與歐洲電信商。</a:t>
            </a:r>
            <a:endParaRPr lang="en-US" altLang="zh-TW" sz="1250" dirty="0">
              <a:latin typeface="+mn-ea"/>
            </a:endParaRPr>
          </a:p>
          <a:p>
            <a:pPr>
              <a:buClr>
                <a:schemeClr val="accent1"/>
              </a:buClr>
              <a:buFont typeface="Wingdings" panose="05000000000000000000" pitchFamily="2" charset="2"/>
              <a:buChar char="n"/>
            </a:pPr>
            <a:r>
              <a:rPr lang="zh-TW" altLang="en-US" sz="1250" dirty="0">
                <a:latin typeface="+mn-ea"/>
              </a:rPr>
              <a:t>網通事業群 </a:t>
            </a:r>
            <a:r>
              <a:rPr lang="en-US" altLang="zh-TW" sz="1250" dirty="0">
                <a:latin typeface="+mn-ea"/>
              </a:rPr>
              <a:t>:</a:t>
            </a:r>
            <a:r>
              <a:rPr lang="zh-TW" altLang="en-US" sz="1250" dirty="0">
                <a:latin typeface="+mn-ea"/>
              </a:rPr>
              <a:t> 打入歐美供應鏈，已開始出貨，</a:t>
            </a:r>
            <a:r>
              <a:rPr lang="en-US" altLang="zh-TW" sz="1250" dirty="0">
                <a:latin typeface="+mn-ea"/>
              </a:rPr>
              <a:t>2024</a:t>
            </a:r>
            <a:r>
              <a:rPr lang="zh-TW" altLang="en-US" sz="1250" dirty="0">
                <a:latin typeface="+mn-ea"/>
              </a:rPr>
              <a:t>年將逐步放量。東南亞國家級電信商客戶則也已開始出貨，期許</a:t>
            </a:r>
            <a:r>
              <a:rPr lang="en-US" altLang="zh-TW" sz="1250" dirty="0">
                <a:latin typeface="+mn-ea"/>
              </a:rPr>
              <a:t>24</a:t>
            </a:r>
            <a:r>
              <a:rPr lang="zh-TW" altLang="en-US" sz="1250" dirty="0">
                <a:latin typeface="+mn-ea"/>
              </a:rPr>
              <a:t>年逐步放量。許多新客戶都在開案洽談中，期許持續增加客戶基礎，並逐步放量。</a:t>
            </a:r>
            <a:endParaRPr lang="en-US" altLang="zh-TW" sz="1250" dirty="0">
              <a:latin typeface="+mn-ea"/>
            </a:endParaRPr>
          </a:p>
          <a:p>
            <a:pPr>
              <a:buClr>
                <a:schemeClr val="accent1"/>
              </a:buClr>
              <a:buFont typeface="Wingdings" panose="05000000000000000000" pitchFamily="2" charset="2"/>
              <a:buChar char="n"/>
            </a:pPr>
            <a:r>
              <a:rPr lang="zh-TW" altLang="en-US" sz="1250" dirty="0">
                <a:latin typeface="+mn-ea"/>
              </a:rPr>
              <a:t>微波、被動機構元件與天線 </a:t>
            </a:r>
            <a:r>
              <a:rPr lang="en-US" altLang="zh-TW" sz="1250" dirty="0">
                <a:latin typeface="+mn-ea"/>
              </a:rPr>
              <a:t>:</a:t>
            </a:r>
            <a:r>
              <a:rPr lang="zh-TW" altLang="en-US" sz="1250" dirty="0">
                <a:latin typeface="+mn-ea"/>
              </a:rPr>
              <a:t> 小量出貨，待網通事業放量後，逐步增加微波與被動元件投入資源。</a:t>
            </a:r>
            <a:endParaRPr lang="en-US" altLang="zh-TW" sz="1250" dirty="0">
              <a:latin typeface="+mn-ea"/>
            </a:endParaRPr>
          </a:p>
          <a:p>
            <a:pPr>
              <a:buClr>
                <a:schemeClr val="accent1"/>
              </a:buClr>
              <a:buFont typeface="Wingdings" panose="05000000000000000000" pitchFamily="2" charset="2"/>
              <a:buChar char="n"/>
            </a:pPr>
            <a:r>
              <a:rPr lang="zh-TW" altLang="en-US" sz="1250" dirty="0">
                <a:latin typeface="+mn-ea"/>
              </a:rPr>
              <a:t>印度廠因應中印關係，印度轉循在地供應鏈，可望帶來商機，目前稼動率仍低。</a:t>
            </a:r>
            <a:endParaRPr lang="en-US" altLang="zh-TW" sz="1250" dirty="0">
              <a:latin typeface="+mn-ea"/>
            </a:endParaRPr>
          </a:p>
          <a:p>
            <a:pPr>
              <a:buClr>
                <a:schemeClr val="accent1"/>
              </a:buClr>
              <a:buFont typeface="Wingdings" panose="05000000000000000000" pitchFamily="2" charset="2"/>
              <a:buChar char="n"/>
            </a:pPr>
            <a:r>
              <a:rPr lang="zh-TW" altLang="en-US" sz="1250" dirty="0">
                <a:latin typeface="+mn-ea"/>
              </a:rPr>
              <a:t>越南廠，主要歐美客戶審廠通過，受惠中美貿易戰，可望帶來商機，目前接近損平，稼動率仍低。</a:t>
            </a:r>
            <a:endParaRPr lang="en-US" altLang="zh-TW" sz="1250" dirty="0">
              <a:latin typeface="+mn-ea"/>
            </a:endParaRPr>
          </a:p>
          <a:p>
            <a:pPr>
              <a:buClr>
                <a:schemeClr val="accent1"/>
              </a:buClr>
              <a:buFont typeface="Wingdings" panose="05000000000000000000" pitchFamily="2" charset="2"/>
              <a:buChar char="n"/>
            </a:pPr>
            <a:r>
              <a:rPr lang="zh-TW" altLang="en-US" sz="1250" dirty="0">
                <a:latin typeface="+mn-ea"/>
              </a:rPr>
              <a:t>中山土地合建方已開始興建新廠房，部分新廠區已接近完成，入帳後可提升公司淨值，增加租金收益。</a:t>
            </a:r>
            <a:endParaRPr lang="en-US" altLang="zh-TW" sz="1250" dirty="0">
              <a:latin typeface="+mn-ea"/>
            </a:endParaRPr>
          </a:p>
          <a:p>
            <a:pPr>
              <a:buClr>
                <a:schemeClr val="accent1"/>
              </a:buClr>
              <a:buFont typeface="Wingdings" panose="05000000000000000000" pitchFamily="2" charset="2"/>
              <a:buChar char="n"/>
            </a:pPr>
            <a:r>
              <a:rPr lang="en-US" altLang="zh-TW" sz="1250" dirty="0">
                <a:latin typeface="+mn-ea"/>
              </a:rPr>
              <a:t>23</a:t>
            </a:r>
            <a:r>
              <a:rPr lang="zh-TW" altLang="en-US" sz="1250" dirty="0">
                <a:latin typeface="+mn-ea"/>
              </a:rPr>
              <a:t>年上半年因消費電子景氣不佳、尼泊爾事業因</a:t>
            </a:r>
            <a:r>
              <a:rPr lang="en-US" altLang="zh-TW" sz="1250" dirty="0">
                <a:latin typeface="+mn-ea"/>
              </a:rPr>
              <a:t>ISP</a:t>
            </a:r>
            <a:r>
              <a:rPr lang="zh-TW" altLang="en-US" sz="1250" dirty="0">
                <a:latin typeface="+mn-ea"/>
              </a:rPr>
              <a:t>投入基礎設施有較大的折舊費用。展望未來園區興建完成將提升資產價值並增加租金收益；尼泊爾事業</a:t>
            </a:r>
            <a:r>
              <a:rPr lang="en-US" altLang="zh-TW" sz="1250" dirty="0">
                <a:latin typeface="+mn-ea"/>
              </a:rPr>
              <a:t>ISP</a:t>
            </a:r>
            <a:r>
              <a:rPr lang="zh-TW" altLang="en-US" sz="1250" dirty="0">
                <a:latin typeface="+mn-ea"/>
              </a:rPr>
              <a:t>用戶穩健成長達經濟規模後可望重返獲利軌道，</a:t>
            </a:r>
            <a:r>
              <a:rPr lang="en-US" altLang="zh-TW" sz="1250" dirty="0">
                <a:latin typeface="+mn-ea"/>
              </a:rPr>
              <a:t>IPO</a:t>
            </a:r>
            <a:r>
              <a:rPr lang="zh-TW" altLang="en-US" sz="1250" dirty="0">
                <a:latin typeface="+mn-ea"/>
              </a:rPr>
              <a:t>閉鎖期結束可處分回收資金；</a:t>
            </a:r>
            <a:r>
              <a:rPr lang="en-US" altLang="zh-TW" sz="1250" dirty="0">
                <a:latin typeface="+mn-ea"/>
              </a:rPr>
              <a:t>LNB</a:t>
            </a:r>
            <a:r>
              <a:rPr lang="zh-TW" altLang="en-US" sz="1250" dirty="0">
                <a:latin typeface="+mn-ea"/>
              </a:rPr>
              <a:t>事業因產業因素衰退，但受惠既有廠商陸續退出，持續獲得新客戶與訂單；網通產品通過大型電信商認證與歐洲客戶訂單，可望逐步放量。</a:t>
            </a: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12</a:t>
            </a:fld>
            <a:endParaRPr lang="zh-TW" alt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18185"/>
            <a:ext cx="5544616" cy="196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218185"/>
            <a:ext cx="1004896" cy="98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6" y="1650200"/>
            <a:ext cx="1224113" cy="153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9" y="1218185"/>
            <a:ext cx="1234172" cy="36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2418172"/>
            <a:ext cx="1022320" cy="7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32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集團控股：大禹金融控股</a:t>
            </a:r>
            <a:endParaRPr lang="zh-TW" altLang="en-US" dirty="0"/>
          </a:p>
        </p:txBody>
      </p:sp>
      <p:sp>
        <p:nvSpPr>
          <p:cNvPr id="3" name="內容版面配置區 2"/>
          <p:cNvSpPr>
            <a:spLocks noGrp="1"/>
          </p:cNvSpPr>
          <p:nvPr>
            <p:ph idx="1"/>
          </p:nvPr>
        </p:nvSpPr>
        <p:spPr>
          <a:xfrm>
            <a:off x="395536" y="1196753"/>
            <a:ext cx="8229600" cy="2376264"/>
          </a:xfrm>
        </p:spPr>
        <p:txBody>
          <a:bodyPr>
            <a:noAutofit/>
          </a:bodyPr>
          <a:lstStyle/>
          <a:p>
            <a:pPr>
              <a:buClr>
                <a:schemeClr val="accent1"/>
              </a:buClr>
              <a:buFont typeface="Wingdings" panose="05000000000000000000" pitchFamily="2" charset="2"/>
              <a:buChar char="n"/>
            </a:pPr>
            <a:r>
              <a:rPr lang="zh-TW" altLang="en-US" sz="1250" dirty="0">
                <a:latin typeface="+mn-ea"/>
              </a:rPr>
              <a:t>大禹金融控股為提供企業顧問服務及資產管理服務的金融服務供應商，根據證券及期貨條例獲發牌從事第</a:t>
            </a:r>
            <a:r>
              <a:rPr lang="en-US" altLang="zh-TW" sz="1250" dirty="0">
                <a:latin typeface="+mn-ea"/>
              </a:rPr>
              <a:t>1 </a:t>
            </a:r>
            <a:r>
              <a:rPr lang="zh-TW" altLang="en-US" sz="1250" dirty="0">
                <a:latin typeface="+mn-ea"/>
              </a:rPr>
              <a:t>類（證券交易）、第</a:t>
            </a:r>
            <a:r>
              <a:rPr lang="en-US" altLang="zh-TW" sz="1250" dirty="0">
                <a:latin typeface="+mn-ea"/>
              </a:rPr>
              <a:t>4 </a:t>
            </a:r>
            <a:r>
              <a:rPr lang="zh-TW" altLang="en-US" sz="1250" dirty="0">
                <a:latin typeface="+mn-ea"/>
              </a:rPr>
              <a:t>類（就證券提供意見）、第</a:t>
            </a:r>
            <a:r>
              <a:rPr lang="en-US" altLang="zh-TW" sz="1250" dirty="0">
                <a:latin typeface="+mn-ea"/>
              </a:rPr>
              <a:t>6 </a:t>
            </a:r>
            <a:r>
              <a:rPr lang="zh-TW" altLang="en-US" sz="1250" dirty="0">
                <a:latin typeface="+mn-ea"/>
              </a:rPr>
              <a:t>類（就機構融資提供意見）及第</a:t>
            </a:r>
            <a:r>
              <a:rPr lang="en-US" altLang="zh-TW" sz="1250" dirty="0">
                <a:latin typeface="+mn-ea"/>
              </a:rPr>
              <a:t>9 </a:t>
            </a:r>
            <a:r>
              <a:rPr lang="zh-TW" altLang="en-US" sz="1250" dirty="0">
                <a:latin typeface="+mn-ea"/>
              </a:rPr>
              <a:t>類（提供資產管理）受規管活動。主要業務包含企業融資顧問與資產管理服務</a:t>
            </a:r>
            <a:endParaRPr lang="en-US" altLang="zh-TW" sz="1250" dirty="0">
              <a:latin typeface="+mn-ea"/>
            </a:endParaRPr>
          </a:p>
          <a:p>
            <a:pPr marL="342900" lvl="1" indent="-342900">
              <a:buClr>
                <a:schemeClr val="accent1"/>
              </a:buClr>
              <a:buFont typeface="Wingdings" panose="05000000000000000000" pitchFamily="2" charset="2"/>
              <a:buChar char="n"/>
            </a:pPr>
            <a:r>
              <a:rPr lang="zh-TW" altLang="en-US" sz="1250" dirty="0">
                <a:latin typeface="+mn-ea"/>
              </a:rPr>
              <a:t>擔任財務顧問，以就有關上市規則、</a:t>
            </a:r>
            <a:r>
              <a:rPr lang="en-US" altLang="zh-TW" sz="1250" dirty="0">
                <a:latin typeface="+mn-ea"/>
              </a:rPr>
              <a:t>GEM</a:t>
            </a:r>
            <a:r>
              <a:rPr lang="zh-TW" altLang="en-US" sz="1250" dirty="0">
                <a:latin typeface="+mn-ea"/>
              </a:rPr>
              <a:t>上市規則及╱或收購守則之具體交易向上市發行人、上市發行人及實體之股東及投資者提供意見；擔任上市發行人之獨立財務顧問，以根據上市規則、收購守則或其他具體情況提供獨立意見；擔任上市發行人之長期聘用財務顧問，以就企業策略及遵守上市規則、</a:t>
            </a:r>
            <a:r>
              <a:rPr lang="en-US" altLang="zh-TW" sz="1250" dirty="0">
                <a:latin typeface="+mn-ea"/>
              </a:rPr>
              <a:t>GEM</a:t>
            </a:r>
            <a:r>
              <a:rPr lang="zh-TW" altLang="en-US" sz="1250" dirty="0">
                <a:latin typeface="+mn-ea"/>
              </a:rPr>
              <a:t>上市規則及收購守則向上市發行人提供意見。</a:t>
            </a:r>
            <a:endParaRPr lang="en-US" altLang="zh-TW" sz="1250" dirty="0">
              <a:latin typeface="+mn-ea"/>
            </a:endParaRPr>
          </a:p>
          <a:p>
            <a:pPr marL="342900" lvl="1" indent="-342900">
              <a:buClr>
                <a:schemeClr val="accent1"/>
              </a:buClr>
              <a:buFont typeface="Wingdings" panose="05000000000000000000" pitchFamily="2" charset="2"/>
              <a:buChar char="n"/>
            </a:pPr>
            <a:r>
              <a:rPr lang="zh-TW" altLang="en-US" sz="1250" dirty="0">
                <a:latin typeface="+mn-ea"/>
              </a:rPr>
              <a:t>近年香港資本市場面臨寒冬，故財務顧問服務受到影響，會計師於</a:t>
            </a:r>
            <a:r>
              <a:rPr lang="en-US" altLang="zh-TW" sz="1250" dirty="0">
                <a:latin typeface="+mn-ea"/>
              </a:rPr>
              <a:t>22</a:t>
            </a:r>
            <a:r>
              <a:rPr lang="zh-TW" altLang="en-US" sz="1250" dirty="0">
                <a:latin typeface="+mn-ea"/>
              </a:rPr>
              <a:t>年提列</a:t>
            </a:r>
            <a:r>
              <a:rPr lang="en-US" altLang="zh-TW" sz="1250" dirty="0">
                <a:latin typeface="+mn-ea"/>
              </a:rPr>
              <a:t>HKD 21.5M</a:t>
            </a:r>
            <a:r>
              <a:rPr lang="zh-TW" altLang="en-US" sz="1250" dirty="0">
                <a:latin typeface="+mn-ea"/>
              </a:rPr>
              <a:t>減損。</a:t>
            </a:r>
            <a:endParaRPr lang="en-US" altLang="zh-TW" sz="1250" dirty="0">
              <a:latin typeface="+mn-ea"/>
            </a:endParaRPr>
          </a:p>
          <a:p>
            <a:pPr marL="342900" lvl="1" indent="-342900">
              <a:buClr>
                <a:schemeClr val="accent1"/>
              </a:buClr>
              <a:buFont typeface="Wingdings" panose="05000000000000000000" pitchFamily="2" charset="2"/>
              <a:buChar char="n"/>
            </a:pPr>
            <a:r>
              <a:rPr lang="en-US" altLang="zh-TW" sz="1250" dirty="0">
                <a:latin typeface="+mn-ea"/>
              </a:rPr>
              <a:t>23</a:t>
            </a:r>
            <a:r>
              <a:rPr lang="zh-TW" altLang="en-US" sz="1250" dirty="0">
                <a:latin typeface="+mn-ea"/>
              </a:rPr>
              <a:t>年上半年，香港資本市場持續呈現寒冬，雖減損前營業利潤能維持正數，但相較</a:t>
            </a:r>
            <a:r>
              <a:rPr lang="en-US" altLang="zh-TW" sz="1250" dirty="0">
                <a:latin typeface="+mn-ea"/>
              </a:rPr>
              <a:t>2020</a:t>
            </a:r>
            <a:r>
              <a:rPr lang="zh-TW" altLang="en-US" sz="1250" dirty="0">
                <a:latin typeface="+mn-ea"/>
              </a:rPr>
              <a:t>年差異仍很大。故大禹金已於</a:t>
            </a:r>
            <a:r>
              <a:rPr lang="en-US" altLang="zh-TW" sz="1250" dirty="0">
                <a:latin typeface="+mn-ea"/>
              </a:rPr>
              <a:t>23</a:t>
            </a:r>
            <a:r>
              <a:rPr lang="zh-TW" altLang="en-US" sz="1250" dirty="0">
                <a:latin typeface="+mn-ea"/>
              </a:rPr>
              <a:t>年</a:t>
            </a:r>
            <a:r>
              <a:rPr lang="en-US" altLang="zh-TW" sz="1250" dirty="0">
                <a:latin typeface="+mn-ea"/>
              </a:rPr>
              <a:t>11</a:t>
            </a:r>
            <a:r>
              <a:rPr lang="zh-TW" altLang="en-US" sz="1250" dirty="0">
                <a:latin typeface="+mn-ea"/>
              </a:rPr>
              <a:t>月</a:t>
            </a:r>
            <a:r>
              <a:rPr lang="en-US" altLang="zh-TW" sz="1250" dirty="0">
                <a:latin typeface="+mn-ea"/>
              </a:rPr>
              <a:t>23</a:t>
            </a:r>
            <a:r>
              <a:rPr lang="zh-TW" altLang="en-US" sz="1250" dirty="0">
                <a:latin typeface="+mn-ea"/>
              </a:rPr>
              <a:t>日公告，將提列商譽減損約</a:t>
            </a:r>
            <a:r>
              <a:rPr lang="en-US" altLang="zh-TW" sz="1250" dirty="0">
                <a:latin typeface="+mn-ea"/>
              </a:rPr>
              <a:t>HKD 178,000</a:t>
            </a:r>
            <a:r>
              <a:rPr lang="zh-TW" altLang="en-US" sz="1250" dirty="0">
                <a:latin typeface="+mn-ea"/>
              </a:rPr>
              <a:t>千元，料將造成重大損失，但商譽減損為非現金費用，大禹金現金水位與財務狀況仍為健全。</a:t>
            </a:r>
            <a:endParaRPr lang="en-US" altLang="zh-TW" sz="1250" dirty="0">
              <a:latin typeface="+mn-ea"/>
            </a:endParaRP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13</a:t>
            </a:fld>
            <a:endParaRPr lang="zh-TW" altLang="en-US">
              <a:solidFill>
                <a:prstClr val="black">
                  <a:tint val="75000"/>
                </a:prstClr>
              </a:solidFill>
            </a:endParaRPr>
          </a:p>
        </p:txBody>
      </p:sp>
      <p:pic>
        <p:nvPicPr>
          <p:cNvPr id="5" name="圖片 4">
            <a:extLst>
              <a:ext uri="{FF2B5EF4-FFF2-40B4-BE49-F238E27FC236}">
                <a16:creationId xmlns:a16="http://schemas.microsoft.com/office/drawing/2014/main" id="{1AD58EB8-A7E1-8B03-C3CD-268415757D11}"/>
              </a:ext>
            </a:extLst>
          </p:cNvPr>
          <p:cNvPicPr>
            <a:picLocks noChangeAspect="1"/>
          </p:cNvPicPr>
          <p:nvPr/>
        </p:nvPicPr>
        <p:blipFill>
          <a:blip r:embed="rId2"/>
          <a:stretch>
            <a:fillRect/>
          </a:stretch>
        </p:blipFill>
        <p:spPr>
          <a:xfrm>
            <a:off x="3275856" y="3738789"/>
            <a:ext cx="5012871" cy="2982686"/>
          </a:xfrm>
          <a:prstGeom prst="rect">
            <a:avLst/>
          </a:prstGeom>
        </p:spPr>
      </p:pic>
      <p:sp>
        <p:nvSpPr>
          <p:cNvPr id="8" name="文字方塊 7">
            <a:extLst>
              <a:ext uri="{FF2B5EF4-FFF2-40B4-BE49-F238E27FC236}">
                <a16:creationId xmlns:a16="http://schemas.microsoft.com/office/drawing/2014/main" id="{6B2F1DA5-36D4-A6C5-14A0-7AD413865E69}"/>
              </a:ext>
            </a:extLst>
          </p:cNvPr>
          <p:cNvSpPr txBox="1"/>
          <p:nvPr/>
        </p:nvSpPr>
        <p:spPr>
          <a:xfrm>
            <a:off x="251520" y="3704264"/>
            <a:ext cx="2808312" cy="1631216"/>
          </a:xfrm>
          <a:prstGeom prst="rect">
            <a:avLst/>
          </a:prstGeom>
          <a:noFill/>
        </p:spPr>
        <p:txBody>
          <a:bodyPr wrap="square">
            <a:spAutoFit/>
          </a:bodyPr>
          <a:lstStyle/>
          <a:p>
            <a:pPr marL="342900" lvl="1" indent="-342900">
              <a:buClr>
                <a:schemeClr val="accent1"/>
              </a:buClr>
              <a:buFont typeface="Wingdings" panose="05000000000000000000" pitchFamily="2" charset="2"/>
              <a:buChar char="u"/>
            </a:pPr>
            <a:r>
              <a:rPr lang="zh-TW" altLang="en-US" sz="1250" dirty="0">
                <a:latin typeface="+mn-ea"/>
              </a:rPr>
              <a:t>鑒於財務顧問服務因政經局面致使香港金融市場寒冬，大禹金長期仍看好香港為大中華區重要金融樞紐腳色，但短期需拓展新業務使大禹金重回成長軌道。擬加強發展資產管理業務，成立穩健型投資基金</a:t>
            </a:r>
            <a:r>
              <a:rPr lang="en-US" altLang="zh-TW" sz="1250" dirty="0">
                <a:latin typeface="+mn-ea"/>
              </a:rPr>
              <a:t>(</a:t>
            </a:r>
            <a:r>
              <a:rPr lang="zh-TW" altLang="en-US" sz="1250" dirty="0">
                <a:latin typeface="+mn-ea"/>
              </a:rPr>
              <a:t>未來將收取管理費與績效分紅</a:t>
            </a:r>
            <a:r>
              <a:rPr lang="en-US" altLang="zh-TW" sz="1250" dirty="0">
                <a:latin typeface="+mn-ea"/>
              </a:rPr>
              <a:t>)</a:t>
            </a:r>
            <a:r>
              <a:rPr lang="zh-TW" altLang="en-US" sz="1250" dirty="0">
                <a:latin typeface="+mn-ea"/>
              </a:rPr>
              <a:t> 。</a:t>
            </a:r>
          </a:p>
        </p:txBody>
      </p:sp>
    </p:spTree>
    <p:extLst>
      <p:ext uri="{BB962C8B-B14F-4D97-AF65-F5344CB8AC3E}">
        <p14:creationId xmlns:p14="http://schemas.microsoft.com/office/powerpoint/2010/main" val="55915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br>
              <a:rPr lang="en-US" altLang="zh-TW" b="1" dirty="0"/>
            </a:br>
            <a:r>
              <a:rPr lang="zh-TW" altLang="en-US" b="1" kern="0" cap="all" dirty="0">
                <a:solidFill>
                  <a:prstClr val="black"/>
                </a:solidFill>
                <a:latin typeface="Century Gothic" panose="020B0502020202020204"/>
              </a:rPr>
              <a:t>業務發展：大洋商業</a:t>
            </a:r>
            <a:br>
              <a:rPr lang="zh-TW" altLang="en-US" b="1" dirty="0"/>
            </a:br>
            <a:endParaRPr lang="zh-TW" altLang="en-US" dirty="0"/>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92A18-2085-4858-BF92-EFB9B1177E84}"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pic>
        <p:nvPicPr>
          <p:cNvPr id="5" name="圖片 4">
            <a:extLst>
              <a:ext uri="{FF2B5EF4-FFF2-40B4-BE49-F238E27FC236}">
                <a16:creationId xmlns:a16="http://schemas.microsoft.com/office/drawing/2014/main" id="{9CCB2AA0-63A6-3EAC-FF61-FE0EB1496A1A}"/>
              </a:ext>
            </a:extLst>
          </p:cNvPr>
          <p:cNvPicPr>
            <a:picLocks noChangeAspect="1"/>
          </p:cNvPicPr>
          <p:nvPr/>
        </p:nvPicPr>
        <p:blipFill>
          <a:blip r:embed="rId2"/>
          <a:stretch>
            <a:fillRect/>
          </a:stretch>
        </p:blipFill>
        <p:spPr>
          <a:xfrm>
            <a:off x="1259632" y="1196752"/>
            <a:ext cx="6469037" cy="4850084"/>
          </a:xfrm>
          <a:prstGeom prst="rect">
            <a:avLst/>
          </a:prstGeom>
        </p:spPr>
      </p:pic>
    </p:spTree>
    <p:extLst>
      <p:ext uri="{BB962C8B-B14F-4D97-AF65-F5344CB8AC3E}">
        <p14:creationId xmlns:p14="http://schemas.microsoft.com/office/powerpoint/2010/main" val="3877336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741020" y="1887658"/>
            <a:ext cx="37021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1" i="0" u="none" strike="noStrike" kern="1200" cap="none" spc="0" normalizeH="0" baseline="0" noProof="0" dirty="0">
                <a:ln>
                  <a:noFill/>
                </a:ln>
                <a:solidFill>
                  <a:prstClr val="black"/>
                </a:solidFill>
                <a:effectLst/>
                <a:uLnTx/>
                <a:uFillTx/>
                <a:latin typeface="Calibri" panose="020F0502020204030204" pitchFamily="34" charset="0"/>
                <a:ea typeface="超研澤中隸" panose="02010609010101010101" pitchFamily="49" charset="-120"/>
                <a:cs typeface="Calibri" panose="020F0502020204030204" pitchFamily="34" charset="0"/>
              </a:rPr>
              <a:t>       集團營運據點</a:t>
            </a:r>
          </a:p>
        </p:txBody>
      </p:sp>
      <p:sp>
        <p:nvSpPr>
          <p:cNvPr id="9" name="標題 2">
            <a:extLst>
              <a:ext uri="{FF2B5EF4-FFF2-40B4-BE49-F238E27FC236}">
                <a16:creationId xmlns:a16="http://schemas.microsoft.com/office/drawing/2014/main" id="{50ADF06D-E518-47A0-94D5-CD3A5C4DEE05}"/>
              </a:ext>
            </a:extLst>
          </p:cNvPr>
          <p:cNvSpPr txBox="1">
            <a:spLocks/>
          </p:cNvSpPr>
          <p:nvPr/>
        </p:nvSpPr>
        <p:spPr>
          <a:xfrm>
            <a:off x="360571" y="895072"/>
            <a:ext cx="4536505"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200" b="0" i="0" u="none" strike="noStrike" kern="1200" cap="all" spc="0" normalizeH="0" baseline="0" noProof="0" dirty="0">
                <a:ln>
                  <a:noFill/>
                </a:ln>
                <a:solidFill>
                  <a:prstClr val="black"/>
                </a:solidFill>
                <a:effectLst/>
                <a:uLnTx/>
                <a:uFillTx/>
                <a:latin typeface="Calibri" panose="020F0502020204030204" pitchFamily="34" charset="0"/>
                <a:ea typeface="超研澤中隸" panose="02010609010101010101" pitchFamily="49" charset="-120"/>
                <a:cs typeface="Calibri" panose="020F0502020204030204" pitchFamily="34" charset="0"/>
              </a:rPr>
              <a:t>公司簡介</a:t>
            </a:r>
          </a:p>
        </p:txBody>
      </p:sp>
      <p:sp>
        <p:nvSpPr>
          <p:cNvPr id="74" name="Freeform 3">
            <a:extLst>
              <a:ext uri="{FF2B5EF4-FFF2-40B4-BE49-F238E27FC236}">
                <a16:creationId xmlns:a16="http://schemas.microsoft.com/office/drawing/2014/main" id="{748693B0-2D12-463E-BB7F-35300D31615C}"/>
              </a:ext>
            </a:extLst>
          </p:cNvPr>
          <p:cNvSpPr>
            <a:spLocks/>
          </p:cNvSpPr>
          <p:nvPr/>
        </p:nvSpPr>
        <p:spPr bwMode="auto">
          <a:xfrm>
            <a:off x="5437596" y="4151255"/>
            <a:ext cx="789627" cy="560635"/>
          </a:xfrm>
          <a:custGeom>
            <a:avLst/>
            <a:gdLst>
              <a:gd name="T0" fmla="*/ 2147483647 w 549"/>
              <a:gd name="T1" fmla="*/ 2147483647 h 378"/>
              <a:gd name="T2" fmla="*/ 2147483647 w 549"/>
              <a:gd name="T3" fmla="*/ 2147483647 h 378"/>
              <a:gd name="T4" fmla="*/ 2147483647 w 549"/>
              <a:gd name="T5" fmla="*/ 2147483647 h 378"/>
              <a:gd name="T6" fmla="*/ 2147483647 w 549"/>
              <a:gd name="T7" fmla="*/ 2147483647 h 378"/>
              <a:gd name="T8" fmla="*/ 2147483647 w 549"/>
              <a:gd name="T9" fmla="*/ 2147483647 h 378"/>
              <a:gd name="T10" fmla="*/ 2147483647 w 549"/>
              <a:gd name="T11" fmla="*/ 2147483647 h 378"/>
              <a:gd name="T12" fmla="*/ 2147483647 w 549"/>
              <a:gd name="T13" fmla="*/ 2147483647 h 378"/>
              <a:gd name="T14" fmla="*/ 2147483647 w 549"/>
              <a:gd name="T15" fmla="*/ 2147483647 h 378"/>
              <a:gd name="T16" fmla="*/ 2147483647 w 549"/>
              <a:gd name="T17" fmla="*/ 2147483647 h 378"/>
              <a:gd name="T18" fmla="*/ 2147483647 w 549"/>
              <a:gd name="T19" fmla="*/ 2147483647 h 378"/>
              <a:gd name="T20" fmla="*/ 2147483647 w 549"/>
              <a:gd name="T21" fmla="*/ 2147483647 h 378"/>
              <a:gd name="T22" fmla="*/ 2147483647 w 549"/>
              <a:gd name="T23" fmla="*/ 2147483647 h 378"/>
              <a:gd name="T24" fmla="*/ 2147483647 w 549"/>
              <a:gd name="T25" fmla="*/ 2147483647 h 378"/>
              <a:gd name="T26" fmla="*/ 2147483647 w 549"/>
              <a:gd name="T27" fmla="*/ 2147483647 h 378"/>
              <a:gd name="T28" fmla="*/ 2147483647 w 549"/>
              <a:gd name="T29" fmla="*/ 2147483647 h 378"/>
              <a:gd name="T30" fmla="*/ 2147483647 w 549"/>
              <a:gd name="T31" fmla="*/ 2147483647 h 378"/>
              <a:gd name="T32" fmla="*/ 2147483647 w 549"/>
              <a:gd name="T33" fmla="*/ 2147483647 h 378"/>
              <a:gd name="T34" fmla="*/ 2147483647 w 549"/>
              <a:gd name="T35" fmla="*/ 2147483647 h 378"/>
              <a:gd name="T36" fmla="*/ 2147483647 w 549"/>
              <a:gd name="T37" fmla="*/ 2147483647 h 378"/>
              <a:gd name="T38" fmla="*/ 2147483647 w 549"/>
              <a:gd name="T39" fmla="*/ 2147483647 h 378"/>
              <a:gd name="T40" fmla="*/ 2147483647 w 549"/>
              <a:gd name="T41" fmla="*/ 2147483647 h 378"/>
              <a:gd name="T42" fmla="*/ 2147483647 w 549"/>
              <a:gd name="T43" fmla="*/ 2147483647 h 378"/>
              <a:gd name="T44" fmla="*/ 2147483647 w 549"/>
              <a:gd name="T45" fmla="*/ 2147483647 h 378"/>
              <a:gd name="T46" fmla="*/ 2147483647 w 549"/>
              <a:gd name="T47" fmla="*/ 2147483647 h 378"/>
              <a:gd name="T48" fmla="*/ 2147483647 w 549"/>
              <a:gd name="T49" fmla="*/ 2147483647 h 378"/>
              <a:gd name="T50" fmla="*/ 2147483647 w 549"/>
              <a:gd name="T51" fmla="*/ 0 h 378"/>
              <a:gd name="T52" fmla="*/ 2147483647 w 549"/>
              <a:gd name="T53" fmla="*/ 2147483647 h 378"/>
              <a:gd name="T54" fmla="*/ 2147483647 w 549"/>
              <a:gd name="T55" fmla="*/ 2147483647 h 378"/>
              <a:gd name="T56" fmla="*/ 2147483647 w 549"/>
              <a:gd name="T57" fmla="*/ 2147483647 h 378"/>
              <a:gd name="T58" fmla="*/ 2147483647 w 549"/>
              <a:gd name="T59" fmla="*/ 2147483647 h 378"/>
              <a:gd name="T60" fmla="*/ 2147483647 w 549"/>
              <a:gd name="T61" fmla="*/ 2147483647 h 378"/>
              <a:gd name="T62" fmla="*/ 2147483647 w 549"/>
              <a:gd name="T63" fmla="*/ 2147483647 h 378"/>
              <a:gd name="T64" fmla="*/ 2147483647 w 549"/>
              <a:gd name="T65" fmla="*/ 2147483647 h 378"/>
              <a:gd name="T66" fmla="*/ 2147483647 w 549"/>
              <a:gd name="T67" fmla="*/ 2147483647 h 378"/>
              <a:gd name="T68" fmla="*/ 2147483647 w 549"/>
              <a:gd name="T69" fmla="*/ 2147483647 h 378"/>
              <a:gd name="T70" fmla="*/ 2147483647 w 549"/>
              <a:gd name="T71" fmla="*/ 2147483647 h 378"/>
              <a:gd name="T72" fmla="*/ 2147483647 w 549"/>
              <a:gd name="T73" fmla="*/ 2147483647 h 378"/>
              <a:gd name="T74" fmla="*/ 2147483647 w 549"/>
              <a:gd name="T75" fmla="*/ 2147483647 h 378"/>
              <a:gd name="T76" fmla="*/ 2147483647 w 549"/>
              <a:gd name="T77" fmla="*/ 2147483647 h 378"/>
              <a:gd name="T78" fmla="*/ 2147483647 w 549"/>
              <a:gd name="T79" fmla="*/ 2147483647 h 378"/>
              <a:gd name="T80" fmla="*/ 2147483647 w 549"/>
              <a:gd name="T81" fmla="*/ 2147483647 h 378"/>
              <a:gd name="T82" fmla="*/ 2147483647 w 549"/>
              <a:gd name="T83" fmla="*/ 2147483647 h 378"/>
              <a:gd name="T84" fmla="*/ 2147483647 w 549"/>
              <a:gd name="T85" fmla="*/ 2147483647 h 378"/>
              <a:gd name="T86" fmla="*/ 2147483647 w 549"/>
              <a:gd name="T87" fmla="*/ 2147483647 h 378"/>
              <a:gd name="T88" fmla="*/ 2147483647 w 549"/>
              <a:gd name="T89" fmla="*/ 2147483647 h 378"/>
              <a:gd name="T90" fmla="*/ 0 w 549"/>
              <a:gd name="T91" fmla="*/ 2147483647 h 378"/>
              <a:gd name="T92" fmla="*/ 0 w 549"/>
              <a:gd name="T93" fmla="*/ 2147483647 h 378"/>
              <a:gd name="T94" fmla="*/ 2147483647 w 549"/>
              <a:gd name="T95" fmla="*/ 2147483647 h 378"/>
              <a:gd name="T96" fmla="*/ 2147483647 w 549"/>
              <a:gd name="T97" fmla="*/ 2147483647 h 378"/>
              <a:gd name="T98" fmla="*/ 2147483647 w 549"/>
              <a:gd name="T99" fmla="*/ 2147483647 h 378"/>
              <a:gd name="T100" fmla="*/ 2147483647 w 549"/>
              <a:gd name="T101" fmla="*/ 2147483647 h 378"/>
              <a:gd name="T102" fmla="*/ 2147483647 w 549"/>
              <a:gd name="T103" fmla="*/ 2147483647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75" name="Freeform 4">
            <a:extLst>
              <a:ext uri="{FF2B5EF4-FFF2-40B4-BE49-F238E27FC236}">
                <a16:creationId xmlns:a16="http://schemas.microsoft.com/office/drawing/2014/main" id="{BF2C5A50-2D9B-42F2-B70B-CBE3DDC9BEEC}"/>
              </a:ext>
            </a:extLst>
          </p:cNvPr>
          <p:cNvSpPr>
            <a:spLocks/>
          </p:cNvSpPr>
          <p:nvPr/>
        </p:nvSpPr>
        <p:spPr bwMode="auto">
          <a:xfrm>
            <a:off x="5724494" y="5562054"/>
            <a:ext cx="529050" cy="692239"/>
          </a:xfrm>
          <a:custGeom>
            <a:avLst/>
            <a:gdLst>
              <a:gd name="T0" fmla="*/ 0 w 369"/>
              <a:gd name="T1" fmla="*/ 2147483647 h 465"/>
              <a:gd name="T2" fmla="*/ 2147483647 w 369"/>
              <a:gd name="T3" fmla="*/ 2147483647 h 465"/>
              <a:gd name="T4" fmla="*/ 2147483647 w 369"/>
              <a:gd name="T5" fmla="*/ 2147483647 h 465"/>
              <a:gd name="T6" fmla="*/ 2147483647 w 369"/>
              <a:gd name="T7" fmla="*/ 2147483647 h 465"/>
              <a:gd name="T8" fmla="*/ 2147483647 w 369"/>
              <a:gd name="T9" fmla="*/ 2147483647 h 465"/>
              <a:gd name="T10" fmla="*/ 2147483647 w 369"/>
              <a:gd name="T11" fmla="*/ 2147483647 h 465"/>
              <a:gd name="T12" fmla="*/ 2147483647 w 369"/>
              <a:gd name="T13" fmla="*/ 2147483647 h 465"/>
              <a:gd name="T14" fmla="*/ 2147483647 w 369"/>
              <a:gd name="T15" fmla="*/ 2147483647 h 465"/>
              <a:gd name="T16" fmla="*/ 2147483647 w 369"/>
              <a:gd name="T17" fmla="*/ 2147483647 h 465"/>
              <a:gd name="T18" fmla="*/ 2147483647 w 369"/>
              <a:gd name="T19" fmla="*/ 2147483647 h 465"/>
              <a:gd name="T20" fmla="*/ 2147483647 w 369"/>
              <a:gd name="T21" fmla="*/ 2147483647 h 465"/>
              <a:gd name="T22" fmla="*/ 2147483647 w 369"/>
              <a:gd name="T23" fmla="*/ 2147483647 h 465"/>
              <a:gd name="T24" fmla="*/ 2147483647 w 369"/>
              <a:gd name="T25" fmla="*/ 0 h 465"/>
              <a:gd name="T26" fmla="*/ 2147483647 w 369"/>
              <a:gd name="T27" fmla="*/ 2147483647 h 465"/>
              <a:gd name="T28" fmla="*/ 2147483647 w 369"/>
              <a:gd name="T29" fmla="*/ 2147483647 h 465"/>
              <a:gd name="T30" fmla="*/ 2147483647 w 369"/>
              <a:gd name="T31" fmla="*/ 2147483647 h 465"/>
              <a:gd name="T32" fmla="*/ 2147483647 w 369"/>
              <a:gd name="T33" fmla="*/ 2147483647 h 465"/>
              <a:gd name="T34" fmla="*/ 2147483647 w 369"/>
              <a:gd name="T35" fmla="*/ 2147483647 h 465"/>
              <a:gd name="T36" fmla="*/ 2147483647 w 369"/>
              <a:gd name="T37" fmla="*/ 2147483647 h 465"/>
              <a:gd name="T38" fmla="*/ 2147483647 w 369"/>
              <a:gd name="T39" fmla="*/ 2147483647 h 465"/>
              <a:gd name="T40" fmla="*/ 2147483647 w 369"/>
              <a:gd name="T41" fmla="*/ 2147483647 h 465"/>
              <a:gd name="T42" fmla="*/ 2147483647 w 369"/>
              <a:gd name="T43" fmla="*/ 2147483647 h 465"/>
              <a:gd name="T44" fmla="*/ 2147483647 w 369"/>
              <a:gd name="T45" fmla="*/ 2147483647 h 465"/>
              <a:gd name="T46" fmla="*/ 2147483647 w 369"/>
              <a:gd name="T47" fmla="*/ 2147483647 h 465"/>
              <a:gd name="T48" fmla="*/ 2147483647 w 369"/>
              <a:gd name="T49" fmla="*/ 2147483647 h 465"/>
              <a:gd name="T50" fmla="*/ 2147483647 w 369"/>
              <a:gd name="T51" fmla="*/ 2147483647 h 465"/>
              <a:gd name="T52" fmla="*/ 2147483647 w 369"/>
              <a:gd name="T53" fmla="*/ 2147483647 h 465"/>
              <a:gd name="T54" fmla="*/ 2147483647 w 369"/>
              <a:gd name="T55" fmla="*/ 2147483647 h 465"/>
              <a:gd name="T56" fmla="*/ 2147483647 w 369"/>
              <a:gd name="T57" fmla="*/ 2147483647 h 465"/>
              <a:gd name="T58" fmla="*/ 2147483647 w 369"/>
              <a:gd name="T59" fmla="*/ 2147483647 h 465"/>
              <a:gd name="T60" fmla="*/ 2147483647 w 369"/>
              <a:gd name="T61" fmla="*/ 2147483647 h 465"/>
              <a:gd name="T62" fmla="*/ 2147483647 w 369"/>
              <a:gd name="T63" fmla="*/ 2147483647 h 465"/>
              <a:gd name="T64" fmla="*/ 2147483647 w 369"/>
              <a:gd name="T65" fmla="*/ 2147483647 h 465"/>
              <a:gd name="T66" fmla="*/ 2147483647 w 369"/>
              <a:gd name="T67" fmla="*/ 2147483647 h 465"/>
              <a:gd name="T68" fmla="*/ 2147483647 w 369"/>
              <a:gd name="T69" fmla="*/ 2147483647 h 465"/>
              <a:gd name="T70" fmla="*/ 2147483647 w 369"/>
              <a:gd name="T71" fmla="*/ 2147483647 h 465"/>
              <a:gd name="T72" fmla="*/ 2147483647 w 369"/>
              <a:gd name="T73" fmla="*/ 2147483647 h 465"/>
              <a:gd name="T74" fmla="*/ 2147483647 w 369"/>
              <a:gd name="T75" fmla="*/ 2147483647 h 465"/>
              <a:gd name="T76" fmla="*/ 2147483647 w 369"/>
              <a:gd name="T77" fmla="*/ 2147483647 h 465"/>
              <a:gd name="T78" fmla="*/ 2147483647 w 369"/>
              <a:gd name="T79" fmla="*/ 2147483647 h 465"/>
              <a:gd name="T80" fmla="*/ 2147483647 w 369"/>
              <a:gd name="T81" fmla="*/ 2147483647 h 465"/>
              <a:gd name="T82" fmla="*/ 2147483647 w 369"/>
              <a:gd name="T83" fmla="*/ 2147483647 h 465"/>
              <a:gd name="T84" fmla="*/ 2147483647 w 369"/>
              <a:gd name="T85" fmla="*/ 2147483647 h 465"/>
              <a:gd name="T86" fmla="*/ 2147483647 w 369"/>
              <a:gd name="T87" fmla="*/ 2147483647 h 465"/>
              <a:gd name="T88" fmla="*/ 2147483647 w 369"/>
              <a:gd name="T89" fmla="*/ 2147483647 h 465"/>
              <a:gd name="T90" fmla="*/ 2147483647 w 369"/>
              <a:gd name="T91" fmla="*/ 2147483647 h 465"/>
              <a:gd name="T92" fmla="*/ 2147483647 w 369"/>
              <a:gd name="T93" fmla="*/ 2147483647 h 465"/>
              <a:gd name="T94" fmla="*/ 2147483647 w 369"/>
              <a:gd name="T95" fmla="*/ 2147483647 h 465"/>
              <a:gd name="T96" fmla="*/ 0 w 369"/>
              <a:gd name="T97" fmla="*/ 2147483647 h 465"/>
              <a:gd name="T98" fmla="*/ 0 w 369"/>
              <a:gd name="T99" fmla="*/ 214748364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76" name="Freeform 6">
            <a:extLst>
              <a:ext uri="{FF2B5EF4-FFF2-40B4-BE49-F238E27FC236}">
                <a16:creationId xmlns:a16="http://schemas.microsoft.com/office/drawing/2014/main" id="{F741D957-36ED-404C-BE76-7A9B23EC8C72}"/>
              </a:ext>
            </a:extLst>
          </p:cNvPr>
          <p:cNvSpPr>
            <a:spLocks/>
          </p:cNvSpPr>
          <p:nvPr/>
        </p:nvSpPr>
        <p:spPr bwMode="auto">
          <a:xfrm>
            <a:off x="6257492" y="5941075"/>
            <a:ext cx="186878" cy="500097"/>
          </a:xfrm>
          <a:custGeom>
            <a:avLst/>
            <a:gdLst>
              <a:gd name="T0" fmla="*/ 2147483647 w 129"/>
              <a:gd name="T1" fmla="*/ 2147483647 h 338"/>
              <a:gd name="T2" fmla="*/ 2147483647 w 129"/>
              <a:gd name="T3" fmla="*/ 2147483647 h 338"/>
              <a:gd name="T4" fmla="*/ 2147483647 w 129"/>
              <a:gd name="T5" fmla="*/ 2147483647 h 338"/>
              <a:gd name="T6" fmla="*/ 2147483647 w 129"/>
              <a:gd name="T7" fmla="*/ 2147483647 h 338"/>
              <a:gd name="T8" fmla="*/ 2147483647 w 129"/>
              <a:gd name="T9" fmla="*/ 2147483647 h 338"/>
              <a:gd name="T10" fmla="*/ 2147483647 w 129"/>
              <a:gd name="T11" fmla="*/ 2147483647 h 338"/>
              <a:gd name="T12" fmla="*/ 2147483647 w 129"/>
              <a:gd name="T13" fmla="*/ 2147483647 h 338"/>
              <a:gd name="T14" fmla="*/ 0 w 129"/>
              <a:gd name="T15" fmla="*/ 2147483647 h 338"/>
              <a:gd name="T16" fmla="*/ 2147483647 w 129"/>
              <a:gd name="T17" fmla="*/ 2147483647 h 338"/>
              <a:gd name="T18" fmla="*/ 2147483647 w 129"/>
              <a:gd name="T19" fmla="*/ 2147483647 h 338"/>
              <a:gd name="T20" fmla="*/ 2147483647 w 129"/>
              <a:gd name="T21" fmla="*/ 0 h 338"/>
              <a:gd name="T22" fmla="*/ 2147483647 w 129"/>
              <a:gd name="T23" fmla="*/ 2147483647 h 338"/>
              <a:gd name="T24" fmla="*/ 2147483647 w 129"/>
              <a:gd name="T25" fmla="*/ 2147483647 h 338"/>
              <a:gd name="T26" fmla="*/ 2147483647 w 129"/>
              <a:gd name="T27" fmla="*/ 2147483647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77" name="Freeform 8">
            <a:extLst>
              <a:ext uri="{FF2B5EF4-FFF2-40B4-BE49-F238E27FC236}">
                <a16:creationId xmlns:a16="http://schemas.microsoft.com/office/drawing/2014/main" id="{5AF5ACF4-8202-4586-8908-616BB5B1F07B}"/>
              </a:ext>
            </a:extLst>
          </p:cNvPr>
          <p:cNvSpPr>
            <a:spLocks/>
          </p:cNvSpPr>
          <p:nvPr/>
        </p:nvSpPr>
        <p:spPr bwMode="auto">
          <a:xfrm>
            <a:off x="4287373" y="5964764"/>
            <a:ext cx="967293" cy="719876"/>
          </a:xfrm>
          <a:custGeom>
            <a:avLst/>
            <a:gdLst>
              <a:gd name="T0" fmla="*/ 2147483647 w 673"/>
              <a:gd name="T1" fmla="*/ 2147483647 h 490"/>
              <a:gd name="T2" fmla="*/ 2147483647 w 673"/>
              <a:gd name="T3" fmla="*/ 2147483647 h 490"/>
              <a:gd name="T4" fmla="*/ 2147483647 w 673"/>
              <a:gd name="T5" fmla="*/ 2147483647 h 490"/>
              <a:gd name="T6" fmla="*/ 2147483647 w 673"/>
              <a:gd name="T7" fmla="*/ 2147483647 h 490"/>
              <a:gd name="T8" fmla="*/ 2147483647 w 673"/>
              <a:gd name="T9" fmla="*/ 2147483647 h 490"/>
              <a:gd name="T10" fmla="*/ 2147483647 w 673"/>
              <a:gd name="T11" fmla="*/ 2147483647 h 490"/>
              <a:gd name="T12" fmla="*/ 2147483647 w 673"/>
              <a:gd name="T13" fmla="*/ 2147483647 h 490"/>
              <a:gd name="T14" fmla="*/ 2147483647 w 673"/>
              <a:gd name="T15" fmla="*/ 2147483647 h 490"/>
              <a:gd name="T16" fmla="*/ 2147483647 w 673"/>
              <a:gd name="T17" fmla="*/ 2147483647 h 490"/>
              <a:gd name="T18" fmla="*/ 2147483647 w 673"/>
              <a:gd name="T19" fmla="*/ 2147483647 h 490"/>
              <a:gd name="T20" fmla="*/ 2147483647 w 673"/>
              <a:gd name="T21" fmla="*/ 2147483647 h 490"/>
              <a:gd name="T22" fmla="*/ 2147483647 w 673"/>
              <a:gd name="T23" fmla="*/ 2147483647 h 490"/>
              <a:gd name="T24" fmla="*/ 2147483647 w 673"/>
              <a:gd name="T25" fmla="*/ 2147483647 h 490"/>
              <a:gd name="T26" fmla="*/ 2147483647 w 673"/>
              <a:gd name="T27" fmla="*/ 2147483647 h 490"/>
              <a:gd name="T28" fmla="*/ 2147483647 w 673"/>
              <a:gd name="T29" fmla="*/ 2147483647 h 490"/>
              <a:gd name="T30" fmla="*/ 2147483647 w 673"/>
              <a:gd name="T31" fmla="*/ 2147483647 h 490"/>
              <a:gd name="T32" fmla="*/ 2147483647 w 673"/>
              <a:gd name="T33" fmla="*/ 2147483647 h 490"/>
              <a:gd name="T34" fmla="*/ 2147483647 w 673"/>
              <a:gd name="T35" fmla="*/ 2147483647 h 490"/>
              <a:gd name="T36" fmla="*/ 2147483647 w 673"/>
              <a:gd name="T37" fmla="*/ 2147483647 h 490"/>
              <a:gd name="T38" fmla="*/ 2147483647 w 673"/>
              <a:gd name="T39" fmla="*/ 2147483647 h 490"/>
              <a:gd name="T40" fmla="*/ 2147483647 w 673"/>
              <a:gd name="T41" fmla="*/ 2147483647 h 490"/>
              <a:gd name="T42" fmla="*/ 2147483647 w 673"/>
              <a:gd name="T43" fmla="*/ 2147483647 h 490"/>
              <a:gd name="T44" fmla="*/ 2147483647 w 673"/>
              <a:gd name="T45" fmla="*/ 2147483647 h 490"/>
              <a:gd name="T46" fmla="*/ 2147483647 w 673"/>
              <a:gd name="T47" fmla="*/ 2147483647 h 490"/>
              <a:gd name="T48" fmla="*/ 2147483647 w 673"/>
              <a:gd name="T49" fmla="*/ 2147483647 h 490"/>
              <a:gd name="T50" fmla="*/ 2147483647 w 673"/>
              <a:gd name="T51" fmla="*/ 2147483647 h 490"/>
              <a:gd name="T52" fmla="*/ 2147483647 w 673"/>
              <a:gd name="T53" fmla="*/ 2147483647 h 490"/>
              <a:gd name="T54" fmla="*/ 2147483647 w 673"/>
              <a:gd name="T55" fmla="*/ 2147483647 h 490"/>
              <a:gd name="T56" fmla="*/ 2147483647 w 673"/>
              <a:gd name="T57" fmla="*/ 2147483647 h 490"/>
              <a:gd name="T58" fmla="*/ 2147483647 w 673"/>
              <a:gd name="T59" fmla="*/ 2147483647 h 490"/>
              <a:gd name="T60" fmla="*/ 2147483647 w 673"/>
              <a:gd name="T61" fmla="*/ 2147483647 h 490"/>
              <a:gd name="T62" fmla="*/ 2147483647 w 673"/>
              <a:gd name="T63" fmla="*/ 2147483647 h 490"/>
              <a:gd name="T64" fmla="*/ 2147483647 w 673"/>
              <a:gd name="T65" fmla="*/ 2147483647 h 490"/>
              <a:gd name="T66" fmla="*/ 2147483647 w 673"/>
              <a:gd name="T67" fmla="*/ 2147483647 h 490"/>
              <a:gd name="T68" fmla="*/ 2147483647 w 673"/>
              <a:gd name="T69" fmla="*/ 2147483647 h 490"/>
              <a:gd name="T70" fmla="*/ 2147483647 w 673"/>
              <a:gd name="T71" fmla="*/ 2147483647 h 490"/>
              <a:gd name="T72" fmla="*/ 2147483647 w 673"/>
              <a:gd name="T73" fmla="*/ 2147483647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78" name="Freeform 11">
            <a:extLst>
              <a:ext uri="{FF2B5EF4-FFF2-40B4-BE49-F238E27FC236}">
                <a16:creationId xmlns:a16="http://schemas.microsoft.com/office/drawing/2014/main" id="{0DF5C7A2-2C1B-42DC-9D3B-27D4ED24653B}"/>
              </a:ext>
            </a:extLst>
          </p:cNvPr>
          <p:cNvSpPr>
            <a:spLocks/>
          </p:cNvSpPr>
          <p:nvPr/>
        </p:nvSpPr>
        <p:spPr bwMode="auto">
          <a:xfrm>
            <a:off x="5403379" y="5340959"/>
            <a:ext cx="583008" cy="838320"/>
          </a:xfrm>
          <a:custGeom>
            <a:avLst/>
            <a:gdLst>
              <a:gd name="T0" fmla="*/ 2147483647 w 404"/>
              <a:gd name="T1" fmla="*/ 2147483647 h 566"/>
              <a:gd name="T2" fmla="*/ 2147483647 w 404"/>
              <a:gd name="T3" fmla="*/ 2147483647 h 566"/>
              <a:gd name="T4" fmla="*/ 2147483647 w 404"/>
              <a:gd name="T5" fmla="*/ 2147483647 h 566"/>
              <a:gd name="T6" fmla="*/ 2147483647 w 404"/>
              <a:gd name="T7" fmla="*/ 2147483647 h 566"/>
              <a:gd name="T8" fmla="*/ 2147483647 w 404"/>
              <a:gd name="T9" fmla="*/ 2147483647 h 566"/>
              <a:gd name="T10" fmla="*/ 0 w 404"/>
              <a:gd name="T11" fmla="*/ 2147483647 h 566"/>
              <a:gd name="T12" fmla="*/ 2147483647 w 404"/>
              <a:gd name="T13" fmla="*/ 2147483647 h 566"/>
              <a:gd name="T14" fmla="*/ 2147483647 w 404"/>
              <a:gd name="T15" fmla="*/ 2147483647 h 566"/>
              <a:gd name="T16" fmla="*/ 2147483647 w 404"/>
              <a:gd name="T17" fmla="*/ 2147483647 h 566"/>
              <a:gd name="T18" fmla="*/ 2147483647 w 404"/>
              <a:gd name="T19" fmla="*/ 2147483647 h 566"/>
              <a:gd name="T20" fmla="*/ 2147483647 w 404"/>
              <a:gd name="T21" fmla="*/ 2147483647 h 566"/>
              <a:gd name="T22" fmla="*/ 2147483647 w 404"/>
              <a:gd name="T23" fmla="*/ 2147483647 h 566"/>
              <a:gd name="T24" fmla="*/ 2147483647 w 404"/>
              <a:gd name="T25" fmla="*/ 2147483647 h 566"/>
              <a:gd name="T26" fmla="*/ 2147483647 w 404"/>
              <a:gd name="T27" fmla="*/ 2147483647 h 566"/>
              <a:gd name="T28" fmla="*/ 2147483647 w 404"/>
              <a:gd name="T29" fmla="*/ 2147483647 h 566"/>
              <a:gd name="T30" fmla="*/ 2147483647 w 404"/>
              <a:gd name="T31" fmla="*/ 2147483647 h 566"/>
              <a:gd name="T32" fmla="*/ 2147483647 w 404"/>
              <a:gd name="T33" fmla="*/ 2147483647 h 566"/>
              <a:gd name="T34" fmla="*/ 2147483647 w 404"/>
              <a:gd name="T35" fmla="*/ 2147483647 h 566"/>
              <a:gd name="T36" fmla="*/ 2147483647 w 404"/>
              <a:gd name="T37" fmla="*/ 2147483647 h 566"/>
              <a:gd name="T38" fmla="*/ 2147483647 w 404"/>
              <a:gd name="T39" fmla="*/ 2147483647 h 566"/>
              <a:gd name="T40" fmla="*/ 2147483647 w 404"/>
              <a:gd name="T41" fmla="*/ 2147483647 h 566"/>
              <a:gd name="T42" fmla="*/ 2147483647 w 404"/>
              <a:gd name="T43" fmla="*/ 2147483647 h 566"/>
              <a:gd name="T44" fmla="*/ 2147483647 w 404"/>
              <a:gd name="T45" fmla="*/ 2147483647 h 566"/>
              <a:gd name="T46" fmla="*/ 2147483647 w 404"/>
              <a:gd name="T47" fmla="*/ 2147483647 h 566"/>
              <a:gd name="T48" fmla="*/ 2147483647 w 404"/>
              <a:gd name="T49" fmla="*/ 2147483647 h 566"/>
              <a:gd name="T50" fmla="*/ 2147483647 w 404"/>
              <a:gd name="T51" fmla="*/ 2147483647 h 566"/>
              <a:gd name="T52" fmla="*/ 2147483647 w 404"/>
              <a:gd name="T53" fmla="*/ 2147483647 h 566"/>
              <a:gd name="T54" fmla="*/ 2147483647 w 404"/>
              <a:gd name="T55" fmla="*/ 2147483647 h 566"/>
              <a:gd name="T56" fmla="*/ 2147483647 w 404"/>
              <a:gd name="T57" fmla="*/ 2147483647 h 566"/>
              <a:gd name="T58" fmla="*/ 2147483647 w 404"/>
              <a:gd name="T59" fmla="*/ 2147483647 h 566"/>
              <a:gd name="T60" fmla="*/ 2147483647 w 404"/>
              <a:gd name="T61" fmla="*/ 2147483647 h 566"/>
              <a:gd name="T62" fmla="*/ 2147483647 w 404"/>
              <a:gd name="T63" fmla="*/ 2147483647 h 566"/>
              <a:gd name="T64" fmla="*/ 2147483647 w 404"/>
              <a:gd name="T65" fmla="*/ 2147483647 h 566"/>
              <a:gd name="T66" fmla="*/ 2147483647 w 404"/>
              <a:gd name="T67" fmla="*/ 2147483647 h 566"/>
              <a:gd name="T68" fmla="*/ 2147483647 w 404"/>
              <a:gd name="T69" fmla="*/ 2147483647 h 566"/>
              <a:gd name="T70" fmla="*/ 2147483647 w 404"/>
              <a:gd name="T71" fmla="*/ 2147483647 h 566"/>
              <a:gd name="T72" fmla="*/ 2147483647 w 404"/>
              <a:gd name="T73" fmla="*/ 2147483647 h 566"/>
              <a:gd name="T74" fmla="*/ 2147483647 w 404"/>
              <a:gd name="T75" fmla="*/ 2147483647 h 566"/>
              <a:gd name="T76" fmla="*/ 2147483647 w 404"/>
              <a:gd name="T77" fmla="*/ 2147483647 h 566"/>
              <a:gd name="T78" fmla="*/ 2147483647 w 404"/>
              <a:gd name="T79" fmla="*/ 2147483647 h 566"/>
              <a:gd name="T80" fmla="*/ 2147483647 w 404"/>
              <a:gd name="T81" fmla="*/ 2147483647 h 566"/>
              <a:gd name="T82" fmla="*/ 2147483647 w 404"/>
              <a:gd name="T83" fmla="*/ 2147483647 h 566"/>
              <a:gd name="T84" fmla="*/ 2147483647 w 404"/>
              <a:gd name="T85" fmla="*/ 2147483647 h 566"/>
              <a:gd name="T86" fmla="*/ 2147483647 w 404"/>
              <a:gd name="T87" fmla="*/ 2147483647 h 566"/>
              <a:gd name="T88" fmla="*/ 2147483647 w 404"/>
              <a:gd name="T89" fmla="*/ 2147483647 h 566"/>
              <a:gd name="T90" fmla="*/ 2147483647 w 404"/>
              <a:gd name="T91" fmla="*/ 2147483647 h 566"/>
              <a:gd name="T92" fmla="*/ 2147483647 w 404"/>
              <a:gd name="T93" fmla="*/ 2147483647 h 566"/>
              <a:gd name="T94" fmla="*/ 2147483647 w 404"/>
              <a:gd name="T95" fmla="*/ 2147483647 h 566"/>
              <a:gd name="T96" fmla="*/ 2147483647 w 404"/>
              <a:gd name="T97" fmla="*/ 2147483647 h 566"/>
              <a:gd name="T98" fmla="*/ 2147483647 w 404"/>
              <a:gd name="T99" fmla="*/ 0 h 566"/>
              <a:gd name="T100" fmla="*/ 2147483647 w 404"/>
              <a:gd name="T101" fmla="*/ 2147483647 h 566"/>
              <a:gd name="T102" fmla="*/ 2147483647 w 404"/>
              <a:gd name="T103" fmla="*/ 2147483647 h 566"/>
              <a:gd name="T104" fmla="*/ 2147483647 w 404"/>
              <a:gd name="T105" fmla="*/ 2147483647 h 566"/>
              <a:gd name="T106" fmla="*/ 2147483647 w 404"/>
              <a:gd name="T107" fmla="*/ 2147483647 h 566"/>
              <a:gd name="T108" fmla="*/ 2147483647 w 404"/>
              <a:gd name="T109" fmla="*/ 2147483647 h 566"/>
              <a:gd name="T110" fmla="*/ 2147483647 w 404"/>
              <a:gd name="T111" fmla="*/ 2147483647 h 566"/>
              <a:gd name="T112" fmla="*/ 2147483647 w 404"/>
              <a:gd name="T113" fmla="*/ 2147483647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79" name="Freeform 12">
            <a:extLst>
              <a:ext uri="{FF2B5EF4-FFF2-40B4-BE49-F238E27FC236}">
                <a16:creationId xmlns:a16="http://schemas.microsoft.com/office/drawing/2014/main" id="{72690E27-D08A-4401-BB63-79F2745D946D}"/>
              </a:ext>
            </a:extLst>
          </p:cNvPr>
          <p:cNvSpPr>
            <a:spLocks/>
          </p:cNvSpPr>
          <p:nvPr/>
        </p:nvSpPr>
        <p:spPr bwMode="auto">
          <a:xfrm>
            <a:off x="4819055" y="5421237"/>
            <a:ext cx="668551" cy="779098"/>
          </a:xfrm>
          <a:custGeom>
            <a:avLst/>
            <a:gdLst>
              <a:gd name="T0" fmla="*/ 2147483647 w 465"/>
              <a:gd name="T1" fmla="*/ 2147483647 h 524"/>
              <a:gd name="T2" fmla="*/ 2147483647 w 465"/>
              <a:gd name="T3" fmla="*/ 2147483647 h 524"/>
              <a:gd name="T4" fmla="*/ 2147483647 w 465"/>
              <a:gd name="T5" fmla="*/ 2147483647 h 524"/>
              <a:gd name="T6" fmla="*/ 2147483647 w 465"/>
              <a:gd name="T7" fmla="*/ 2147483647 h 524"/>
              <a:gd name="T8" fmla="*/ 2147483647 w 465"/>
              <a:gd name="T9" fmla="*/ 2147483647 h 524"/>
              <a:gd name="T10" fmla="*/ 2147483647 w 465"/>
              <a:gd name="T11" fmla="*/ 2147483647 h 524"/>
              <a:gd name="T12" fmla="*/ 2147483647 w 465"/>
              <a:gd name="T13" fmla="*/ 0 h 524"/>
              <a:gd name="T14" fmla="*/ 2147483647 w 465"/>
              <a:gd name="T15" fmla="*/ 2147483647 h 524"/>
              <a:gd name="T16" fmla="*/ 2147483647 w 465"/>
              <a:gd name="T17" fmla="*/ 2147483647 h 524"/>
              <a:gd name="T18" fmla="*/ 2147483647 w 465"/>
              <a:gd name="T19" fmla="*/ 2147483647 h 524"/>
              <a:gd name="T20" fmla="*/ 2147483647 w 465"/>
              <a:gd name="T21" fmla="*/ 2147483647 h 524"/>
              <a:gd name="T22" fmla="*/ 2147483647 w 465"/>
              <a:gd name="T23" fmla="*/ 2147483647 h 524"/>
              <a:gd name="T24" fmla="*/ 2147483647 w 465"/>
              <a:gd name="T25" fmla="*/ 2147483647 h 524"/>
              <a:gd name="T26" fmla="*/ 2147483647 w 465"/>
              <a:gd name="T27" fmla="*/ 2147483647 h 524"/>
              <a:gd name="T28" fmla="*/ 2147483647 w 465"/>
              <a:gd name="T29" fmla="*/ 2147483647 h 524"/>
              <a:gd name="T30" fmla="*/ 2147483647 w 465"/>
              <a:gd name="T31" fmla="*/ 2147483647 h 524"/>
              <a:gd name="T32" fmla="*/ 2147483647 w 465"/>
              <a:gd name="T33" fmla="*/ 2147483647 h 524"/>
              <a:gd name="T34" fmla="*/ 2147483647 w 465"/>
              <a:gd name="T35" fmla="*/ 2147483647 h 524"/>
              <a:gd name="T36" fmla="*/ 2147483647 w 465"/>
              <a:gd name="T37" fmla="*/ 2147483647 h 524"/>
              <a:gd name="T38" fmla="*/ 2147483647 w 465"/>
              <a:gd name="T39" fmla="*/ 2147483647 h 524"/>
              <a:gd name="T40" fmla="*/ 2147483647 w 465"/>
              <a:gd name="T41" fmla="*/ 2147483647 h 524"/>
              <a:gd name="T42" fmla="*/ 2147483647 w 465"/>
              <a:gd name="T43" fmla="*/ 2147483647 h 524"/>
              <a:gd name="T44" fmla="*/ 2147483647 w 465"/>
              <a:gd name="T45" fmla="*/ 2147483647 h 524"/>
              <a:gd name="T46" fmla="*/ 2147483647 w 465"/>
              <a:gd name="T47" fmla="*/ 2147483647 h 524"/>
              <a:gd name="T48" fmla="*/ 2147483647 w 465"/>
              <a:gd name="T49" fmla="*/ 2147483647 h 524"/>
              <a:gd name="T50" fmla="*/ 2147483647 w 465"/>
              <a:gd name="T51" fmla="*/ 2147483647 h 524"/>
              <a:gd name="T52" fmla="*/ 2147483647 w 465"/>
              <a:gd name="T53" fmla="*/ 2147483647 h 524"/>
              <a:gd name="T54" fmla="*/ 2147483647 w 465"/>
              <a:gd name="T55" fmla="*/ 2147483647 h 524"/>
              <a:gd name="T56" fmla="*/ 2147483647 w 465"/>
              <a:gd name="T57" fmla="*/ 2147483647 h 524"/>
              <a:gd name="T58" fmla="*/ 2147483647 w 465"/>
              <a:gd name="T59" fmla="*/ 2147483647 h 524"/>
              <a:gd name="T60" fmla="*/ 2147483647 w 465"/>
              <a:gd name="T61" fmla="*/ 2147483647 h 524"/>
              <a:gd name="T62" fmla="*/ 2147483647 w 465"/>
              <a:gd name="T63" fmla="*/ 2147483647 h 524"/>
              <a:gd name="T64" fmla="*/ 2147483647 w 465"/>
              <a:gd name="T65" fmla="*/ 2147483647 h 524"/>
              <a:gd name="T66" fmla="*/ 2147483647 w 465"/>
              <a:gd name="T67" fmla="*/ 2147483647 h 524"/>
              <a:gd name="T68" fmla="*/ 2147483647 w 465"/>
              <a:gd name="T69" fmla="*/ 2147483647 h 524"/>
              <a:gd name="T70" fmla="*/ 2147483647 w 465"/>
              <a:gd name="T71" fmla="*/ 2147483647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0" name="Freeform 13">
            <a:extLst>
              <a:ext uri="{FF2B5EF4-FFF2-40B4-BE49-F238E27FC236}">
                <a16:creationId xmlns:a16="http://schemas.microsoft.com/office/drawing/2014/main" id="{9A549591-88ED-4F24-BA3B-258E3AF0AB38}"/>
              </a:ext>
            </a:extLst>
          </p:cNvPr>
          <p:cNvSpPr>
            <a:spLocks/>
          </p:cNvSpPr>
          <p:nvPr/>
        </p:nvSpPr>
        <p:spPr bwMode="auto">
          <a:xfrm>
            <a:off x="4171561" y="5573898"/>
            <a:ext cx="742249" cy="680395"/>
          </a:xfrm>
          <a:custGeom>
            <a:avLst/>
            <a:gdLst>
              <a:gd name="T0" fmla="*/ 2147483647 w 520"/>
              <a:gd name="T1" fmla="*/ 2147483647 h 459"/>
              <a:gd name="T2" fmla="*/ 2147483647 w 520"/>
              <a:gd name="T3" fmla="*/ 2147483647 h 459"/>
              <a:gd name="T4" fmla="*/ 2147483647 w 520"/>
              <a:gd name="T5" fmla="*/ 2147483647 h 459"/>
              <a:gd name="T6" fmla="*/ 2147483647 w 520"/>
              <a:gd name="T7" fmla="*/ 2147483647 h 459"/>
              <a:gd name="T8" fmla="*/ 2147483647 w 520"/>
              <a:gd name="T9" fmla="*/ 2147483647 h 459"/>
              <a:gd name="T10" fmla="*/ 2147483647 w 520"/>
              <a:gd name="T11" fmla="*/ 2147483647 h 459"/>
              <a:gd name="T12" fmla="*/ 0 w 520"/>
              <a:gd name="T13" fmla="*/ 2147483647 h 459"/>
              <a:gd name="T14" fmla="*/ 2147483647 w 520"/>
              <a:gd name="T15" fmla="*/ 2147483647 h 459"/>
              <a:gd name="T16" fmla="*/ 2147483647 w 520"/>
              <a:gd name="T17" fmla="*/ 2147483647 h 459"/>
              <a:gd name="T18" fmla="*/ 2147483647 w 520"/>
              <a:gd name="T19" fmla="*/ 2147483647 h 459"/>
              <a:gd name="T20" fmla="*/ 2147483647 w 520"/>
              <a:gd name="T21" fmla="*/ 2147483647 h 459"/>
              <a:gd name="T22" fmla="*/ 2147483647 w 520"/>
              <a:gd name="T23" fmla="*/ 2147483647 h 459"/>
              <a:gd name="T24" fmla="*/ 2147483647 w 520"/>
              <a:gd name="T25" fmla="*/ 2147483647 h 459"/>
              <a:gd name="T26" fmla="*/ 2147483647 w 520"/>
              <a:gd name="T27" fmla="*/ 2147483647 h 459"/>
              <a:gd name="T28" fmla="*/ 2147483647 w 520"/>
              <a:gd name="T29" fmla="*/ 2147483647 h 459"/>
              <a:gd name="T30" fmla="*/ 2147483647 w 520"/>
              <a:gd name="T31" fmla="*/ 2147483647 h 459"/>
              <a:gd name="T32" fmla="*/ 2147483647 w 520"/>
              <a:gd name="T33" fmla="*/ 2147483647 h 459"/>
              <a:gd name="T34" fmla="*/ 2147483647 w 520"/>
              <a:gd name="T35" fmla="*/ 2147483647 h 459"/>
              <a:gd name="T36" fmla="*/ 2147483647 w 520"/>
              <a:gd name="T37" fmla="*/ 2147483647 h 459"/>
              <a:gd name="T38" fmla="*/ 2147483647 w 520"/>
              <a:gd name="T39" fmla="*/ 2147483647 h 459"/>
              <a:gd name="T40" fmla="*/ 2147483647 w 520"/>
              <a:gd name="T41" fmla="*/ 2147483647 h 459"/>
              <a:gd name="T42" fmla="*/ 2147483647 w 520"/>
              <a:gd name="T43" fmla="*/ 2147483647 h 459"/>
              <a:gd name="T44" fmla="*/ 2147483647 w 520"/>
              <a:gd name="T45" fmla="*/ 2147483647 h 459"/>
              <a:gd name="T46" fmla="*/ 2147483647 w 520"/>
              <a:gd name="T47" fmla="*/ 2147483647 h 459"/>
              <a:gd name="T48" fmla="*/ 2147483647 w 520"/>
              <a:gd name="T49" fmla="*/ 2147483647 h 459"/>
              <a:gd name="T50" fmla="*/ 2147483647 w 520"/>
              <a:gd name="T51" fmla="*/ 2147483647 h 459"/>
              <a:gd name="T52" fmla="*/ 2147483647 w 520"/>
              <a:gd name="T53" fmla="*/ 2147483647 h 459"/>
              <a:gd name="T54" fmla="*/ 2147483647 w 520"/>
              <a:gd name="T55" fmla="*/ 2147483647 h 459"/>
              <a:gd name="T56" fmla="*/ 2147483647 w 520"/>
              <a:gd name="T57" fmla="*/ 2147483647 h 459"/>
              <a:gd name="T58" fmla="*/ 2147483647 w 520"/>
              <a:gd name="T59" fmla="*/ 2147483647 h 459"/>
              <a:gd name="T60" fmla="*/ 2147483647 w 520"/>
              <a:gd name="T61" fmla="*/ 2147483647 h 459"/>
              <a:gd name="T62" fmla="*/ 2147483647 w 520"/>
              <a:gd name="T63" fmla="*/ 2147483647 h 459"/>
              <a:gd name="T64" fmla="*/ 2147483647 w 520"/>
              <a:gd name="T65" fmla="*/ 2147483647 h 459"/>
              <a:gd name="T66" fmla="*/ 2147483647 w 520"/>
              <a:gd name="T67" fmla="*/ 2147483647 h 459"/>
              <a:gd name="T68" fmla="*/ 2147483647 w 520"/>
              <a:gd name="T69" fmla="*/ 2147483647 h 459"/>
              <a:gd name="T70" fmla="*/ 2147483647 w 520"/>
              <a:gd name="T71" fmla="*/ 2147483647 h 459"/>
              <a:gd name="T72" fmla="*/ 2147483647 w 520"/>
              <a:gd name="T73" fmla="*/ 2147483647 h 459"/>
              <a:gd name="T74" fmla="*/ 2147483647 w 520"/>
              <a:gd name="T75" fmla="*/ 2147483647 h 459"/>
              <a:gd name="T76" fmla="*/ 2147483647 w 520"/>
              <a:gd name="T77" fmla="*/ 2147483647 h 459"/>
              <a:gd name="T78" fmla="*/ 2147483647 w 520"/>
              <a:gd name="T79" fmla="*/ 2147483647 h 459"/>
              <a:gd name="T80" fmla="*/ 2147483647 w 520"/>
              <a:gd name="T81" fmla="*/ 2147483647 h 459"/>
              <a:gd name="T82" fmla="*/ 2147483647 w 520"/>
              <a:gd name="T83" fmla="*/ 2147483647 h 459"/>
              <a:gd name="T84" fmla="*/ 2147483647 w 520"/>
              <a:gd name="T85" fmla="*/ 2147483647 h 459"/>
              <a:gd name="T86" fmla="*/ 2147483647 w 520"/>
              <a:gd name="T87" fmla="*/ 2147483647 h 459"/>
              <a:gd name="T88" fmla="*/ 2147483647 w 520"/>
              <a:gd name="T89" fmla="*/ 2147483647 h 459"/>
              <a:gd name="T90" fmla="*/ 2147483647 w 520"/>
              <a:gd name="T91" fmla="*/ 2147483647 h 459"/>
              <a:gd name="T92" fmla="*/ 2147483647 w 520"/>
              <a:gd name="T93" fmla="*/ 2147483647 h 459"/>
              <a:gd name="T94" fmla="*/ 2147483647 w 520"/>
              <a:gd name="T95" fmla="*/ 0 h 459"/>
              <a:gd name="T96" fmla="*/ 2147483647 w 520"/>
              <a:gd name="T97" fmla="*/ 2147483647 h 459"/>
              <a:gd name="T98" fmla="*/ 2147483647 w 520"/>
              <a:gd name="T99" fmla="*/ 2147483647 h 459"/>
              <a:gd name="T100" fmla="*/ 2147483647 w 520"/>
              <a:gd name="T101" fmla="*/ 2147483647 h 459"/>
              <a:gd name="T102" fmla="*/ 2147483647 w 520"/>
              <a:gd name="T103" fmla="*/ 2147483647 h 459"/>
              <a:gd name="T104" fmla="*/ 2147483647 w 520"/>
              <a:gd name="T105" fmla="*/ 2147483647 h 459"/>
              <a:gd name="T106" fmla="*/ 2147483647 w 520"/>
              <a:gd name="T107" fmla="*/ 2147483647 h 459"/>
              <a:gd name="T108" fmla="*/ 2147483647 w 520"/>
              <a:gd name="T109" fmla="*/ 2147483647 h 459"/>
              <a:gd name="T110" fmla="*/ 2147483647 w 520"/>
              <a:gd name="T111" fmla="*/ 2147483647 h 459"/>
              <a:gd name="T112" fmla="*/ 2147483647 w 520"/>
              <a:gd name="T113" fmla="*/ 2147483647 h 459"/>
              <a:gd name="T114" fmla="*/ 2147483647 w 520"/>
              <a:gd name="T115" fmla="*/ 2147483647 h 459"/>
              <a:gd name="T116" fmla="*/ 2147483647 w 520"/>
              <a:gd name="T117" fmla="*/ 2147483647 h 459"/>
              <a:gd name="T118" fmla="*/ 2147483647 w 520"/>
              <a:gd name="T119" fmla="*/ 2147483647 h 459"/>
              <a:gd name="T120" fmla="*/ 2147483647 w 520"/>
              <a:gd name="T121" fmla="*/ 2147483647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2" name="Freeform 15">
            <a:extLst>
              <a:ext uri="{FF2B5EF4-FFF2-40B4-BE49-F238E27FC236}">
                <a16:creationId xmlns:a16="http://schemas.microsoft.com/office/drawing/2014/main" id="{8D554C44-BD3A-49E6-B744-5785EA2F58F1}"/>
              </a:ext>
            </a:extLst>
          </p:cNvPr>
          <p:cNvSpPr>
            <a:spLocks/>
          </p:cNvSpPr>
          <p:nvPr/>
        </p:nvSpPr>
        <p:spPr bwMode="auto">
          <a:xfrm>
            <a:off x="5474445" y="4694780"/>
            <a:ext cx="583008" cy="721192"/>
          </a:xfrm>
          <a:custGeom>
            <a:avLst/>
            <a:gdLst>
              <a:gd name="T0" fmla="*/ 2147483647 w 406"/>
              <a:gd name="T1" fmla="*/ 0 h 488"/>
              <a:gd name="T2" fmla="*/ 2147483647 w 406"/>
              <a:gd name="T3" fmla="*/ 2147483647 h 488"/>
              <a:gd name="T4" fmla="*/ 2147483647 w 406"/>
              <a:gd name="T5" fmla="*/ 2147483647 h 488"/>
              <a:gd name="T6" fmla="*/ 2147483647 w 406"/>
              <a:gd name="T7" fmla="*/ 2147483647 h 488"/>
              <a:gd name="T8" fmla="*/ 2147483647 w 406"/>
              <a:gd name="T9" fmla="*/ 2147483647 h 488"/>
              <a:gd name="T10" fmla="*/ 2147483647 w 406"/>
              <a:gd name="T11" fmla="*/ 2147483647 h 488"/>
              <a:gd name="T12" fmla="*/ 2147483647 w 406"/>
              <a:gd name="T13" fmla="*/ 2147483647 h 488"/>
              <a:gd name="T14" fmla="*/ 2147483647 w 406"/>
              <a:gd name="T15" fmla="*/ 2147483647 h 488"/>
              <a:gd name="T16" fmla="*/ 2147483647 w 406"/>
              <a:gd name="T17" fmla="*/ 2147483647 h 488"/>
              <a:gd name="T18" fmla="*/ 2147483647 w 406"/>
              <a:gd name="T19" fmla="*/ 2147483647 h 488"/>
              <a:gd name="T20" fmla="*/ 2147483647 w 406"/>
              <a:gd name="T21" fmla="*/ 2147483647 h 488"/>
              <a:gd name="T22" fmla="*/ 2147483647 w 406"/>
              <a:gd name="T23" fmla="*/ 2147483647 h 488"/>
              <a:gd name="T24" fmla="*/ 2147483647 w 406"/>
              <a:gd name="T25" fmla="*/ 2147483647 h 488"/>
              <a:gd name="T26" fmla="*/ 2147483647 w 406"/>
              <a:gd name="T27" fmla="*/ 2147483647 h 488"/>
              <a:gd name="T28" fmla="*/ 2147483647 w 406"/>
              <a:gd name="T29" fmla="*/ 2147483647 h 488"/>
              <a:gd name="T30" fmla="*/ 2147483647 w 406"/>
              <a:gd name="T31" fmla="*/ 2147483647 h 488"/>
              <a:gd name="T32" fmla="*/ 2147483647 w 406"/>
              <a:gd name="T33" fmla="*/ 2147483647 h 488"/>
              <a:gd name="T34" fmla="*/ 2147483647 w 406"/>
              <a:gd name="T35" fmla="*/ 2147483647 h 488"/>
              <a:gd name="T36" fmla="*/ 2147483647 w 406"/>
              <a:gd name="T37" fmla="*/ 2147483647 h 488"/>
              <a:gd name="T38" fmla="*/ 2147483647 w 406"/>
              <a:gd name="T39" fmla="*/ 2147483647 h 488"/>
              <a:gd name="T40" fmla="*/ 2147483647 w 406"/>
              <a:gd name="T41" fmla="*/ 2147483647 h 488"/>
              <a:gd name="T42" fmla="*/ 2147483647 w 406"/>
              <a:gd name="T43" fmla="*/ 2147483647 h 488"/>
              <a:gd name="T44" fmla="*/ 2147483647 w 406"/>
              <a:gd name="T45" fmla="*/ 2147483647 h 488"/>
              <a:gd name="T46" fmla="*/ 2147483647 w 406"/>
              <a:gd name="T47" fmla="*/ 2147483647 h 488"/>
              <a:gd name="T48" fmla="*/ 2147483647 w 406"/>
              <a:gd name="T49" fmla="*/ 2147483647 h 488"/>
              <a:gd name="T50" fmla="*/ 2147483647 w 406"/>
              <a:gd name="T51" fmla="*/ 2147483647 h 488"/>
              <a:gd name="T52" fmla="*/ 2147483647 w 406"/>
              <a:gd name="T53" fmla="*/ 2147483647 h 488"/>
              <a:gd name="T54" fmla="*/ 2147483647 w 406"/>
              <a:gd name="T55" fmla="*/ 2147483647 h 488"/>
              <a:gd name="T56" fmla="*/ 2147483647 w 406"/>
              <a:gd name="T57" fmla="*/ 2147483647 h 488"/>
              <a:gd name="T58" fmla="*/ 2147483647 w 406"/>
              <a:gd name="T59" fmla="*/ 2147483647 h 488"/>
              <a:gd name="T60" fmla="*/ 2147483647 w 406"/>
              <a:gd name="T61" fmla="*/ 2147483647 h 488"/>
              <a:gd name="T62" fmla="*/ 2147483647 w 406"/>
              <a:gd name="T63" fmla="*/ 2147483647 h 488"/>
              <a:gd name="T64" fmla="*/ 2147483647 w 406"/>
              <a:gd name="T65" fmla="*/ 2147483647 h 488"/>
              <a:gd name="T66" fmla="*/ 2147483647 w 406"/>
              <a:gd name="T67" fmla="*/ 2147483647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3" name="Freeform 16">
            <a:extLst>
              <a:ext uri="{FF2B5EF4-FFF2-40B4-BE49-F238E27FC236}">
                <a16:creationId xmlns:a16="http://schemas.microsoft.com/office/drawing/2014/main" id="{46A7D07D-A315-4FBA-90F0-A076C722AE9F}"/>
              </a:ext>
            </a:extLst>
          </p:cNvPr>
          <p:cNvSpPr>
            <a:spLocks/>
          </p:cNvSpPr>
          <p:nvPr/>
        </p:nvSpPr>
        <p:spPr bwMode="auto">
          <a:xfrm>
            <a:off x="6219326" y="5036952"/>
            <a:ext cx="102651" cy="111864"/>
          </a:xfrm>
          <a:custGeom>
            <a:avLst/>
            <a:gdLst>
              <a:gd name="T0" fmla="*/ 2147483647 w 73"/>
              <a:gd name="T1" fmla="*/ 2147483647 h 76"/>
              <a:gd name="T2" fmla="*/ 0 w 73"/>
              <a:gd name="T3" fmla="*/ 2147483647 h 76"/>
              <a:gd name="T4" fmla="*/ 2147483647 w 73"/>
              <a:gd name="T5" fmla="*/ 2147483647 h 76"/>
              <a:gd name="T6" fmla="*/ 2147483647 w 73"/>
              <a:gd name="T7" fmla="*/ 0 h 76"/>
              <a:gd name="T8" fmla="*/ 2147483647 w 73"/>
              <a:gd name="T9" fmla="*/ 2147483647 h 76"/>
              <a:gd name="T10" fmla="*/ 2147483647 w 73"/>
              <a:gd name="T11" fmla="*/ 2147483647 h 76"/>
              <a:gd name="T12" fmla="*/ 2147483647 w 73"/>
              <a:gd name="T13" fmla="*/ 2147483647 h 76"/>
              <a:gd name="T14" fmla="*/ 2147483647 w 73"/>
              <a:gd name="T15" fmla="*/ 2147483647 h 76"/>
              <a:gd name="T16" fmla="*/ 2147483647 w 73"/>
              <a:gd name="T17" fmla="*/ 214748364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4" name="Freeform 17">
            <a:extLst>
              <a:ext uri="{FF2B5EF4-FFF2-40B4-BE49-F238E27FC236}">
                <a16:creationId xmlns:a16="http://schemas.microsoft.com/office/drawing/2014/main" id="{7EE8FED6-5CAD-4ED4-9AD6-7B6987369E88}"/>
              </a:ext>
            </a:extLst>
          </p:cNvPr>
          <p:cNvSpPr>
            <a:spLocks/>
          </p:cNvSpPr>
          <p:nvPr/>
        </p:nvSpPr>
        <p:spPr bwMode="auto">
          <a:xfrm>
            <a:off x="5612630" y="4590813"/>
            <a:ext cx="689607" cy="563267"/>
          </a:xfrm>
          <a:custGeom>
            <a:avLst/>
            <a:gdLst>
              <a:gd name="T0" fmla="*/ 2147483647 w 478"/>
              <a:gd name="T1" fmla="*/ 2147483647 h 385"/>
              <a:gd name="T2" fmla="*/ 2147483647 w 478"/>
              <a:gd name="T3" fmla="*/ 2147483647 h 385"/>
              <a:gd name="T4" fmla="*/ 2147483647 w 478"/>
              <a:gd name="T5" fmla="*/ 2147483647 h 385"/>
              <a:gd name="T6" fmla="*/ 2147483647 w 478"/>
              <a:gd name="T7" fmla="*/ 2147483647 h 385"/>
              <a:gd name="T8" fmla="*/ 2147483647 w 478"/>
              <a:gd name="T9" fmla="*/ 2147483647 h 385"/>
              <a:gd name="T10" fmla="*/ 2147483647 w 478"/>
              <a:gd name="T11" fmla="*/ 2147483647 h 385"/>
              <a:gd name="T12" fmla="*/ 2147483647 w 478"/>
              <a:gd name="T13" fmla="*/ 2147483647 h 385"/>
              <a:gd name="T14" fmla="*/ 2147483647 w 478"/>
              <a:gd name="T15" fmla="*/ 2147483647 h 385"/>
              <a:gd name="T16" fmla="*/ 2147483647 w 478"/>
              <a:gd name="T17" fmla="*/ 2147483647 h 385"/>
              <a:gd name="T18" fmla="*/ 2147483647 w 478"/>
              <a:gd name="T19" fmla="*/ 2147483647 h 385"/>
              <a:gd name="T20" fmla="*/ 2147483647 w 478"/>
              <a:gd name="T21" fmla="*/ 2147483647 h 385"/>
              <a:gd name="T22" fmla="*/ 2147483647 w 478"/>
              <a:gd name="T23" fmla="*/ 2147483647 h 385"/>
              <a:gd name="T24" fmla="*/ 2147483647 w 478"/>
              <a:gd name="T25" fmla="*/ 2147483647 h 385"/>
              <a:gd name="T26" fmla="*/ 2147483647 w 478"/>
              <a:gd name="T27" fmla="*/ 2147483647 h 385"/>
              <a:gd name="T28" fmla="*/ 2147483647 w 478"/>
              <a:gd name="T29" fmla="*/ 2147483647 h 385"/>
              <a:gd name="T30" fmla="*/ 2147483647 w 478"/>
              <a:gd name="T31" fmla="*/ 2147483647 h 385"/>
              <a:gd name="T32" fmla="*/ 2147483647 w 478"/>
              <a:gd name="T33" fmla="*/ 2147483647 h 385"/>
              <a:gd name="T34" fmla="*/ 2147483647 w 478"/>
              <a:gd name="T35" fmla="*/ 2147483647 h 385"/>
              <a:gd name="T36" fmla="*/ 2147483647 w 478"/>
              <a:gd name="T37" fmla="*/ 2147483647 h 385"/>
              <a:gd name="T38" fmla="*/ 2147483647 w 478"/>
              <a:gd name="T39" fmla="*/ 2147483647 h 385"/>
              <a:gd name="T40" fmla="*/ 2147483647 w 478"/>
              <a:gd name="T41" fmla="*/ 2147483647 h 385"/>
              <a:gd name="T42" fmla="*/ 2147483647 w 478"/>
              <a:gd name="T43" fmla="*/ 2147483647 h 385"/>
              <a:gd name="T44" fmla="*/ 2147483647 w 478"/>
              <a:gd name="T45" fmla="*/ 2147483647 h 385"/>
              <a:gd name="T46" fmla="*/ 2147483647 w 478"/>
              <a:gd name="T47" fmla="*/ 2147483647 h 385"/>
              <a:gd name="T48" fmla="*/ 2147483647 w 478"/>
              <a:gd name="T49" fmla="*/ 2147483647 h 385"/>
              <a:gd name="T50" fmla="*/ 2147483647 w 478"/>
              <a:gd name="T51" fmla="*/ 2147483647 h 385"/>
              <a:gd name="T52" fmla="*/ 2147483647 w 478"/>
              <a:gd name="T53" fmla="*/ 2147483647 h 385"/>
              <a:gd name="T54" fmla="*/ 2147483647 w 478"/>
              <a:gd name="T55" fmla="*/ 2147483647 h 385"/>
              <a:gd name="T56" fmla="*/ 0 w 478"/>
              <a:gd name="T57" fmla="*/ 2147483647 h 385"/>
              <a:gd name="T58" fmla="*/ 2147483647 w 478"/>
              <a:gd name="T59" fmla="*/ 2147483647 h 385"/>
              <a:gd name="T60" fmla="*/ 2147483647 w 478"/>
              <a:gd name="T61" fmla="*/ 2147483647 h 385"/>
              <a:gd name="T62" fmla="*/ 2147483647 w 478"/>
              <a:gd name="T63" fmla="*/ 2147483647 h 385"/>
              <a:gd name="T64" fmla="*/ 2147483647 w 478"/>
              <a:gd name="T65" fmla="*/ 2147483647 h 385"/>
              <a:gd name="T66" fmla="*/ 2147483647 w 478"/>
              <a:gd name="T67" fmla="*/ 2147483647 h 385"/>
              <a:gd name="T68" fmla="*/ 2147483647 w 478"/>
              <a:gd name="T69" fmla="*/ 2147483647 h 385"/>
              <a:gd name="T70" fmla="*/ 2147483647 w 478"/>
              <a:gd name="T71" fmla="*/ 2147483647 h 385"/>
              <a:gd name="T72" fmla="*/ 2147483647 w 478"/>
              <a:gd name="T73" fmla="*/ 2147483647 h 385"/>
              <a:gd name="T74" fmla="*/ 2147483647 w 478"/>
              <a:gd name="T75" fmla="*/ 2147483647 h 385"/>
              <a:gd name="T76" fmla="*/ 2147483647 w 478"/>
              <a:gd name="T77" fmla="*/ 2147483647 h 385"/>
              <a:gd name="T78" fmla="*/ 2147483647 w 478"/>
              <a:gd name="T79" fmla="*/ 2147483647 h 385"/>
              <a:gd name="T80" fmla="*/ 2147483647 w 478"/>
              <a:gd name="T81" fmla="*/ 0 h 385"/>
              <a:gd name="T82" fmla="*/ 2147483647 w 478"/>
              <a:gd name="T83" fmla="*/ 2147483647 h 385"/>
              <a:gd name="T84" fmla="*/ 2147483647 w 478"/>
              <a:gd name="T85" fmla="*/ 2147483647 h 385"/>
              <a:gd name="T86" fmla="*/ 2147483647 w 478"/>
              <a:gd name="T87" fmla="*/ 2147483647 h 385"/>
              <a:gd name="T88" fmla="*/ 2147483647 w 478"/>
              <a:gd name="T89" fmla="*/ 2147483647 h 385"/>
              <a:gd name="T90" fmla="*/ 2147483647 w 478"/>
              <a:gd name="T91" fmla="*/ 2147483647 h 385"/>
              <a:gd name="T92" fmla="*/ 2147483647 w 478"/>
              <a:gd name="T93" fmla="*/ 2147483647 h 385"/>
              <a:gd name="T94" fmla="*/ 2147483647 w 478"/>
              <a:gd name="T95" fmla="*/ 2147483647 h 385"/>
              <a:gd name="T96" fmla="*/ 2147483647 w 478"/>
              <a:gd name="T97" fmla="*/ 2147483647 h 385"/>
              <a:gd name="T98" fmla="*/ 2147483647 w 478"/>
              <a:gd name="T99" fmla="*/ 2147483647 h 385"/>
              <a:gd name="T100" fmla="*/ 2147483647 w 478"/>
              <a:gd name="T101" fmla="*/ 2147483647 h 385"/>
              <a:gd name="T102" fmla="*/ 2147483647 w 478"/>
              <a:gd name="T103" fmla="*/ 2147483647 h 385"/>
              <a:gd name="T104" fmla="*/ 2147483647 w 478"/>
              <a:gd name="T105" fmla="*/ 2147483647 h 385"/>
              <a:gd name="T106" fmla="*/ 2147483647 w 478"/>
              <a:gd name="T107" fmla="*/ 2147483647 h 385"/>
              <a:gd name="T108" fmla="*/ 2147483647 w 478"/>
              <a:gd name="T109" fmla="*/ 2147483647 h 385"/>
              <a:gd name="T110" fmla="*/ 2147483647 w 478"/>
              <a:gd name="T111" fmla="*/ 2147483647 h 385"/>
              <a:gd name="T112" fmla="*/ 2147483647 w 478"/>
              <a:gd name="T113" fmla="*/ 2147483647 h 385"/>
              <a:gd name="T114" fmla="*/ 2147483647 w 478"/>
              <a:gd name="T115" fmla="*/ 2147483647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5" name="Freeform 18">
            <a:extLst>
              <a:ext uri="{FF2B5EF4-FFF2-40B4-BE49-F238E27FC236}">
                <a16:creationId xmlns:a16="http://schemas.microsoft.com/office/drawing/2014/main" id="{A9A29D20-FFA9-4448-B7EA-63822AB605CA}"/>
              </a:ext>
            </a:extLst>
          </p:cNvPr>
          <p:cNvSpPr>
            <a:spLocks/>
          </p:cNvSpPr>
          <p:nvPr/>
        </p:nvSpPr>
        <p:spPr bwMode="auto">
          <a:xfrm>
            <a:off x="4742725" y="4964570"/>
            <a:ext cx="938340" cy="606696"/>
          </a:xfrm>
          <a:custGeom>
            <a:avLst/>
            <a:gdLst>
              <a:gd name="T0" fmla="*/ 2147483647 w 654"/>
              <a:gd name="T1" fmla="*/ 2147483647 h 411"/>
              <a:gd name="T2" fmla="*/ 2147483647 w 654"/>
              <a:gd name="T3" fmla="*/ 2147483647 h 411"/>
              <a:gd name="T4" fmla="*/ 2147483647 w 654"/>
              <a:gd name="T5" fmla="*/ 2147483647 h 411"/>
              <a:gd name="T6" fmla="*/ 2147483647 w 654"/>
              <a:gd name="T7" fmla="*/ 2147483647 h 411"/>
              <a:gd name="T8" fmla="*/ 2147483647 w 654"/>
              <a:gd name="T9" fmla="*/ 2147483647 h 411"/>
              <a:gd name="T10" fmla="*/ 2147483647 w 654"/>
              <a:gd name="T11" fmla="*/ 2147483647 h 411"/>
              <a:gd name="T12" fmla="*/ 2147483647 w 654"/>
              <a:gd name="T13" fmla="*/ 2147483647 h 411"/>
              <a:gd name="T14" fmla="*/ 2147483647 w 654"/>
              <a:gd name="T15" fmla="*/ 2147483647 h 411"/>
              <a:gd name="T16" fmla="*/ 2147483647 w 654"/>
              <a:gd name="T17" fmla="*/ 2147483647 h 411"/>
              <a:gd name="T18" fmla="*/ 2147483647 w 654"/>
              <a:gd name="T19" fmla="*/ 2147483647 h 411"/>
              <a:gd name="T20" fmla="*/ 2147483647 w 654"/>
              <a:gd name="T21" fmla="*/ 2147483647 h 411"/>
              <a:gd name="T22" fmla="*/ 2147483647 w 654"/>
              <a:gd name="T23" fmla="*/ 2147483647 h 411"/>
              <a:gd name="T24" fmla="*/ 2147483647 w 654"/>
              <a:gd name="T25" fmla="*/ 2147483647 h 411"/>
              <a:gd name="T26" fmla="*/ 2147483647 w 654"/>
              <a:gd name="T27" fmla="*/ 2147483647 h 411"/>
              <a:gd name="T28" fmla="*/ 2147483647 w 654"/>
              <a:gd name="T29" fmla="*/ 2147483647 h 411"/>
              <a:gd name="T30" fmla="*/ 2147483647 w 654"/>
              <a:gd name="T31" fmla="*/ 2147483647 h 411"/>
              <a:gd name="T32" fmla="*/ 2147483647 w 654"/>
              <a:gd name="T33" fmla="*/ 2147483647 h 411"/>
              <a:gd name="T34" fmla="*/ 2147483647 w 654"/>
              <a:gd name="T35" fmla="*/ 2147483647 h 411"/>
              <a:gd name="T36" fmla="*/ 2147483647 w 654"/>
              <a:gd name="T37" fmla="*/ 2147483647 h 411"/>
              <a:gd name="T38" fmla="*/ 2147483647 w 654"/>
              <a:gd name="T39" fmla="*/ 2147483647 h 411"/>
              <a:gd name="T40" fmla="*/ 2147483647 w 654"/>
              <a:gd name="T41" fmla="*/ 0 h 411"/>
              <a:gd name="T42" fmla="*/ 2147483647 w 654"/>
              <a:gd name="T43" fmla="*/ 2147483647 h 411"/>
              <a:gd name="T44" fmla="*/ 2147483647 w 654"/>
              <a:gd name="T45" fmla="*/ 2147483647 h 411"/>
              <a:gd name="T46" fmla="*/ 2147483647 w 654"/>
              <a:gd name="T47" fmla="*/ 2147483647 h 411"/>
              <a:gd name="T48" fmla="*/ 2147483647 w 654"/>
              <a:gd name="T49" fmla="*/ 2147483647 h 411"/>
              <a:gd name="T50" fmla="*/ 2147483647 w 654"/>
              <a:gd name="T51" fmla="*/ 2147483647 h 411"/>
              <a:gd name="T52" fmla="*/ 2147483647 w 654"/>
              <a:gd name="T53" fmla="*/ 2147483647 h 411"/>
              <a:gd name="T54" fmla="*/ 2147483647 w 654"/>
              <a:gd name="T55" fmla="*/ 2147483647 h 411"/>
              <a:gd name="T56" fmla="*/ 2147483647 w 654"/>
              <a:gd name="T57" fmla="*/ 2147483647 h 411"/>
              <a:gd name="T58" fmla="*/ 2147483647 w 654"/>
              <a:gd name="T59" fmla="*/ 2147483647 h 411"/>
              <a:gd name="T60" fmla="*/ 2147483647 w 654"/>
              <a:gd name="T61" fmla="*/ 2147483647 h 411"/>
              <a:gd name="T62" fmla="*/ 2147483647 w 654"/>
              <a:gd name="T63" fmla="*/ 2147483647 h 411"/>
              <a:gd name="T64" fmla="*/ 2147483647 w 654"/>
              <a:gd name="T65" fmla="*/ 2147483647 h 411"/>
              <a:gd name="T66" fmla="*/ 2147483647 w 654"/>
              <a:gd name="T67" fmla="*/ 2147483647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6" name="Freeform 19">
            <a:extLst>
              <a:ext uri="{FF2B5EF4-FFF2-40B4-BE49-F238E27FC236}">
                <a16:creationId xmlns:a16="http://schemas.microsoft.com/office/drawing/2014/main" id="{6A748135-E7A1-4F09-BC77-606394AB1FA5}"/>
              </a:ext>
            </a:extLst>
          </p:cNvPr>
          <p:cNvSpPr>
            <a:spLocks/>
          </p:cNvSpPr>
          <p:nvPr/>
        </p:nvSpPr>
        <p:spPr bwMode="auto">
          <a:xfrm>
            <a:off x="3431944" y="4872447"/>
            <a:ext cx="1506871" cy="1183123"/>
          </a:xfrm>
          <a:custGeom>
            <a:avLst/>
            <a:gdLst>
              <a:gd name="T0" fmla="*/ 2147483647 w 1051"/>
              <a:gd name="T1" fmla="*/ 2147483647 h 799"/>
              <a:gd name="T2" fmla="*/ 2147483647 w 1051"/>
              <a:gd name="T3" fmla="*/ 2147483647 h 799"/>
              <a:gd name="T4" fmla="*/ 2147483647 w 1051"/>
              <a:gd name="T5" fmla="*/ 0 h 799"/>
              <a:gd name="T6" fmla="*/ 2147483647 w 1051"/>
              <a:gd name="T7" fmla="*/ 2147483647 h 799"/>
              <a:gd name="T8" fmla="*/ 2147483647 w 1051"/>
              <a:gd name="T9" fmla="*/ 2147483647 h 799"/>
              <a:gd name="T10" fmla="*/ 2147483647 w 1051"/>
              <a:gd name="T11" fmla="*/ 2147483647 h 799"/>
              <a:gd name="T12" fmla="*/ 2147483647 w 1051"/>
              <a:gd name="T13" fmla="*/ 2147483647 h 799"/>
              <a:gd name="T14" fmla="*/ 2147483647 w 1051"/>
              <a:gd name="T15" fmla="*/ 2147483647 h 799"/>
              <a:gd name="T16" fmla="*/ 2147483647 w 1051"/>
              <a:gd name="T17" fmla="*/ 2147483647 h 799"/>
              <a:gd name="T18" fmla="*/ 2147483647 w 1051"/>
              <a:gd name="T19" fmla="*/ 2147483647 h 799"/>
              <a:gd name="T20" fmla="*/ 2147483647 w 1051"/>
              <a:gd name="T21" fmla="*/ 2147483647 h 799"/>
              <a:gd name="T22" fmla="*/ 2147483647 w 1051"/>
              <a:gd name="T23" fmla="*/ 2147483647 h 799"/>
              <a:gd name="T24" fmla="*/ 2147483647 w 1051"/>
              <a:gd name="T25" fmla="*/ 2147483647 h 799"/>
              <a:gd name="T26" fmla="*/ 2147483647 w 1051"/>
              <a:gd name="T27" fmla="*/ 2147483647 h 799"/>
              <a:gd name="T28" fmla="*/ 2147483647 w 1051"/>
              <a:gd name="T29" fmla="*/ 2147483647 h 799"/>
              <a:gd name="T30" fmla="*/ 2147483647 w 1051"/>
              <a:gd name="T31" fmla="*/ 2147483647 h 799"/>
              <a:gd name="T32" fmla="*/ 2147483647 w 1051"/>
              <a:gd name="T33" fmla="*/ 2147483647 h 799"/>
              <a:gd name="T34" fmla="*/ 2147483647 w 1051"/>
              <a:gd name="T35" fmla="*/ 2147483647 h 799"/>
              <a:gd name="T36" fmla="*/ 2147483647 w 1051"/>
              <a:gd name="T37" fmla="*/ 2147483647 h 799"/>
              <a:gd name="T38" fmla="*/ 2147483647 w 1051"/>
              <a:gd name="T39" fmla="*/ 2147483647 h 799"/>
              <a:gd name="T40" fmla="*/ 2147483647 w 1051"/>
              <a:gd name="T41" fmla="*/ 2147483647 h 799"/>
              <a:gd name="T42" fmla="*/ 2147483647 w 1051"/>
              <a:gd name="T43" fmla="*/ 2147483647 h 799"/>
              <a:gd name="T44" fmla="*/ 2147483647 w 1051"/>
              <a:gd name="T45" fmla="*/ 2147483647 h 799"/>
              <a:gd name="T46" fmla="*/ 2147483647 w 1051"/>
              <a:gd name="T47" fmla="*/ 2147483647 h 799"/>
              <a:gd name="T48" fmla="*/ 2147483647 w 1051"/>
              <a:gd name="T49" fmla="*/ 2147483647 h 799"/>
              <a:gd name="T50" fmla="*/ 2147483647 w 1051"/>
              <a:gd name="T51" fmla="*/ 2147483647 h 799"/>
              <a:gd name="T52" fmla="*/ 2147483647 w 1051"/>
              <a:gd name="T53" fmla="*/ 2147483647 h 799"/>
              <a:gd name="T54" fmla="*/ 2147483647 w 1051"/>
              <a:gd name="T55" fmla="*/ 2147483647 h 799"/>
              <a:gd name="T56" fmla="*/ 2147483647 w 1051"/>
              <a:gd name="T57" fmla="*/ 2147483647 h 799"/>
              <a:gd name="T58" fmla="*/ 2147483647 w 1051"/>
              <a:gd name="T59" fmla="*/ 2147483647 h 799"/>
              <a:gd name="T60" fmla="*/ 2147483647 w 1051"/>
              <a:gd name="T61" fmla="*/ 2147483647 h 799"/>
              <a:gd name="T62" fmla="*/ 2147483647 w 1051"/>
              <a:gd name="T63" fmla="*/ 2147483647 h 799"/>
              <a:gd name="T64" fmla="*/ 2147483647 w 1051"/>
              <a:gd name="T65" fmla="*/ 2147483647 h 799"/>
              <a:gd name="T66" fmla="*/ 2147483647 w 1051"/>
              <a:gd name="T67" fmla="*/ 2147483647 h 799"/>
              <a:gd name="T68" fmla="*/ 2147483647 w 1051"/>
              <a:gd name="T69" fmla="*/ 2147483647 h 799"/>
              <a:gd name="T70" fmla="*/ 2147483647 w 1051"/>
              <a:gd name="T71" fmla="*/ 2147483647 h 799"/>
              <a:gd name="T72" fmla="*/ 2147483647 w 1051"/>
              <a:gd name="T73" fmla="*/ 2147483647 h 799"/>
              <a:gd name="T74" fmla="*/ 2147483647 w 1051"/>
              <a:gd name="T75" fmla="*/ 2147483647 h 799"/>
              <a:gd name="T76" fmla="*/ 2147483647 w 1051"/>
              <a:gd name="T77" fmla="*/ 2147483647 h 799"/>
              <a:gd name="T78" fmla="*/ 2147483647 w 1051"/>
              <a:gd name="T79" fmla="*/ 2147483647 h 799"/>
              <a:gd name="T80" fmla="*/ 2147483647 w 1051"/>
              <a:gd name="T81" fmla="*/ 2147483647 h 799"/>
              <a:gd name="T82" fmla="*/ 2147483647 w 1051"/>
              <a:gd name="T83" fmla="*/ 2147483647 h 799"/>
              <a:gd name="T84" fmla="*/ 2147483647 w 1051"/>
              <a:gd name="T85" fmla="*/ 2147483647 h 799"/>
              <a:gd name="T86" fmla="*/ 2147483647 w 1051"/>
              <a:gd name="T87" fmla="*/ 2147483647 h 799"/>
              <a:gd name="T88" fmla="*/ 2147483647 w 1051"/>
              <a:gd name="T89" fmla="*/ 2147483647 h 799"/>
              <a:gd name="T90" fmla="*/ 2147483647 w 1051"/>
              <a:gd name="T91" fmla="*/ 2147483647 h 799"/>
              <a:gd name="T92" fmla="*/ 2147483647 w 1051"/>
              <a:gd name="T93" fmla="*/ 2147483647 h 799"/>
              <a:gd name="T94" fmla="*/ 0 w 1051"/>
              <a:gd name="T95" fmla="*/ 2147483647 h 799"/>
              <a:gd name="T96" fmla="*/ 2147483647 w 1051"/>
              <a:gd name="T97" fmla="*/ 2147483647 h 799"/>
              <a:gd name="T98" fmla="*/ 2147483647 w 1051"/>
              <a:gd name="T99" fmla="*/ 2147483647 h 799"/>
              <a:gd name="T100" fmla="*/ 2147483647 w 1051"/>
              <a:gd name="T101" fmla="*/ 2147483647 h 799"/>
              <a:gd name="T102" fmla="*/ 2147483647 w 1051"/>
              <a:gd name="T103" fmla="*/ 2147483647 h 799"/>
              <a:gd name="T104" fmla="*/ 2147483647 w 1051"/>
              <a:gd name="T105" fmla="*/ 2147483647 h 799"/>
              <a:gd name="T106" fmla="*/ 2147483647 w 1051"/>
              <a:gd name="T107" fmla="*/ 2147483647 h 799"/>
              <a:gd name="T108" fmla="*/ 2147483647 w 1051"/>
              <a:gd name="T109" fmla="*/ 2147483647 h 799"/>
              <a:gd name="T110" fmla="*/ 2147483647 w 1051"/>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7" name="Freeform 20">
            <a:extLst>
              <a:ext uri="{FF2B5EF4-FFF2-40B4-BE49-F238E27FC236}">
                <a16:creationId xmlns:a16="http://schemas.microsoft.com/office/drawing/2014/main" id="{41908216-357A-4A78-8F90-DDF82A9D08E1}"/>
              </a:ext>
            </a:extLst>
          </p:cNvPr>
          <p:cNvSpPr>
            <a:spLocks/>
          </p:cNvSpPr>
          <p:nvPr/>
        </p:nvSpPr>
        <p:spPr bwMode="auto">
          <a:xfrm>
            <a:off x="1236782" y="4450777"/>
            <a:ext cx="2371512" cy="1335785"/>
          </a:xfrm>
          <a:custGeom>
            <a:avLst/>
            <a:gdLst>
              <a:gd name="T0" fmla="*/ 2147483647 w 1652"/>
              <a:gd name="T1" fmla="*/ 2147483647 h 902"/>
              <a:gd name="T2" fmla="*/ 2147483647 w 1652"/>
              <a:gd name="T3" fmla="*/ 2147483647 h 902"/>
              <a:gd name="T4" fmla="*/ 2147483647 w 1652"/>
              <a:gd name="T5" fmla="*/ 2147483647 h 902"/>
              <a:gd name="T6" fmla="*/ 2147483647 w 1652"/>
              <a:gd name="T7" fmla="*/ 2147483647 h 902"/>
              <a:gd name="T8" fmla="*/ 2147483647 w 1652"/>
              <a:gd name="T9" fmla="*/ 2147483647 h 902"/>
              <a:gd name="T10" fmla="*/ 2147483647 w 1652"/>
              <a:gd name="T11" fmla="*/ 2147483647 h 902"/>
              <a:gd name="T12" fmla="*/ 2147483647 w 1652"/>
              <a:gd name="T13" fmla="*/ 2147483647 h 902"/>
              <a:gd name="T14" fmla="*/ 2147483647 w 1652"/>
              <a:gd name="T15" fmla="*/ 2147483647 h 902"/>
              <a:gd name="T16" fmla="*/ 2147483647 w 1652"/>
              <a:gd name="T17" fmla="*/ 2147483647 h 902"/>
              <a:gd name="T18" fmla="*/ 2147483647 w 1652"/>
              <a:gd name="T19" fmla="*/ 2147483647 h 902"/>
              <a:gd name="T20" fmla="*/ 2147483647 w 1652"/>
              <a:gd name="T21" fmla="*/ 2147483647 h 902"/>
              <a:gd name="T22" fmla="*/ 2147483647 w 1652"/>
              <a:gd name="T23" fmla="*/ 2147483647 h 902"/>
              <a:gd name="T24" fmla="*/ 2147483647 w 1652"/>
              <a:gd name="T25" fmla="*/ 2147483647 h 902"/>
              <a:gd name="T26" fmla="*/ 2147483647 w 1652"/>
              <a:gd name="T27" fmla="*/ 2147483647 h 902"/>
              <a:gd name="T28" fmla="*/ 2147483647 w 1652"/>
              <a:gd name="T29" fmla="*/ 2147483647 h 902"/>
              <a:gd name="T30" fmla="*/ 2147483647 w 1652"/>
              <a:gd name="T31" fmla="*/ 2147483647 h 902"/>
              <a:gd name="T32" fmla="*/ 2147483647 w 1652"/>
              <a:gd name="T33" fmla="*/ 2147483647 h 902"/>
              <a:gd name="T34" fmla="*/ 2147483647 w 1652"/>
              <a:gd name="T35" fmla="*/ 2147483647 h 902"/>
              <a:gd name="T36" fmla="*/ 2147483647 w 1652"/>
              <a:gd name="T37" fmla="*/ 2147483647 h 902"/>
              <a:gd name="T38" fmla="*/ 2147483647 w 1652"/>
              <a:gd name="T39" fmla="*/ 2147483647 h 902"/>
              <a:gd name="T40" fmla="*/ 2147483647 w 1652"/>
              <a:gd name="T41" fmla="*/ 2147483647 h 902"/>
              <a:gd name="T42" fmla="*/ 2147483647 w 1652"/>
              <a:gd name="T43" fmla="*/ 2147483647 h 902"/>
              <a:gd name="T44" fmla="*/ 2147483647 w 1652"/>
              <a:gd name="T45" fmla="*/ 2147483647 h 902"/>
              <a:gd name="T46" fmla="*/ 2147483647 w 1652"/>
              <a:gd name="T47" fmla="*/ 2147483647 h 902"/>
              <a:gd name="T48" fmla="*/ 2147483647 w 1652"/>
              <a:gd name="T49" fmla="*/ 2147483647 h 902"/>
              <a:gd name="T50" fmla="*/ 2147483647 w 1652"/>
              <a:gd name="T51" fmla="*/ 2147483647 h 902"/>
              <a:gd name="T52" fmla="*/ 2147483647 w 1652"/>
              <a:gd name="T53" fmla="*/ 2147483647 h 902"/>
              <a:gd name="T54" fmla="*/ 2147483647 w 1652"/>
              <a:gd name="T55" fmla="*/ 2147483647 h 902"/>
              <a:gd name="T56" fmla="*/ 2147483647 w 1652"/>
              <a:gd name="T57" fmla="*/ 0 h 902"/>
              <a:gd name="T58" fmla="*/ 2147483647 w 1652"/>
              <a:gd name="T59" fmla="*/ 2147483647 h 902"/>
              <a:gd name="T60" fmla="*/ 2147483647 w 1652"/>
              <a:gd name="T61" fmla="*/ 2147483647 h 902"/>
              <a:gd name="T62" fmla="*/ 2147483647 w 1652"/>
              <a:gd name="T63" fmla="*/ 2147483647 h 902"/>
              <a:gd name="T64" fmla="*/ 2147483647 w 1652"/>
              <a:gd name="T65" fmla="*/ 2147483647 h 902"/>
              <a:gd name="T66" fmla="*/ 2147483647 w 1652"/>
              <a:gd name="T67" fmla="*/ 2147483647 h 902"/>
              <a:gd name="T68" fmla="*/ 2147483647 w 1652"/>
              <a:gd name="T69" fmla="*/ 2147483647 h 902"/>
              <a:gd name="T70" fmla="*/ 2147483647 w 1652"/>
              <a:gd name="T71" fmla="*/ 2147483647 h 902"/>
              <a:gd name="T72" fmla="*/ 2147483647 w 1652"/>
              <a:gd name="T73" fmla="*/ 2147483647 h 902"/>
              <a:gd name="T74" fmla="*/ 2147483647 w 1652"/>
              <a:gd name="T75" fmla="*/ 2147483647 h 902"/>
              <a:gd name="T76" fmla="*/ 2147483647 w 1652"/>
              <a:gd name="T77" fmla="*/ 2147483647 h 902"/>
              <a:gd name="T78" fmla="*/ 2147483647 w 1652"/>
              <a:gd name="T79" fmla="*/ 2147483647 h 902"/>
              <a:gd name="T80" fmla="*/ 2147483647 w 1652"/>
              <a:gd name="T81" fmla="*/ 2147483647 h 902"/>
              <a:gd name="T82" fmla="*/ 2147483647 w 1652"/>
              <a:gd name="T83" fmla="*/ 2147483647 h 902"/>
              <a:gd name="T84" fmla="*/ 2147483647 w 1652"/>
              <a:gd name="T85" fmla="*/ 2147483647 h 902"/>
              <a:gd name="T86" fmla="*/ 0 w 1652"/>
              <a:gd name="T87" fmla="*/ 2147483647 h 902"/>
              <a:gd name="T88" fmla="*/ 2147483647 w 1652"/>
              <a:gd name="T89" fmla="*/ 2147483647 h 902"/>
              <a:gd name="T90" fmla="*/ 2147483647 w 1652"/>
              <a:gd name="T91" fmla="*/ 2147483647 h 902"/>
              <a:gd name="T92" fmla="*/ 2147483647 w 1652"/>
              <a:gd name="T93" fmla="*/ 2147483647 h 902"/>
              <a:gd name="T94" fmla="*/ 2147483647 w 1652"/>
              <a:gd name="T95" fmla="*/ 2147483647 h 902"/>
              <a:gd name="T96" fmla="*/ 2147483647 w 1652"/>
              <a:gd name="T97" fmla="*/ 2147483647 h 902"/>
              <a:gd name="T98" fmla="*/ 2147483647 w 1652"/>
              <a:gd name="T99" fmla="*/ 2147483647 h 902"/>
              <a:gd name="T100" fmla="*/ 2147483647 w 1652"/>
              <a:gd name="T101" fmla="*/ 2147483647 h 902"/>
              <a:gd name="T102" fmla="*/ 2147483647 w 1652"/>
              <a:gd name="T103" fmla="*/ 2147483647 h 902"/>
              <a:gd name="T104" fmla="*/ 2147483647 w 1652"/>
              <a:gd name="T105" fmla="*/ 2147483647 h 902"/>
              <a:gd name="T106" fmla="*/ 2147483647 w 1652"/>
              <a:gd name="T107" fmla="*/ 2147483647 h 902"/>
              <a:gd name="T108" fmla="*/ 2147483647 w 1652"/>
              <a:gd name="T109" fmla="*/ 2147483647 h 902"/>
              <a:gd name="T110" fmla="*/ 2147483647 w 1652"/>
              <a:gd name="T111" fmla="*/ 2147483647 h 902"/>
              <a:gd name="T112" fmla="*/ 2147483647 w 1652"/>
              <a:gd name="T113" fmla="*/ 2147483647 h 902"/>
              <a:gd name="T114" fmla="*/ 2147483647 w 1652"/>
              <a:gd name="T115" fmla="*/ 2147483647 h 902"/>
              <a:gd name="T116" fmla="*/ 2147483647 w 1652"/>
              <a:gd name="T117" fmla="*/ 2147483647 h 902"/>
              <a:gd name="T118" fmla="*/ 2147483647 w 1652"/>
              <a:gd name="T119" fmla="*/ 2147483647 h 902"/>
              <a:gd name="T120" fmla="*/ 2147483647 w 1652"/>
              <a:gd name="T121" fmla="*/ 2147483647 h 902"/>
              <a:gd name="T122" fmla="*/ 2147483647 w 1652"/>
              <a:gd name="T123" fmla="*/ 2147483647 h 902"/>
              <a:gd name="T124" fmla="*/ 2147483647 w 1652"/>
              <a:gd name="T125" fmla="*/ 2147483647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8" name="Freeform 21">
            <a:extLst>
              <a:ext uri="{FF2B5EF4-FFF2-40B4-BE49-F238E27FC236}">
                <a16:creationId xmlns:a16="http://schemas.microsoft.com/office/drawing/2014/main" id="{6900A089-A2F0-4788-B397-C8A446E8909B}"/>
              </a:ext>
            </a:extLst>
          </p:cNvPr>
          <p:cNvSpPr>
            <a:spLocks/>
          </p:cNvSpPr>
          <p:nvPr/>
        </p:nvSpPr>
        <p:spPr bwMode="auto">
          <a:xfrm>
            <a:off x="2534678" y="4092138"/>
            <a:ext cx="1534508" cy="1137062"/>
          </a:xfrm>
          <a:custGeom>
            <a:avLst/>
            <a:gdLst>
              <a:gd name="T0" fmla="*/ 2147483647 w 1067"/>
              <a:gd name="T1" fmla="*/ 2147483647 h 770"/>
              <a:gd name="T2" fmla="*/ 2147483647 w 1067"/>
              <a:gd name="T3" fmla="*/ 2147483647 h 770"/>
              <a:gd name="T4" fmla="*/ 2147483647 w 1067"/>
              <a:gd name="T5" fmla="*/ 2147483647 h 770"/>
              <a:gd name="T6" fmla="*/ 2147483647 w 1067"/>
              <a:gd name="T7" fmla="*/ 2147483647 h 770"/>
              <a:gd name="T8" fmla="*/ 2147483647 w 1067"/>
              <a:gd name="T9" fmla="*/ 2147483647 h 770"/>
              <a:gd name="T10" fmla="*/ 2147483647 w 1067"/>
              <a:gd name="T11" fmla="*/ 2147483647 h 770"/>
              <a:gd name="T12" fmla="*/ 2147483647 w 1067"/>
              <a:gd name="T13" fmla="*/ 0 h 770"/>
              <a:gd name="T14" fmla="*/ 2147483647 w 1067"/>
              <a:gd name="T15" fmla="*/ 2147483647 h 770"/>
              <a:gd name="T16" fmla="*/ 2147483647 w 1067"/>
              <a:gd name="T17" fmla="*/ 2147483647 h 770"/>
              <a:gd name="T18" fmla="*/ 2147483647 w 1067"/>
              <a:gd name="T19" fmla="*/ 2147483647 h 770"/>
              <a:gd name="T20" fmla="*/ 2147483647 w 1067"/>
              <a:gd name="T21" fmla="*/ 2147483647 h 770"/>
              <a:gd name="T22" fmla="*/ 2147483647 w 1067"/>
              <a:gd name="T23" fmla="*/ 2147483647 h 770"/>
              <a:gd name="T24" fmla="*/ 2147483647 w 1067"/>
              <a:gd name="T25" fmla="*/ 2147483647 h 770"/>
              <a:gd name="T26" fmla="*/ 2147483647 w 1067"/>
              <a:gd name="T27" fmla="*/ 2147483647 h 770"/>
              <a:gd name="T28" fmla="*/ 2147483647 w 1067"/>
              <a:gd name="T29" fmla="*/ 2147483647 h 770"/>
              <a:gd name="T30" fmla="*/ 2147483647 w 1067"/>
              <a:gd name="T31" fmla="*/ 2147483647 h 770"/>
              <a:gd name="T32" fmla="*/ 2147483647 w 1067"/>
              <a:gd name="T33" fmla="*/ 2147483647 h 770"/>
              <a:gd name="T34" fmla="*/ 2147483647 w 1067"/>
              <a:gd name="T35" fmla="*/ 2147483647 h 770"/>
              <a:gd name="T36" fmla="*/ 2147483647 w 1067"/>
              <a:gd name="T37" fmla="*/ 2147483647 h 770"/>
              <a:gd name="T38" fmla="*/ 2147483647 w 1067"/>
              <a:gd name="T39" fmla="*/ 2147483647 h 770"/>
              <a:gd name="T40" fmla="*/ 2147483647 w 1067"/>
              <a:gd name="T41" fmla="*/ 2147483647 h 770"/>
              <a:gd name="T42" fmla="*/ 2147483647 w 1067"/>
              <a:gd name="T43" fmla="*/ 2147483647 h 770"/>
              <a:gd name="T44" fmla="*/ 2147483647 w 1067"/>
              <a:gd name="T45" fmla="*/ 2147483647 h 770"/>
              <a:gd name="T46" fmla="*/ 2147483647 w 1067"/>
              <a:gd name="T47" fmla="*/ 2147483647 h 770"/>
              <a:gd name="T48" fmla="*/ 2147483647 w 1067"/>
              <a:gd name="T49" fmla="*/ 2147483647 h 770"/>
              <a:gd name="T50" fmla="*/ 2147483647 w 1067"/>
              <a:gd name="T51" fmla="*/ 2147483647 h 770"/>
              <a:gd name="T52" fmla="*/ 2147483647 w 1067"/>
              <a:gd name="T53" fmla="*/ 2147483647 h 770"/>
              <a:gd name="T54" fmla="*/ 2147483647 w 1067"/>
              <a:gd name="T55" fmla="*/ 2147483647 h 770"/>
              <a:gd name="T56" fmla="*/ 2147483647 w 1067"/>
              <a:gd name="T57" fmla="*/ 2147483647 h 770"/>
              <a:gd name="T58" fmla="*/ 2147483647 w 1067"/>
              <a:gd name="T59" fmla="*/ 2147483647 h 770"/>
              <a:gd name="T60" fmla="*/ 2147483647 w 1067"/>
              <a:gd name="T61" fmla="*/ 2147483647 h 770"/>
              <a:gd name="T62" fmla="*/ 2147483647 w 1067"/>
              <a:gd name="T63" fmla="*/ 2147483647 h 770"/>
              <a:gd name="T64" fmla="*/ 2147483647 w 1067"/>
              <a:gd name="T65" fmla="*/ 2147483647 h 770"/>
              <a:gd name="T66" fmla="*/ 2147483647 w 1067"/>
              <a:gd name="T67" fmla="*/ 2147483647 h 770"/>
              <a:gd name="T68" fmla="*/ 2147483647 w 1067"/>
              <a:gd name="T69" fmla="*/ 2147483647 h 770"/>
              <a:gd name="T70" fmla="*/ 2147483647 w 1067"/>
              <a:gd name="T71" fmla="*/ 2147483647 h 770"/>
              <a:gd name="T72" fmla="*/ 2147483647 w 1067"/>
              <a:gd name="T73" fmla="*/ 2147483647 h 770"/>
              <a:gd name="T74" fmla="*/ 2147483647 w 1067"/>
              <a:gd name="T75" fmla="*/ 2147483647 h 770"/>
              <a:gd name="T76" fmla="*/ 2147483647 w 1067"/>
              <a:gd name="T77" fmla="*/ 2147483647 h 770"/>
              <a:gd name="T78" fmla="*/ 2147483647 w 1067"/>
              <a:gd name="T79" fmla="*/ 214748364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9" name="Freeform 22">
            <a:extLst>
              <a:ext uri="{FF2B5EF4-FFF2-40B4-BE49-F238E27FC236}">
                <a16:creationId xmlns:a16="http://schemas.microsoft.com/office/drawing/2014/main" id="{315D937D-423C-4FEC-84E6-E35812D7C26A}"/>
              </a:ext>
            </a:extLst>
          </p:cNvPr>
          <p:cNvSpPr>
            <a:spLocks/>
          </p:cNvSpPr>
          <p:nvPr/>
        </p:nvSpPr>
        <p:spPr bwMode="auto">
          <a:xfrm>
            <a:off x="3070033" y="3628784"/>
            <a:ext cx="1662164" cy="1473970"/>
          </a:xfrm>
          <a:custGeom>
            <a:avLst/>
            <a:gdLst>
              <a:gd name="T0" fmla="*/ 2147483647 w 1155"/>
              <a:gd name="T1" fmla="*/ 2147483647 h 994"/>
              <a:gd name="T2" fmla="*/ 2147483647 w 1155"/>
              <a:gd name="T3" fmla="*/ 2147483647 h 994"/>
              <a:gd name="T4" fmla="*/ 2147483647 w 1155"/>
              <a:gd name="T5" fmla="*/ 0 h 994"/>
              <a:gd name="T6" fmla="*/ 2147483647 w 1155"/>
              <a:gd name="T7" fmla="*/ 2147483647 h 994"/>
              <a:gd name="T8" fmla="*/ 2147483647 w 1155"/>
              <a:gd name="T9" fmla="*/ 2147483647 h 994"/>
              <a:gd name="T10" fmla="*/ 2147483647 w 1155"/>
              <a:gd name="T11" fmla="*/ 2147483647 h 994"/>
              <a:gd name="T12" fmla="*/ 2147483647 w 1155"/>
              <a:gd name="T13" fmla="*/ 2147483647 h 994"/>
              <a:gd name="T14" fmla="*/ 2147483647 w 1155"/>
              <a:gd name="T15" fmla="*/ 2147483647 h 994"/>
              <a:gd name="T16" fmla="*/ 2147483647 w 1155"/>
              <a:gd name="T17" fmla="*/ 2147483647 h 994"/>
              <a:gd name="T18" fmla="*/ 2147483647 w 1155"/>
              <a:gd name="T19" fmla="*/ 2147483647 h 994"/>
              <a:gd name="T20" fmla="*/ 2147483647 w 1155"/>
              <a:gd name="T21" fmla="*/ 2147483647 h 994"/>
              <a:gd name="T22" fmla="*/ 2147483647 w 1155"/>
              <a:gd name="T23" fmla="*/ 2147483647 h 994"/>
              <a:gd name="T24" fmla="*/ 2147483647 w 1155"/>
              <a:gd name="T25" fmla="*/ 2147483647 h 994"/>
              <a:gd name="T26" fmla="*/ 2147483647 w 1155"/>
              <a:gd name="T27" fmla="*/ 2147483647 h 994"/>
              <a:gd name="T28" fmla="*/ 2147483647 w 1155"/>
              <a:gd name="T29" fmla="*/ 2147483647 h 994"/>
              <a:gd name="T30" fmla="*/ 2147483647 w 1155"/>
              <a:gd name="T31" fmla="*/ 2147483647 h 994"/>
              <a:gd name="T32" fmla="*/ 2147483647 w 1155"/>
              <a:gd name="T33" fmla="*/ 2147483647 h 994"/>
              <a:gd name="T34" fmla="*/ 2147483647 w 1155"/>
              <a:gd name="T35" fmla="*/ 2147483647 h 994"/>
              <a:gd name="T36" fmla="*/ 2147483647 w 1155"/>
              <a:gd name="T37" fmla="*/ 2147483647 h 994"/>
              <a:gd name="T38" fmla="*/ 2147483647 w 1155"/>
              <a:gd name="T39" fmla="*/ 2147483647 h 994"/>
              <a:gd name="T40" fmla="*/ 2147483647 w 1155"/>
              <a:gd name="T41" fmla="*/ 2147483647 h 994"/>
              <a:gd name="T42" fmla="*/ 2147483647 w 1155"/>
              <a:gd name="T43" fmla="*/ 2147483647 h 994"/>
              <a:gd name="T44" fmla="*/ 2147483647 w 1155"/>
              <a:gd name="T45" fmla="*/ 2147483647 h 994"/>
              <a:gd name="T46" fmla="*/ 2147483647 w 1155"/>
              <a:gd name="T47" fmla="*/ 2147483647 h 994"/>
              <a:gd name="T48" fmla="*/ 2147483647 w 1155"/>
              <a:gd name="T49" fmla="*/ 2147483647 h 994"/>
              <a:gd name="T50" fmla="*/ 2147483647 w 1155"/>
              <a:gd name="T51" fmla="*/ 2147483647 h 994"/>
              <a:gd name="T52" fmla="*/ 2147483647 w 1155"/>
              <a:gd name="T53" fmla="*/ 2147483647 h 994"/>
              <a:gd name="T54" fmla="*/ 2147483647 w 1155"/>
              <a:gd name="T55" fmla="*/ 2147483647 h 994"/>
              <a:gd name="T56" fmla="*/ 2147483647 w 1155"/>
              <a:gd name="T57" fmla="*/ 2147483647 h 994"/>
              <a:gd name="T58" fmla="*/ 2147483647 w 1155"/>
              <a:gd name="T59" fmla="*/ 2147483647 h 994"/>
              <a:gd name="T60" fmla="*/ 2147483647 w 1155"/>
              <a:gd name="T61" fmla="*/ 2147483647 h 994"/>
              <a:gd name="T62" fmla="*/ 2147483647 w 1155"/>
              <a:gd name="T63" fmla="*/ 2147483647 h 994"/>
              <a:gd name="T64" fmla="*/ 2147483647 w 1155"/>
              <a:gd name="T65" fmla="*/ 2147483647 h 994"/>
              <a:gd name="T66" fmla="*/ 2147483647 w 1155"/>
              <a:gd name="T67" fmla="*/ 2147483647 h 994"/>
              <a:gd name="T68" fmla="*/ 2147483647 w 1155"/>
              <a:gd name="T69" fmla="*/ 2147483647 h 994"/>
              <a:gd name="T70" fmla="*/ 2147483647 w 1155"/>
              <a:gd name="T71" fmla="*/ 2147483647 h 994"/>
              <a:gd name="T72" fmla="*/ 2147483647 w 1155"/>
              <a:gd name="T73" fmla="*/ 2147483647 h 994"/>
              <a:gd name="T74" fmla="*/ 2147483647 w 1155"/>
              <a:gd name="T75" fmla="*/ 2147483647 h 994"/>
              <a:gd name="T76" fmla="*/ 2147483647 w 1155"/>
              <a:gd name="T77" fmla="*/ 2147483647 h 994"/>
              <a:gd name="T78" fmla="*/ 2147483647 w 1155"/>
              <a:gd name="T79" fmla="*/ 2147483647 h 994"/>
              <a:gd name="T80" fmla="*/ 2147483647 w 1155"/>
              <a:gd name="T81" fmla="*/ 2147483647 h 994"/>
              <a:gd name="T82" fmla="*/ 2147483647 w 1155"/>
              <a:gd name="T83" fmla="*/ 214748364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0" name="Freeform 23">
            <a:extLst>
              <a:ext uri="{FF2B5EF4-FFF2-40B4-BE49-F238E27FC236}">
                <a16:creationId xmlns:a16="http://schemas.microsoft.com/office/drawing/2014/main" id="{00003222-C058-434A-9406-1C24A4B34E81}"/>
              </a:ext>
            </a:extLst>
          </p:cNvPr>
          <p:cNvSpPr>
            <a:spLocks/>
          </p:cNvSpPr>
          <p:nvPr/>
        </p:nvSpPr>
        <p:spPr bwMode="auto">
          <a:xfrm>
            <a:off x="945937" y="2582530"/>
            <a:ext cx="2451790" cy="1933269"/>
          </a:xfrm>
          <a:custGeom>
            <a:avLst/>
            <a:gdLst>
              <a:gd name="T0" fmla="*/ 2147483647 w 1707"/>
              <a:gd name="T1" fmla="*/ 2147483647 h 1305"/>
              <a:gd name="T2" fmla="*/ 2147483647 w 1707"/>
              <a:gd name="T3" fmla="*/ 2147483647 h 1305"/>
              <a:gd name="T4" fmla="*/ 2147483647 w 1707"/>
              <a:gd name="T5" fmla="*/ 2147483647 h 1305"/>
              <a:gd name="T6" fmla="*/ 2147483647 w 1707"/>
              <a:gd name="T7" fmla="*/ 2147483647 h 1305"/>
              <a:gd name="T8" fmla="*/ 2147483647 w 1707"/>
              <a:gd name="T9" fmla="*/ 2147483647 h 1305"/>
              <a:gd name="T10" fmla="*/ 2147483647 w 1707"/>
              <a:gd name="T11" fmla="*/ 2147483647 h 1305"/>
              <a:gd name="T12" fmla="*/ 2147483647 w 1707"/>
              <a:gd name="T13" fmla="*/ 2147483647 h 1305"/>
              <a:gd name="T14" fmla="*/ 2147483647 w 1707"/>
              <a:gd name="T15" fmla="*/ 2147483647 h 1305"/>
              <a:gd name="T16" fmla="*/ 2147483647 w 1707"/>
              <a:gd name="T17" fmla="*/ 2147483647 h 1305"/>
              <a:gd name="T18" fmla="*/ 2147483647 w 1707"/>
              <a:gd name="T19" fmla="*/ 2147483647 h 1305"/>
              <a:gd name="T20" fmla="*/ 2147483647 w 1707"/>
              <a:gd name="T21" fmla="*/ 2147483647 h 1305"/>
              <a:gd name="T22" fmla="*/ 2147483647 w 1707"/>
              <a:gd name="T23" fmla="*/ 2147483647 h 1305"/>
              <a:gd name="T24" fmla="*/ 2147483647 w 1707"/>
              <a:gd name="T25" fmla="*/ 2147483647 h 1305"/>
              <a:gd name="T26" fmla="*/ 2147483647 w 1707"/>
              <a:gd name="T27" fmla="*/ 2147483647 h 1305"/>
              <a:gd name="T28" fmla="*/ 2147483647 w 1707"/>
              <a:gd name="T29" fmla="*/ 2147483647 h 1305"/>
              <a:gd name="T30" fmla="*/ 2147483647 w 1707"/>
              <a:gd name="T31" fmla="*/ 2147483647 h 1305"/>
              <a:gd name="T32" fmla="*/ 2147483647 w 1707"/>
              <a:gd name="T33" fmla="*/ 2147483647 h 1305"/>
              <a:gd name="T34" fmla="*/ 2147483647 w 1707"/>
              <a:gd name="T35" fmla="*/ 2147483647 h 1305"/>
              <a:gd name="T36" fmla="*/ 2147483647 w 1707"/>
              <a:gd name="T37" fmla="*/ 2147483647 h 1305"/>
              <a:gd name="T38" fmla="*/ 2147483647 w 1707"/>
              <a:gd name="T39" fmla="*/ 2147483647 h 1305"/>
              <a:gd name="T40" fmla="*/ 2147483647 w 1707"/>
              <a:gd name="T41" fmla="*/ 2147483647 h 1305"/>
              <a:gd name="T42" fmla="*/ 2147483647 w 1707"/>
              <a:gd name="T43" fmla="*/ 2147483647 h 1305"/>
              <a:gd name="T44" fmla="*/ 2147483647 w 1707"/>
              <a:gd name="T45" fmla="*/ 2147483647 h 1305"/>
              <a:gd name="T46" fmla="*/ 2147483647 w 1707"/>
              <a:gd name="T47" fmla="*/ 2147483647 h 1305"/>
              <a:gd name="T48" fmla="*/ 2147483647 w 1707"/>
              <a:gd name="T49" fmla="*/ 2147483647 h 1305"/>
              <a:gd name="T50" fmla="*/ 2147483647 w 1707"/>
              <a:gd name="T51" fmla="*/ 2147483647 h 1305"/>
              <a:gd name="T52" fmla="*/ 2147483647 w 1707"/>
              <a:gd name="T53" fmla="*/ 2147483647 h 1305"/>
              <a:gd name="T54" fmla="*/ 2147483647 w 1707"/>
              <a:gd name="T55" fmla="*/ 2147483647 h 1305"/>
              <a:gd name="T56" fmla="*/ 2147483647 w 1707"/>
              <a:gd name="T57" fmla="*/ 2147483647 h 1305"/>
              <a:gd name="T58" fmla="*/ 2147483647 w 1707"/>
              <a:gd name="T59" fmla="*/ 2147483647 h 1305"/>
              <a:gd name="T60" fmla="*/ 2147483647 w 1707"/>
              <a:gd name="T61" fmla="*/ 2147483647 h 1305"/>
              <a:gd name="T62" fmla="*/ 2147483647 w 1707"/>
              <a:gd name="T63" fmla="*/ 2147483647 h 1305"/>
              <a:gd name="T64" fmla="*/ 2147483647 w 1707"/>
              <a:gd name="T65" fmla="*/ 2147483647 h 1305"/>
              <a:gd name="T66" fmla="*/ 2147483647 w 1707"/>
              <a:gd name="T67" fmla="*/ 2147483647 h 1305"/>
              <a:gd name="T68" fmla="*/ 2147483647 w 1707"/>
              <a:gd name="T69" fmla="*/ 2147483647 h 1305"/>
              <a:gd name="T70" fmla="*/ 2147483647 w 1707"/>
              <a:gd name="T71" fmla="*/ 2147483647 h 1305"/>
              <a:gd name="T72" fmla="*/ 2147483647 w 1707"/>
              <a:gd name="T73" fmla="*/ 2147483647 h 1305"/>
              <a:gd name="T74" fmla="*/ 2147483647 w 1707"/>
              <a:gd name="T75" fmla="*/ 2147483647 h 1305"/>
              <a:gd name="T76" fmla="*/ 2147483647 w 1707"/>
              <a:gd name="T77" fmla="*/ 2147483647 h 1305"/>
              <a:gd name="T78" fmla="*/ 2147483647 w 1707"/>
              <a:gd name="T79" fmla="*/ 2147483647 h 1305"/>
              <a:gd name="T80" fmla="*/ 2147483647 w 1707"/>
              <a:gd name="T81" fmla="*/ 2147483647 h 1305"/>
              <a:gd name="T82" fmla="*/ 2147483647 w 1707"/>
              <a:gd name="T83" fmla="*/ 2147483647 h 1305"/>
              <a:gd name="T84" fmla="*/ 2147483647 w 1707"/>
              <a:gd name="T85" fmla="*/ 2147483647 h 1305"/>
              <a:gd name="T86" fmla="*/ 2147483647 w 1707"/>
              <a:gd name="T87" fmla="*/ 214748364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宋体"/>
              <a:cs typeface="Calibri" panose="020F0502020204030204" pitchFamily="34" charset="0"/>
            </a:endParaRPr>
          </a:p>
        </p:txBody>
      </p:sp>
      <p:sp>
        <p:nvSpPr>
          <p:cNvPr id="92" name="Freeform 25">
            <a:extLst>
              <a:ext uri="{FF2B5EF4-FFF2-40B4-BE49-F238E27FC236}">
                <a16:creationId xmlns:a16="http://schemas.microsoft.com/office/drawing/2014/main" id="{39D482AF-58A3-4CAF-A5DA-2774179566B8}"/>
              </a:ext>
            </a:extLst>
          </p:cNvPr>
          <p:cNvSpPr>
            <a:spLocks/>
          </p:cNvSpPr>
          <p:nvPr/>
        </p:nvSpPr>
        <p:spPr bwMode="auto">
          <a:xfrm>
            <a:off x="4924339" y="4488162"/>
            <a:ext cx="731721" cy="680395"/>
          </a:xfrm>
          <a:custGeom>
            <a:avLst/>
            <a:gdLst>
              <a:gd name="T0" fmla="*/ 2147483647 w 506"/>
              <a:gd name="T1" fmla="*/ 2147483647 h 460"/>
              <a:gd name="T2" fmla="*/ 2147483647 w 506"/>
              <a:gd name="T3" fmla="*/ 2147483647 h 460"/>
              <a:gd name="T4" fmla="*/ 2147483647 w 506"/>
              <a:gd name="T5" fmla="*/ 2147483647 h 460"/>
              <a:gd name="T6" fmla="*/ 2147483647 w 506"/>
              <a:gd name="T7" fmla="*/ 2147483647 h 460"/>
              <a:gd name="T8" fmla="*/ 2147483647 w 506"/>
              <a:gd name="T9" fmla="*/ 2147483647 h 460"/>
              <a:gd name="T10" fmla="*/ 2147483647 w 506"/>
              <a:gd name="T11" fmla="*/ 2147483647 h 460"/>
              <a:gd name="T12" fmla="*/ 2147483647 w 506"/>
              <a:gd name="T13" fmla="*/ 2147483647 h 460"/>
              <a:gd name="T14" fmla="*/ 2147483647 w 506"/>
              <a:gd name="T15" fmla="*/ 2147483647 h 460"/>
              <a:gd name="T16" fmla="*/ 2147483647 w 506"/>
              <a:gd name="T17" fmla="*/ 2147483647 h 460"/>
              <a:gd name="T18" fmla="*/ 2147483647 w 506"/>
              <a:gd name="T19" fmla="*/ 2147483647 h 460"/>
              <a:gd name="T20" fmla="*/ 2147483647 w 506"/>
              <a:gd name="T21" fmla="*/ 2147483647 h 460"/>
              <a:gd name="T22" fmla="*/ 2147483647 w 506"/>
              <a:gd name="T23" fmla="*/ 2147483647 h 460"/>
              <a:gd name="T24" fmla="*/ 2147483647 w 506"/>
              <a:gd name="T25" fmla="*/ 2147483647 h 460"/>
              <a:gd name="T26" fmla="*/ 2147483647 w 506"/>
              <a:gd name="T27" fmla="*/ 2147483647 h 460"/>
              <a:gd name="T28" fmla="*/ 2147483647 w 506"/>
              <a:gd name="T29" fmla="*/ 2147483647 h 460"/>
              <a:gd name="T30" fmla="*/ 2147483647 w 506"/>
              <a:gd name="T31" fmla="*/ 2147483647 h 460"/>
              <a:gd name="T32" fmla="*/ 2147483647 w 506"/>
              <a:gd name="T33" fmla="*/ 2147483647 h 460"/>
              <a:gd name="T34" fmla="*/ 2147483647 w 506"/>
              <a:gd name="T35" fmla="*/ 2147483647 h 460"/>
              <a:gd name="T36" fmla="*/ 2147483647 w 506"/>
              <a:gd name="T37" fmla="*/ 2147483647 h 460"/>
              <a:gd name="T38" fmla="*/ 2147483647 w 506"/>
              <a:gd name="T39" fmla="*/ 2147483647 h 460"/>
              <a:gd name="T40" fmla="*/ 2147483647 w 506"/>
              <a:gd name="T41" fmla="*/ 2147483647 h 460"/>
              <a:gd name="T42" fmla="*/ 2147483647 w 506"/>
              <a:gd name="T43" fmla="*/ 2147483647 h 460"/>
              <a:gd name="T44" fmla="*/ 2147483647 w 506"/>
              <a:gd name="T45" fmla="*/ 2147483647 h 460"/>
              <a:gd name="T46" fmla="*/ 2147483647 w 506"/>
              <a:gd name="T47" fmla="*/ 2147483647 h 460"/>
              <a:gd name="T48" fmla="*/ 2147483647 w 506"/>
              <a:gd name="T49" fmla="*/ 2147483647 h 460"/>
              <a:gd name="T50" fmla="*/ 2147483647 w 506"/>
              <a:gd name="T51" fmla="*/ 2147483647 h 460"/>
              <a:gd name="T52" fmla="*/ 2147483647 w 506"/>
              <a:gd name="T53" fmla="*/ 2147483647 h 460"/>
              <a:gd name="T54" fmla="*/ 2147483647 w 506"/>
              <a:gd name="T55" fmla="*/ 2147483647 h 460"/>
              <a:gd name="T56" fmla="*/ 2147483647 w 506"/>
              <a:gd name="T57" fmla="*/ 2147483647 h 460"/>
              <a:gd name="T58" fmla="*/ 2147483647 w 506"/>
              <a:gd name="T59" fmla="*/ 2147483647 h 460"/>
              <a:gd name="T60" fmla="*/ 2147483647 w 506"/>
              <a:gd name="T61" fmla="*/ 2147483647 h 460"/>
              <a:gd name="T62" fmla="*/ 2147483647 w 506"/>
              <a:gd name="T63" fmla="*/ 2147483647 h 460"/>
              <a:gd name="T64" fmla="*/ 2147483647 w 506"/>
              <a:gd name="T65" fmla="*/ 2147483647 h 460"/>
              <a:gd name="T66" fmla="*/ 2147483647 w 506"/>
              <a:gd name="T67" fmla="*/ 2147483647 h 460"/>
              <a:gd name="T68" fmla="*/ 2147483647 w 506"/>
              <a:gd name="T69" fmla="*/ 2147483647 h 460"/>
              <a:gd name="T70" fmla="*/ 2147483647 w 506"/>
              <a:gd name="T71" fmla="*/ 2147483647 h 460"/>
              <a:gd name="T72" fmla="*/ 2147483647 w 506"/>
              <a:gd name="T73" fmla="*/ 2147483647 h 460"/>
              <a:gd name="T74" fmla="*/ 2147483647 w 506"/>
              <a:gd name="T75" fmla="*/ 2147483647 h 460"/>
              <a:gd name="T76" fmla="*/ 2147483647 w 506"/>
              <a:gd name="T77" fmla="*/ 2147483647 h 460"/>
              <a:gd name="T78" fmla="*/ 2147483647 w 506"/>
              <a:gd name="T79" fmla="*/ 2147483647 h 460"/>
              <a:gd name="T80" fmla="*/ 2147483647 w 506"/>
              <a:gd name="T81" fmla="*/ 2147483647 h 460"/>
              <a:gd name="T82" fmla="*/ 2147483647 w 506"/>
              <a:gd name="T83" fmla="*/ 2147483647 h 460"/>
              <a:gd name="T84" fmla="*/ 2147483647 w 506"/>
              <a:gd name="T85" fmla="*/ 0 h 460"/>
              <a:gd name="T86" fmla="*/ 2147483647 w 506"/>
              <a:gd name="T87" fmla="*/ 2147483647 h 460"/>
              <a:gd name="T88" fmla="*/ 2147483647 w 506"/>
              <a:gd name="T89" fmla="*/ 2147483647 h 460"/>
              <a:gd name="T90" fmla="*/ 2147483647 w 506"/>
              <a:gd name="T91" fmla="*/ 2147483647 h 460"/>
              <a:gd name="T92" fmla="*/ 2147483647 w 506"/>
              <a:gd name="T93" fmla="*/ 2147483647 h 460"/>
              <a:gd name="T94" fmla="*/ 2147483647 w 506"/>
              <a:gd name="T95" fmla="*/ 2147483647 h 460"/>
              <a:gd name="T96" fmla="*/ 2147483647 w 506"/>
              <a:gd name="T97" fmla="*/ 2147483647 h 460"/>
              <a:gd name="T98" fmla="*/ 0 w 506"/>
              <a:gd name="T99" fmla="*/ 2147483647 h 460"/>
              <a:gd name="T100" fmla="*/ 0 w 506"/>
              <a:gd name="T101" fmla="*/ 2147483647 h 460"/>
              <a:gd name="T102" fmla="*/ 2147483647 w 506"/>
              <a:gd name="T103" fmla="*/ 2147483647 h 460"/>
              <a:gd name="T104" fmla="*/ 2147483647 w 506"/>
              <a:gd name="T105" fmla="*/ 2147483647 h 460"/>
              <a:gd name="T106" fmla="*/ 2147483647 w 506"/>
              <a:gd name="T107" fmla="*/ 2147483647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3" name="Freeform 26">
            <a:extLst>
              <a:ext uri="{FF2B5EF4-FFF2-40B4-BE49-F238E27FC236}">
                <a16:creationId xmlns:a16="http://schemas.microsoft.com/office/drawing/2014/main" id="{CDCB58DB-7DF7-4B96-ADA8-4B3D46695B56}"/>
              </a:ext>
            </a:extLst>
          </p:cNvPr>
          <p:cNvSpPr>
            <a:spLocks/>
          </p:cNvSpPr>
          <p:nvPr/>
        </p:nvSpPr>
        <p:spPr bwMode="auto">
          <a:xfrm>
            <a:off x="4896702" y="3878833"/>
            <a:ext cx="421134" cy="896227"/>
          </a:xfrm>
          <a:custGeom>
            <a:avLst/>
            <a:gdLst>
              <a:gd name="T0" fmla="*/ 2147483647 w 292"/>
              <a:gd name="T1" fmla="*/ 2147483647 h 606"/>
              <a:gd name="T2" fmla="*/ 2147483647 w 292"/>
              <a:gd name="T3" fmla="*/ 2147483647 h 606"/>
              <a:gd name="T4" fmla="*/ 2147483647 w 292"/>
              <a:gd name="T5" fmla="*/ 2147483647 h 606"/>
              <a:gd name="T6" fmla="*/ 2147483647 w 292"/>
              <a:gd name="T7" fmla="*/ 2147483647 h 606"/>
              <a:gd name="T8" fmla="*/ 2147483647 w 292"/>
              <a:gd name="T9" fmla="*/ 2147483647 h 606"/>
              <a:gd name="T10" fmla="*/ 2147483647 w 292"/>
              <a:gd name="T11" fmla="*/ 2147483647 h 606"/>
              <a:gd name="T12" fmla="*/ 2147483647 w 292"/>
              <a:gd name="T13" fmla="*/ 2147483647 h 606"/>
              <a:gd name="T14" fmla="*/ 2147483647 w 292"/>
              <a:gd name="T15" fmla="*/ 2147483647 h 606"/>
              <a:gd name="T16" fmla="*/ 2147483647 w 292"/>
              <a:gd name="T17" fmla="*/ 2147483647 h 606"/>
              <a:gd name="T18" fmla="*/ 2147483647 w 292"/>
              <a:gd name="T19" fmla="*/ 2147483647 h 606"/>
              <a:gd name="T20" fmla="*/ 2147483647 w 292"/>
              <a:gd name="T21" fmla="*/ 2147483647 h 606"/>
              <a:gd name="T22" fmla="*/ 2147483647 w 292"/>
              <a:gd name="T23" fmla="*/ 2147483647 h 606"/>
              <a:gd name="T24" fmla="*/ 2147483647 w 292"/>
              <a:gd name="T25" fmla="*/ 2147483647 h 606"/>
              <a:gd name="T26" fmla="*/ 2147483647 w 292"/>
              <a:gd name="T27" fmla="*/ 2147483647 h 606"/>
              <a:gd name="T28" fmla="*/ 2147483647 w 292"/>
              <a:gd name="T29" fmla="*/ 2147483647 h 606"/>
              <a:gd name="T30" fmla="*/ 2147483647 w 292"/>
              <a:gd name="T31" fmla="*/ 2147483647 h 606"/>
              <a:gd name="T32" fmla="*/ 2147483647 w 292"/>
              <a:gd name="T33" fmla="*/ 2147483647 h 606"/>
              <a:gd name="T34" fmla="*/ 2147483647 w 292"/>
              <a:gd name="T35" fmla="*/ 2147483647 h 606"/>
              <a:gd name="T36" fmla="*/ 2147483647 w 292"/>
              <a:gd name="T37" fmla="*/ 0 h 606"/>
              <a:gd name="T38" fmla="*/ 2147483647 w 292"/>
              <a:gd name="T39" fmla="*/ 2147483647 h 606"/>
              <a:gd name="T40" fmla="*/ 2147483647 w 292"/>
              <a:gd name="T41" fmla="*/ 2147483647 h 606"/>
              <a:gd name="T42" fmla="*/ 2147483647 w 292"/>
              <a:gd name="T43" fmla="*/ 2147483647 h 606"/>
              <a:gd name="T44" fmla="*/ 2147483647 w 292"/>
              <a:gd name="T45" fmla="*/ 2147483647 h 606"/>
              <a:gd name="T46" fmla="*/ 2147483647 w 292"/>
              <a:gd name="T47" fmla="*/ 2147483647 h 606"/>
              <a:gd name="T48" fmla="*/ 2147483647 w 292"/>
              <a:gd name="T49" fmla="*/ 2147483647 h 606"/>
              <a:gd name="T50" fmla="*/ 2147483647 w 292"/>
              <a:gd name="T51" fmla="*/ 2147483647 h 606"/>
              <a:gd name="T52" fmla="*/ 2147483647 w 292"/>
              <a:gd name="T53" fmla="*/ 2147483647 h 606"/>
              <a:gd name="T54" fmla="*/ 2147483647 w 292"/>
              <a:gd name="T55" fmla="*/ 2147483647 h 606"/>
              <a:gd name="T56" fmla="*/ 2147483647 w 292"/>
              <a:gd name="T57" fmla="*/ 2147483647 h 606"/>
              <a:gd name="T58" fmla="*/ 2147483647 w 292"/>
              <a:gd name="T59" fmla="*/ 2147483647 h 606"/>
              <a:gd name="T60" fmla="*/ 2147483647 w 292"/>
              <a:gd name="T61" fmla="*/ 2147483647 h 606"/>
              <a:gd name="T62" fmla="*/ 2147483647 w 292"/>
              <a:gd name="T63" fmla="*/ 2147483647 h 606"/>
              <a:gd name="T64" fmla="*/ 0 w 292"/>
              <a:gd name="T65" fmla="*/ 2147483647 h 606"/>
              <a:gd name="T66" fmla="*/ 2147483647 w 292"/>
              <a:gd name="T67" fmla="*/ 2147483647 h 606"/>
              <a:gd name="T68" fmla="*/ 2147483647 w 292"/>
              <a:gd name="T69" fmla="*/ 2147483647 h 606"/>
              <a:gd name="T70" fmla="*/ 2147483647 w 292"/>
              <a:gd name="T71" fmla="*/ 2147483647 h 606"/>
              <a:gd name="T72" fmla="*/ 2147483647 w 292"/>
              <a:gd name="T73" fmla="*/ 2147483647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4" name="Freeform 27">
            <a:extLst>
              <a:ext uri="{FF2B5EF4-FFF2-40B4-BE49-F238E27FC236}">
                <a16:creationId xmlns:a16="http://schemas.microsoft.com/office/drawing/2014/main" id="{38467031-B489-4D66-A92F-9689E9D08D56}"/>
              </a:ext>
            </a:extLst>
          </p:cNvPr>
          <p:cNvSpPr>
            <a:spLocks/>
          </p:cNvSpPr>
          <p:nvPr/>
        </p:nvSpPr>
        <p:spPr bwMode="auto">
          <a:xfrm>
            <a:off x="5220449" y="3534029"/>
            <a:ext cx="651442" cy="973873"/>
          </a:xfrm>
          <a:custGeom>
            <a:avLst/>
            <a:gdLst>
              <a:gd name="T0" fmla="*/ 2147483647 w 455"/>
              <a:gd name="T1" fmla="*/ 2147483647 h 658"/>
              <a:gd name="T2" fmla="*/ 2147483647 w 455"/>
              <a:gd name="T3" fmla="*/ 2147483647 h 658"/>
              <a:gd name="T4" fmla="*/ 2147483647 w 455"/>
              <a:gd name="T5" fmla="*/ 2147483647 h 658"/>
              <a:gd name="T6" fmla="*/ 2147483647 w 455"/>
              <a:gd name="T7" fmla="*/ 2147483647 h 658"/>
              <a:gd name="T8" fmla="*/ 2147483647 w 455"/>
              <a:gd name="T9" fmla="*/ 2147483647 h 658"/>
              <a:gd name="T10" fmla="*/ 2147483647 w 455"/>
              <a:gd name="T11" fmla="*/ 2147483647 h 658"/>
              <a:gd name="T12" fmla="*/ 2147483647 w 455"/>
              <a:gd name="T13" fmla="*/ 2147483647 h 658"/>
              <a:gd name="T14" fmla="*/ 2147483647 w 455"/>
              <a:gd name="T15" fmla="*/ 2147483647 h 658"/>
              <a:gd name="T16" fmla="*/ 2147483647 w 455"/>
              <a:gd name="T17" fmla="*/ 2147483647 h 658"/>
              <a:gd name="T18" fmla="*/ 2147483647 w 455"/>
              <a:gd name="T19" fmla="*/ 2147483647 h 658"/>
              <a:gd name="T20" fmla="*/ 2147483647 w 455"/>
              <a:gd name="T21" fmla="*/ 2147483647 h 658"/>
              <a:gd name="T22" fmla="*/ 2147483647 w 455"/>
              <a:gd name="T23" fmla="*/ 2147483647 h 658"/>
              <a:gd name="T24" fmla="*/ 2147483647 w 455"/>
              <a:gd name="T25" fmla="*/ 2147483647 h 658"/>
              <a:gd name="T26" fmla="*/ 2147483647 w 455"/>
              <a:gd name="T27" fmla="*/ 2147483647 h 658"/>
              <a:gd name="T28" fmla="*/ 2147483647 w 455"/>
              <a:gd name="T29" fmla="*/ 2147483647 h 658"/>
              <a:gd name="T30" fmla="*/ 2147483647 w 455"/>
              <a:gd name="T31" fmla="*/ 2147483647 h 658"/>
              <a:gd name="T32" fmla="*/ 2147483647 w 455"/>
              <a:gd name="T33" fmla="*/ 2147483647 h 658"/>
              <a:gd name="T34" fmla="*/ 2147483647 w 455"/>
              <a:gd name="T35" fmla="*/ 2147483647 h 658"/>
              <a:gd name="T36" fmla="*/ 2147483647 w 455"/>
              <a:gd name="T37" fmla="*/ 2147483647 h 658"/>
              <a:gd name="T38" fmla="*/ 2147483647 w 455"/>
              <a:gd name="T39" fmla="*/ 2147483647 h 658"/>
              <a:gd name="T40" fmla="*/ 2147483647 w 455"/>
              <a:gd name="T41" fmla="*/ 0 h 658"/>
              <a:gd name="T42" fmla="*/ 2147483647 w 455"/>
              <a:gd name="T43" fmla="*/ 2147483647 h 658"/>
              <a:gd name="T44" fmla="*/ 2147483647 w 455"/>
              <a:gd name="T45" fmla="*/ 2147483647 h 658"/>
              <a:gd name="T46" fmla="*/ 2147483647 w 455"/>
              <a:gd name="T47" fmla="*/ 2147483647 h 658"/>
              <a:gd name="T48" fmla="*/ 2147483647 w 455"/>
              <a:gd name="T49" fmla="*/ 2147483647 h 658"/>
              <a:gd name="T50" fmla="*/ 2147483647 w 455"/>
              <a:gd name="T51" fmla="*/ 2147483647 h 658"/>
              <a:gd name="T52" fmla="*/ 2147483647 w 455"/>
              <a:gd name="T53" fmla="*/ 2147483647 h 658"/>
              <a:gd name="T54" fmla="*/ 2147483647 w 455"/>
              <a:gd name="T55" fmla="*/ 2147483647 h 658"/>
              <a:gd name="T56" fmla="*/ 2147483647 w 455"/>
              <a:gd name="T57" fmla="*/ 2147483647 h 658"/>
              <a:gd name="T58" fmla="*/ 2147483647 w 455"/>
              <a:gd name="T59" fmla="*/ 2147483647 h 658"/>
              <a:gd name="T60" fmla="*/ 2147483647 w 455"/>
              <a:gd name="T61" fmla="*/ 2147483647 h 658"/>
              <a:gd name="T62" fmla="*/ 2147483647 w 455"/>
              <a:gd name="T63" fmla="*/ 2147483647 h 658"/>
              <a:gd name="T64" fmla="*/ 2147483647 w 455"/>
              <a:gd name="T65" fmla="*/ 2147483647 h 658"/>
              <a:gd name="T66" fmla="*/ 2147483647 w 455"/>
              <a:gd name="T67" fmla="*/ 2147483647 h 658"/>
              <a:gd name="T68" fmla="*/ 2147483647 w 455"/>
              <a:gd name="T69" fmla="*/ 2147483647 h 658"/>
              <a:gd name="T70" fmla="*/ 2147483647 w 455"/>
              <a:gd name="T71" fmla="*/ 2147483647 h 658"/>
              <a:gd name="T72" fmla="*/ 2147483647 w 455"/>
              <a:gd name="T73" fmla="*/ 2147483647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5" name="Freeform 28">
            <a:extLst>
              <a:ext uri="{FF2B5EF4-FFF2-40B4-BE49-F238E27FC236}">
                <a16:creationId xmlns:a16="http://schemas.microsoft.com/office/drawing/2014/main" id="{3A94463E-8CC8-4954-B33D-362A3515487D}"/>
              </a:ext>
            </a:extLst>
          </p:cNvPr>
          <p:cNvSpPr>
            <a:spLocks/>
          </p:cNvSpPr>
          <p:nvPr/>
        </p:nvSpPr>
        <p:spPr bwMode="auto">
          <a:xfrm>
            <a:off x="5559988" y="3878833"/>
            <a:ext cx="130288" cy="235572"/>
          </a:xfrm>
          <a:custGeom>
            <a:avLst/>
            <a:gdLst>
              <a:gd name="T0" fmla="*/ 2147483647 w 89"/>
              <a:gd name="T1" fmla="*/ 2147483647 h 160"/>
              <a:gd name="T2" fmla="*/ 2147483647 w 89"/>
              <a:gd name="T3" fmla="*/ 2147483647 h 160"/>
              <a:gd name="T4" fmla="*/ 2147483647 w 89"/>
              <a:gd name="T5" fmla="*/ 2147483647 h 160"/>
              <a:gd name="T6" fmla="*/ 2147483647 w 89"/>
              <a:gd name="T7" fmla="*/ 2147483647 h 160"/>
              <a:gd name="T8" fmla="*/ 0 w 89"/>
              <a:gd name="T9" fmla="*/ 2147483647 h 160"/>
              <a:gd name="T10" fmla="*/ 2147483647 w 89"/>
              <a:gd name="T11" fmla="*/ 2147483647 h 160"/>
              <a:gd name="T12" fmla="*/ 2147483647 w 89"/>
              <a:gd name="T13" fmla="*/ 2147483647 h 160"/>
              <a:gd name="T14" fmla="*/ 2147483647 w 89"/>
              <a:gd name="T15" fmla="*/ 2147483647 h 160"/>
              <a:gd name="T16" fmla="*/ 2147483647 w 89"/>
              <a:gd name="T17" fmla="*/ 0 h 160"/>
              <a:gd name="T18" fmla="*/ 2147483647 w 89"/>
              <a:gd name="T19" fmla="*/ 2147483647 h 160"/>
              <a:gd name="T20" fmla="*/ 2147483647 w 89"/>
              <a:gd name="T21" fmla="*/ 2147483647 h 160"/>
              <a:gd name="T22" fmla="*/ 2147483647 w 89"/>
              <a:gd name="T23" fmla="*/ 2147483647 h 160"/>
              <a:gd name="T24" fmla="*/ 2147483647 w 89"/>
              <a:gd name="T25" fmla="*/ 2147483647 h 160"/>
              <a:gd name="T26" fmla="*/ 2147483647 w 89"/>
              <a:gd name="T27" fmla="*/ 2147483647 h 160"/>
              <a:gd name="T28" fmla="*/ 2147483647 w 89"/>
              <a:gd name="T29" fmla="*/ 2147483647 h 160"/>
              <a:gd name="T30" fmla="*/ 2147483647 w 89"/>
              <a:gd name="T31" fmla="*/ 2147483647 h 160"/>
              <a:gd name="T32" fmla="*/ 2147483647 w 89"/>
              <a:gd name="T33" fmla="*/ 2147483647 h 160"/>
              <a:gd name="T34" fmla="*/ 2147483647 w 89"/>
              <a:gd name="T35" fmla="*/ 2147483647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6" name="Freeform 29">
            <a:extLst>
              <a:ext uri="{FF2B5EF4-FFF2-40B4-BE49-F238E27FC236}">
                <a16:creationId xmlns:a16="http://schemas.microsoft.com/office/drawing/2014/main" id="{638F5B9E-1BA5-4641-B8EF-EEF1D5582089}"/>
              </a:ext>
            </a:extLst>
          </p:cNvPr>
          <p:cNvSpPr>
            <a:spLocks/>
          </p:cNvSpPr>
          <p:nvPr/>
        </p:nvSpPr>
        <p:spPr bwMode="auto">
          <a:xfrm>
            <a:off x="5403379" y="3781446"/>
            <a:ext cx="203987" cy="226360"/>
          </a:xfrm>
          <a:custGeom>
            <a:avLst/>
            <a:gdLst>
              <a:gd name="T0" fmla="*/ 2147483647 w 142"/>
              <a:gd name="T1" fmla="*/ 2147483647 h 153"/>
              <a:gd name="T2" fmla="*/ 2147483647 w 142"/>
              <a:gd name="T3" fmla="*/ 2147483647 h 153"/>
              <a:gd name="T4" fmla="*/ 2147483647 w 142"/>
              <a:gd name="T5" fmla="*/ 2147483647 h 153"/>
              <a:gd name="T6" fmla="*/ 2147483647 w 142"/>
              <a:gd name="T7" fmla="*/ 2147483647 h 153"/>
              <a:gd name="T8" fmla="*/ 2147483647 w 142"/>
              <a:gd name="T9" fmla="*/ 2147483647 h 153"/>
              <a:gd name="T10" fmla="*/ 2147483647 w 142"/>
              <a:gd name="T11" fmla="*/ 2147483647 h 153"/>
              <a:gd name="T12" fmla="*/ 2147483647 w 142"/>
              <a:gd name="T13" fmla="*/ 2147483647 h 153"/>
              <a:gd name="T14" fmla="*/ 2147483647 w 142"/>
              <a:gd name="T15" fmla="*/ 0 h 153"/>
              <a:gd name="T16" fmla="*/ 2147483647 w 142"/>
              <a:gd name="T17" fmla="*/ 2147483647 h 153"/>
              <a:gd name="T18" fmla="*/ 2147483647 w 142"/>
              <a:gd name="T19" fmla="*/ 2147483647 h 153"/>
              <a:gd name="T20" fmla="*/ 2147483647 w 142"/>
              <a:gd name="T21" fmla="*/ 2147483647 h 153"/>
              <a:gd name="T22" fmla="*/ 0 w 142"/>
              <a:gd name="T23" fmla="*/ 2147483647 h 153"/>
              <a:gd name="T24" fmla="*/ 2147483647 w 142"/>
              <a:gd name="T25" fmla="*/ 2147483647 h 153"/>
              <a:gd name="T26" fmla="*/ 2147483647 w 142"/>
              <a:gd name="T27" fmla="*/ 2147483647 h 153"/>
              <a:gd name="T28" fmla="*/ 2147483647 w 142"/>
              <a:gd name="T29" fmla="*/ 2147483647 h 153"/>
              <a:gd name="T30" fmla="*/ 2147483647 w 142"/>
              <a:gd name="T31" fmla="*/ 2147483647 h 153"/>
              <a:gd name="T32" fmla="*/ 2147483647 w 142"/>
              <a:gd name="T33" fmla="*/ 2147483647 h 153"/>
              <a:gd name="T34" fmla="*/ 2147483647 w 142"/>
              <a:gd name="T35" fmla="*/ 2147483647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7" name="Freeform 30">
            <a:extLst>
              <a:ext uri="{FF2B5EF4-FFF2-40B4-BE49-F238E27FC236}">
                <a16:creationId xmlns:a16="http://schemas.microsoft.com/office/drawing/2014/main" id="{F4A3E5F7-D9BC-4328-B4B9-97F8D08D7024}"/>
              </a:ext>
            </a:extLst>
          </p:cNvPr>
          <p:cNvSpPr>
            <a:spLocks/>
          </p:cNvSpPr>
          <p:nvPr/>
        </p:nvSpPr>
        <p:spPr bwMode="auto">
          <a:xfrm>
            <a:off x="4245260" y="4105193"/>
            <a:ext cx="335592" cy="592220"/>
          </a:xfrm>
          <a:custGeom>
            <a:avLst/>
            <a:gdLst>
              <a:gd name="T0" fmla="*/ 2147483647 w 230"/>
              <a:gd name="T1" fmla="*/ 2147483647 h 400"/>
              <a:gd name="T2" fmla="*/ 2147483647 w 230"/>
              <a:gd name="T3" fmla="*/ 2147483647 h 400"/>
              <a:gd name="T4" fmla="*/ 2147483647 w 230"/>
              <a:gd name="T5" fmla="*/ 2147483647 h 400"/>
              <a:gd name="T6" fmla="*/ 2147483647 w 230"/>
              <a:gd name="T7" fmla="*/ 2147483647 h 400"/>
              <a:gd name="T8" fmla="*/ 2147483647 w 230"/>
              <a:gd name="T9" fmla="*/ 2147483647 h 400"/>
              <a:gd name="T10" fmla="*/ 2147483647 w 230"/>
              <a:gd name="T11" fmla="*/ 2147483647 h 400"/>
              <a:gd name="T12" fmla="*/ 2147483647 w 230"/>
              <a:gd name="T13" fmla="*/ 2147483647 h 400"/>
              <a:gd name="T14" fmla="*/ 2147483647 w 230"/>
              <a:gd name="T15" fmla="*/ 2147483647 h 400"/>
              <a:gd name="T16" fmla="*/ 2147483647 w 230"/>
              <a:gd name="T17" fmla="*/ 0 h 400"/>
              <a:gd name="T18" fmla="*/ 2147483647 w 230"/>
              <a:gd name="T19" fmla="*/ 2147483647 h 400"/>
              <a:gd name="T20" fmla="*/ 2147483647 w 230"/>
              <a:gd name="T21" fmla="*/ 2147483647 h 400"/>
              <a:gd name="T22" fmla="*/ 2147483647 w 230"/>
              <a:gd name="T23" fmla="*/ 2147483647 h 400"/>
              <a:gd name="T24" fmla="*/ 2147483647 w 230"/>
              <a:gd name="T25" fmla="*/ 2147483647 h 400"/>
              <a:gd name="T26" fmla="*/ 2147483647 w 230"/>
              <a:gd name="T27" fmla="*/ 2147483647 h 400"/>
              <a:gd name="T28" fmla="*/ 0 w 230"/>
              <a:gd name="T29" fmla="*/ 2147483647 h 400"/>
              <a:gd name="T30" fmla="*/ 2147483647 w 230"/>
              <a:gd name="T31" fmla="*/ 2147483647 h 400"/>
              <a:gd name="T32" fmla="*/ 2147483647 w 230"/>
              <a:gd name="T33" fmla="*/ 2147483647 h 400"/>
              <a:gd name="T34" fmla="*/ 2147483647 w 230"/>
              <a:gd name="T35" fmla="*/ 2147483647 h 400"/>
              <a:gd name="T36" fmla="*/ 2147483647 w 230"/>
              <a:gd name="T37" fmla="*/ 2147483647 h 400"/>
              <a:gd name="T38" fmla="*/ 2147483647 w 230"/>
              <a:gd name="T39" fmla="*/ 2147483647 h 400"/>
              <a:gd name="T40" fmla="*/ 2147483647 w 230"/>
              <a:gd name="T41" fmla="*/ 2147483647 h 400"/>
              <a:gd name="T42" fmla="*/ 2147483647 w 230"/>
              <a:gd name="T43" fmla="*/ 2147483647 h 400"/>
              <a:gd name="T44" fmla="*/ 2147483647 w 230"/>
              <a:gd name="T45" fmla="*/ 2147483647 h 400"/>
              <a:gd name="T46" fmla="*/ 2147483647 w 230"/>
              <a:gd name="T47" fmla="*/ 2147483647 h 400"/>
              <a:gd name="T48" fmla="*/ 2147483647 w 230"/>
              <a:gd name="T49" fmla="*/ 2147483647 h 400"/>
              <a:gd name="T50" fmla="*/ 2147483647 w 230"/>
              <a:gd name="T51" fmla="*/ 2147483647 h 400"/>
              <a:gd name="T52" fmla="*/ 2147483647 w 230"/>
              <a:gd name="T53" fmla="*/ 2147483647 h 400"/>
              <a:gd name="T54" fmla="*/ 2147483647 w 230"/>
              <a:gd name="T55" fmla="*/ 2147483647 h 400"/>
              <a:gd name="T56" fmla="*/ 2147483647 w 230"/>
              <a:gd name="T57" fmla="*/ 2147483647 h 400"/>
              <a:gd name="T58" fmla="*/ 2147483647 w 230"/>
              <a:gd name="T59" fmla="*/ 2147483647 h 400"/>
              <a:gd name="T60" fmla="*/ 2147483647 w 230"/>
              <a:gd name="T61" fmla="*/ 2147483647 h 400"/>
              <a:gd name="T62" fmla="*/ 2147483647 w 230"/>
              <a:gd name="T63" fmla="*/ 2147483647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8" name="Freeform 31">
            <a:extLst>
              <a:ext uri="{FF2B5EF4-FFF2-40B4-BE49-F238E27FC236}">
                <a16:creationId xmlns:a16="http://schemas.microsoft.com/office/drawing/2014/main" id="{114535FC-3CA4-4EFE-9CD2-2700EAB6DAEB}"/>
              </a:ext>
            </a:extLst>
          </p:cNvPr>
          <p:cNvSpPr>
            <a:spLocks/>
          </p:cNvSpPr>
          <p:nvPr/>
        </p:nvSpPr>
        <p:spPr bwMode="auto">
          <a:xfrm>
            <a:off x="3493799" y="1887658"/>
            <a:ext cx="2688678" cy="2516277"/>
          </a:xfrm>
          <a:custGeom>
            <a:avLst/>
            <a:gdLst>
              <a:gd name="T0" fmla="*/ 2147483647 w 1876"/>
              <a:gd name="T1" fmla="*/ 2147483647 h 1700"/>
              <a:gd name="T2" fmla="*/ 2147483647 w 1876"/>
              <a:gd name="T3" fmla="*/ 2147483647 h 1700"/>
              <a:gd name="T4" fmla="*/ 2147483647 w 1876"/>
              <a:gd name="T5" fmla="*/ 2147483647 h 1700"/>
              <a:gd name="T6" fmla="*/ 2147483647 w 1876"/>
              <a:gd name="T7" fmla="*/ 2147483647 h 1700"/>
              <a:gd name="T8" fmla="*/ 2147483647 w 1876"/>
              <a:gd name="T9" fmla="*/ 2147483647 h 1700"/>
              <a:gd name="T10" fmla="*/ 2147483647 w 1876"/>
              <a:gd name="T11" fmla="*/ 2147483647 h 1700"/>
              <a:gd name="T12" fmla="*/ 2147483647 w 1876"/>
              <a:gd name="T13" fmla="*/ 2147483647 h 1700"/>
              <a:gd name="T14" fmla="*/ 2147483647 w 1876"/>
              <a:gd name="T15" fmla="*/ 2147483647 h 1700"/>
              <a:gd name="T16" fmla="*/ 2147483647 w 1876"/>
              <a:gd name="T17" fmla="*/ 2147483647 h 1700"/>
              <a:gd name="T18" fmla="*/ 2147483647 w 1876"/>
              <a:gd name="T19" fmla="*/ 2147483647 h 1700"/>
              <a:gd name="T20" fmla="*/ 2147483647 w 1876"/>
              <a:gd name="T21" fmla="*/ 2147483647 h 1700"/>
              <a:gd name="T22" fmla="*/ 2147483647 w 1876"/>
              <a:gd name="T23" fmla="*/ 2147483647 h 1700"/>
              <a:gd name="T24" fmla="*/ 2147483647 w 1876"/>
              <a:gd name="T25" fmla="*/ 2147483647 h 1700"/>
              <a:gd name="T26" fmla="*/ 2147483647 w 1876"/>
              <a:gd name="T27" fmla="*/ 2147483647 h 1700"/>
              <a:gd name="T28" fmla="*/ 2147483647 w 1876"/>
              <a:gd name="T29" fmla="*/ 2147483647 h 1700"/>
              <a:gd name="T30" fmla="*/ 2147483647 w 1876"/>
              <a:gd name="T31" fmla="*/ 2147483647 h 1700"/>
              <a:gd name="T32" fmla="*/ 2147483647 w 1876"/>
              <a:gd name="T33" fmla="*/ 2147483647 h 1700"/>
              <a:gd name="T34" fmla="*/ 2147483647 w 1876"/>
              <a:gd name="T35" fmla="*/ 2147483647 h 1700"/>
              <a:gd name="T36" fmla="*/ 2147483647 w 1876"/>
              <a:gd name="T37" fmla="*/ 2147483647 h 1700"/>
              <a:gd name="T38" fmla="*/ 2147483647 w 1876"/>
              <a:gd name="T39" fmla="*/ 2147483647 h 1700"/>
              <a:gd name="T40" fmla="*/ 2147483647 w 1876"/>
              <a:gd name="T41" fmla="*/ 2147483647 h 1700"/>
              <a:gd name="T42" fmla="*/ 2147483647 w 1876"/>
              <a:gd name="T43" fmla="*/ 2147483647 h 1700"/>
              <a:gd name="T44" fmla="*/ 2147483647 w 1876"/>
              <a:gd name="T45" fmla="*/ 2147483647 h 1700"/>
              <a:gd name="T46" fmla="*/ 2147483647 w 1876"/>
              <a:gd name="T47" fmla="*/ 2147483647 h 1700"/>
              <a:gd name="T48" fmla="*/ 2147483647 w 1876"/>
              <a:gd name="T49" fmla="*/ 2147483647 h 1700"/>
              <a:gd name="T50" fmla="*/ 2147483647 w 1876"/>
              <a:gd name="T51" fmla="*/ 2147483647 h 1700"/>
              <a:gd name="T52" fmla="*/ 2147483647 w 1876"/>
              <a:gd name="T53" fmla="*/ 2147483647 h 1700"/>
              <a:gd name="T54" fmla="*/ 2147483647 w 1876"/>
              <a:gd name="T55" fmla="*/ 2147483647 h 1700"/>
              <a:gd name="T56" fmla="*/ 2147483647 w 1876"/>
              <a:gd name="T57" fmla="*/ 0 h 1700"/>
              <a:gd name="T58" fmla="*/ 2147483647 w 1876"/>
              <a:gd name="T59" fmla="*/ 2147483647 h 1700"/>
              <a:gd name="T60" fmla="*/ 2147483647 w 1876"/>
              <a:gd name="T61" fmla="*/ 2147483647 h 1700"/>
              <a:gd name="T62" fmla="*/ 2147483647 w 1876"/>
              <a:gd name="T63" fmla="*/ 2147483647 h 1700"/>
              <a:gd name="T64" fmla="*/ 2147483647 w 1876"/>
              <a:gd name="T65" fmla="*/ 2147483647 h 1700"/>
              <a:gd name="T66" fmla="*/ 2147483647 w 1876"/>
              <a:gd name="T67" fmla="*/ 2147483647 h 1700"/>
              <a:gd name="T68" fmla="*/ 2147483647 w 1876"/>
              <a:gd name="T69" fmla="*/ 2147483647 h 1700"/>
              <a:gd name="T70" fmla="*/ 2147483647 w 1876"/>
              <a:gd name="T71" fmla="*/ 2147483647 h 1700"/>
              <a:gd name="T72" fmla="*/ 2147483647 w 1876"/>
              <a:gd name="T73" fmla="*/ 2147483647 h 1700"/>
              <a:gd name="T74" fmla="*/ 2147483647 w 1876"/>
              <a:gd name="T75" fmla="*/ 2147483647 h 1700"/>
              <a:gd name="T76" fmla="*/ 2147483647 w 1876"/>
              <a:gd name="T77" fmla="*/ 2147483647 h 1700"/>
              <a:gd name="T78" fmla="*/ 2147483647 w 1876"/>
              <a:gd name="T79" fmla="*/ 2147483647 h 1700"/>
              <a:gd name="T80" fmla="*/ 2147483647 w 1876"/>
              <a:gd name="T81" fmla="*/ 2147483647 h 1700"/>
              <a:gd name="T82" fmla="*/ 2147483647 w 1876"/>
              <a:gd name="T83" fmla="*/ 2147483647 h 1700"/>
              <a:gd name="T84" fmla="*/ 2147483647 w 1876"/>
              <a:gd name="T85" fmla="*/ 2147483647 h 1700"/>
              <a:gd name="T86" fmla="*/ 2147483647 w 1876"/>
              <a:gd name="T87" fmla="*/ 2147483647 h 1700"/>
              <a:gd name="T88" fmla="*/ 2147483647 w 1876"/>
              <a:gd name="T89" fmla="*/ 2147483647 h 1700"/>
              <a:gd name="T90" fmla="*/ 2147483647 w 1876"/>
              <a:gd name="T91" fmla="*/ 2147483647 h 1700"/>
              <a:gd name="T92" fmla="*/ 2147483647 w 1876"/>
              <a:gd name="T93" fmla="*/ 2147483647 h 1700"/>
              <a:gd name="T94" fmla="*/ 2147483647 w 1876"/>
              <a:gd name="T95" fmla="*/ 2147483647 h 1700"/>
              <a:gd name="T96" fmla="*/ 2147483647 w 1876"/>
              <a:gd name="T97" fmla="*/ 2147483647 h 1700"/>
              <a:gd name="T98" fmla="*/ 2147483647 w 1876"/>
              <a:gd name="T99" fmla="*/ 2147483647 h 1700"/>
              <a:gd name="T100" fmla="*/ 2147483647 w 1876"/>
              <a:gd name="T101" fmla="*/ 2147483647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宋体"/>
              <a:cs typeface="Calibri" panose="020F0502020204030204" pitchFamily="34" charset="0"/>
            </a:endParaRPr>
          </a:p>
        </p:txBody>
      </p:sp>
      <p:sp>
        <p:nvSpPr>
          <p:cNvPr id="99" name="Freeform 32">
            <a:extLst>
              <a:ext uri="{FF2B5EF4-FFF2-40B4-BE49-F238E27FC236}">
                <a16:creationId xmlns:a16="http://schemas.microsoft.com/office/drawing/2014/main" id="{24BA6F01-B869-447C-934F-53143590D062}"/>
              </a:ext>
            </a:extLst>
          </p:cNvPr>
          <p:cNvSpPr>
            <a:spLocks/>
          </p:cNvSpPr>
          <p:nvPr/>
        </p:nvSpPr>
        <p:spPr bwMode="auto">
          <a:xfrm>
            <a:off x="5752131" y="3295826"/>
            <a:ext cx="705400" cy="706715"/>
          </a:xfrm>
          <a:custGeom>
            <a:avLst/>
            <a:gdLst>
              <a:gd name="T0" fmla="*/ 2147483647 w 491"/>
              <a:gd name="T1" fmla="*/ 2147483647 h 478"/>
              <a:gd name="T2" fmla="*/ 2147483647 w 491"/>
              <a:gd name="T3" fmla="*/ 2147483647 h 478"/>
              <a:gd name="T4" fmla="*/ 2147483647 w 491"/>
              <a:gd name="T5" fmla="*/ 2147483647 h 478"/>
              <a:gd name="T6" fmla="*/ 2147483647 w 491"/>
              <a:gd name="T7" fmla="*/ 2147483647 h 478"/>
              <a:gd name="T8" fmla="*/ 2147483647 w 491"/>
              <a:gd name="T9" fmla="*/ 2147483647 h 478"/>
              <a:gd name="T10" fmla="*/ 2147483647 w 491"/>
              <a:gd name="T11" fmla="*/ 2147483647 h 478"/>
              <a:gd name="T12" fmla="*/ 2147483647 w 491"/>
              <a:gd name="T13" fmla="*/ 2147483647 h 478"/>
              <a:gd name="T14" fmla="*/ 2147483647 w 491"/>
              <a:gd name="T15" fmla="*/ 2147483647 h 478"/>
              <a:gd name="T16" fmla="*/ 2147483647 w 491"/>
              <a:gd name="T17" fmla="*/ 2147483647 h 478"/>
              <a:gd name="T18" fmla="*/ 2147483647 w 491"/>
              <a:gd name="T19" fmla="*/ 2147483647 h 478"/>
              <a:gd name="T20" fmla="*/ 2147483647 w 491"/>
              <a:gd name="T21" fmla="*/ 0 h 478"/>
              <a:gd name="T22" fmla="*/ 2147483647 w 491"/>
              <a:gd name="T23" fmla="*/ 2147483647 h 478"/>
              <a:gd name="T24" fmla="*/ 2147483647 w 491"/>
              <a:gd name="T25" fmla="*/ 2147483647 h 478"/>
              <a:gd name="T26" fmla="*/ 2147483647 w 491"/>
              <a:gd name="T27" fmla="*/ 2147483647 h 478"/>
              <a:gd name="T28" fmla="*/ 2147483647 w 491"/>
              <a:gd name="T29" fmla="*/ 2147483647 h 478"/>
              <a:gd name="T30" fmla="*/ 2147483647 w 491"/>
              <a:gd name="T31" fmla="*/ 2147483647 h 478"/>
              <a:gd name="T32" fmla="*/ 2147483647 w 491"/>
              <a:gd name="T33" fmla="*/ 2147483647 h 478"/>
              <a:gd name="T34" fmla="*/ 2147483647 w 491"/>
              <a:gd name="T35" fmla="*/ 2147483647 h 478"/>
              <a:gd name="T36" fmla="*/ 2147483647 w 491"/>
              <a:gd name="T37" fmla="*/ 2147483647 h 478"/>
              <a:gd name="T38" fmla="*/ 2147483647 w 491"/>
              <a:gd name="T39" fmla="*/ 2147483647 h 478"/>
              <a:gd name="T40" fmla="*/ 2147483647 w 491"/>
              <a:gd name="T41" fmla="*/ 2147483647 h 478"/>
              <a:gd name="T42" fmla="*/ 2147483647 w 491"/>
              <a:gd name="T43" fmla="*/ 2147483647 h 478"/>
              <a:gd name="T44" fmla="*/ 2147483647 w 491"/>
              <a:gd name="T45" fmla="*/ 2147483647 h 478"/>
              <a:gd name="T46" fmla="*/ 2147483647 w 491"/>
              <a:gd name="T47" fmla="*/ 2147483647 h 478"/>
              <a:gd name="T48" fmla="*/ 2147483647 w 491"/>
              <a:gd name="T49" fmla="*/ 2147483647 h 478"/>
              <a:gd name="T50" fmla="*/ 2147483647 w 491"/>
              <a:gd name="T51" fmla="*/ 2147483647 h 478"/>
              <a:gd name="T52" fmla="*/ 2147483647 w 491"/>
              <a:gd name="T53" fmla="*/ 2147483647 h 478"/>
              <a:gd name="T54" fmla="*/ 2147483647 w 491"/>
              <a:gd name="T55" fmla="*/ 2147483647 h 478"/>
              <a:gd name="T56" fmla="*/ 0 w 491"/>
              <a:gd name="T57" fmla="*/ 2147483647 h 478"/>
              <a:gd name="T58" fmla="*/ 2147483647 w 491"/>
              <a:gd name="T59" fmla="*/ 2147483647 h 478"/>
              <a:gd name="T60" fmla="*/ 2147483647 w 491"/>
              <a:gd name="T61" fmla="*/ 2147483647 h 478"/>
              <a:gd name="T62" fmla="*/ 2147483647 w 491"/>
              <a:gd name="T63" fmla="*/ 2147483647 h 478"/>
              <a:gd name="T64" fmla="*/ 2147483647 w 491"/>
              <a:gd name="T65" fmla="*/ 2147483647 h 478"/>
              <a:gd name="T66" fmla="*/ 2147483647 w 491"/>
              <a:gd name="T67" fmla="*/ 2147483647 h 478"/>
              <a:gd name="T68" fmla="*/ 2147483647 w 491"/>
              <a:gd name="T69" fmla="*/ 2147483647 h 478"/>
              <a:gd name="T70" fmla="*/ 2147483647 w 491"/>
              <a:gd name="T71" fmla="*/ 2147483647 h 478"/>
              <a:gd name="T72" fmla="*/ 2147483647 w 491"/>
              <a:gd name="T73" fmla="*/ 2147483647 h 478"/>
              <a:gd name="T74" fmla="*/ 2147483647 w 491"/>
              <a:gd name="T75" fmla="*/ 2147483647 h 478"/>
              <a:gd name="T76" fmla="*/ 2147483647 w 491"/>
              <a:gd name="T77" fmla="*/ 2147483647 h 478"/>
              <a:gd name="T78" fmla="*/ 2147483647 w 491"/>
              <a:gd name="T79" fmla="*/ 2147483647 h 478"/>
              <a:gd name="T80" fmla="*/ 2147483647 w 491"/>
              <a:gd name="T81" fmla="*/ 2147483647 h 478"/>
              <a:gd name="T82" fmla="*/ 2147483647 w 491"/>
              <a:gd name="T83" fmla="*/ 2147483647 h 478"/>
              <a:gd name="T84" fmla="*/ 2147483647 w 491"/>
              <a:gd name="T85" fmla="*/ 2147483647 h 478"/>
              <a:gd name="T86" fmla="*/ 2147483647 w 491"/>
              <a:gd name="T87" fmla="*/ 2147483647 h 478"/>
              <a:gd name="T88" fmla="*/ 2147483647 w 491"/>
              <a:gd name="T89" fmla="*/ 2147483647 h 478"/>
              <a:gd name="T90" fmla="*/ 2147483647 w 491"/>
              <a:gd name="T91" fmla="*/ 2147483647 h 478"/>
              <a:gd name="T92" fmla="*/ 2147483647 w 491"/>
              <a:gd name="T93" fmla="*/ 2147483647 h 478"/>
              <a:gd name="T94" fmla="*/ 2147483647 w 491"/>
              <a:gd name="T95" fmla="*/ 2147483647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0" name="Freeform 33">
            <a:extLst>
              <a:ext uri="{FF2B5EF4-FFF2-40B4-BE49-F238E27FC236}">
                <a16:creationId xmlns:a16="http://schemas.microsoft.com/office/drawing/2014/main" id="{EF01C850-BF6D-4B35-BE53-4A193FC8A762}"/>
              </a:ext>
            </a:extLst>
          </p:cNvPr>
          <p:cNvSpPr>
            <a:spLocks/>
          </p:cNvSpPr>
          <p:nvPr/>
        </p:nvSpPr>
        <p:spPr bwMode="auto">
          <a:xfrm>
            <a:off x="5917953" y="2893116"/>
            <a:ext cx="1018618" cy="726456"/>
          </a:xfrm>
          <a:custGeom>
            <a:avLst/>
            <a:gdLst>
              <a:gd name="T0" fmla="*/ 2147483647 w 709"/>
              <a:gd name="T1" fmla="*/ 2147483647 h 488"/>
              <a:gd name="T2" fmla="*/ 2147483647 w 709"/>
              <a:gd name="T3" fmla="*/ 2147483647 h 488"/>
              <a:gd name="T4" fmla="*/ 2147483647 w 709"/>
              <a:gd name="T5" fmla="*/ 2147483647 h 488"/>
              <a:gd name="T6" fmla="*/ 2147483647 w 709"/>
              <a:gd name="T7" fmla="*/ 2147483647 h 488"/>
              <a:gd name="T8" fmla="*/ 2147483647 w 709"/>
              <a:gd name="T9" fmla="*/ 2147483647 h 488"/>
              <a:gd name="T10" fmla="*/ 2147483647 w 709"/>
              <a:gd name="T11" fmla="*/ 2147483647 h 488"/>
              <a:gd name="T12" fmla="*/ 2147483647 w 709"/>
              <a:gd name="T13" fmla="*/ 2147483647 h 488"/>
              <a:gd name="T14" fmla="*/ 2147483647 w 709"/>
              <a:gd name="T15" fmla="*/ 2147483647 h 488"/>
              <a:gd name="T16" fmla="*/ 2147483647 w 709"/>
              <a:gd name="T17" fmla="*/ 2147483647 h 488"/>
              <a:gd name="T18" fmla="*/ 2147483647 w 709"/>
              <a:gd name="T19" fmla="*/ 2147483647 h 488"/>
              <a:gd name="T20" fmla="*/ 2147483647 w 709"/>
              <a:gd name="T21" fmla="*/ 2147483647 h 488"/>
              <a:gd name="T22" fmla="*/ 2147483647 w 709"/>
              <a:gd name="T23" fmla="*/ 2147483647 h 488"/>
              <a:gd name="T24" fmla="*/ 2147483647 w 709"/>
              <a:gd name="T25" fmla="*/ 2147483647 h 488"/>
              <a:gd name="T26" fmla="*/ 2147483647 w 709"/>
              <a:gd name="T27" fmla="*/ 2147483647 h 488"/>
              <a:gd name="T28" fmla="*/ 2147483647 w 709"/>
              <a:gd name="T29" fmla="*/ 2147483647 h 488"/>
              <a:gd name="T30" fmla="*/ 2147483647 w 709"/>
              <a:gd name="T31" fmla="*/ 2147483647 h 488"/>
              <a:gd name="T32" fmla="*/ 0 w 709"/>
              <a:gd name="T33" fmla="*/ 2147483647 h 488"/>
              <a:gd name="T34" fmla="*/ 2147483647 w 709"/>
              <a:gd name="T35" fmla="*/ 2147483647 h 488"/>
              <a:gd name="T36" fmla="*/ 2147483647 w 709"/>
              <a:gd name="T37" fmla="*/ 2147483647 h 488"/>
              <a:gd name="T38" fmla="*/ 2147483647 w 709"/>
              <a:gd name="T39" fmla="*/ 2147483647 h 488"/>
              <a:gd name="T40" fmla="*/ 2147483647 w 709"/>
              <a:gd name="T41" fmla="*/ 2147483647 h 488"/>
              <a:gd name="T42" fmla="*/ 2147483647 w 709"/>
              <a:gd name="T43" fmla="*/ 2147483647 h 488"/>
              <a:gd name="T44" fmla="*/ 2147483647 w 709"/>
              <a:gd name="T45" fmla="*/ 2147483647 h 488"/>
              <a:gd name="T46" fmla="*/ 2147483647 w 709"/>
              <a:gd name="T47" fmla="*/ 2147483647 h 488"/>
              <a:gd name="T48" fmla="*/ 2147483647 w 709"/>
              <a:gd name="T49" fmla="*/ 2147483647 h 488"/>
              <a:gd name="T50" fmla="*/ 2147483647 w 709"/>
              <a:gd name="T51" fmla="*/ 2147483647 h 488"/>
              <a:gd name="T52" fmla="*/ 2147483647 w 709"/>
              <a:gd name="T53" fmla="*/ 2147483647 h 488"/>
              <a:gd name="T54" fmla="*/ 2147483647 w 709"/>
              <a:gd name="T55" fmla="*/ 2147483647 h 488"/>
              <a:gd name="T56" fmla="*/ 2147483647 w 709"/>
              <a:gd name="T57" fmla="*/ 2147483647 h 488"/>
              <a:gd name="T58" fmla="*/ 2147483647 w 709"/>
              <a:gd name="T59" fmla="*/ 2147483647 h 488"/>
              <a:gd name="T60" fmla="*/ 2147483647 w 709"/>
              <a:gd name="T61" fmla="*/ 2147483647 h 488"/>
              <a:gd name="T62" fmla="*/ 2147483647 w 709"/>
              <a:gd name="T63" fmla="*/ 2147483647 h 488"/>
              <a:gd name="T64" fmla="*/ 2147483647 w 709"/>
              <a:gd name="T65" fmla="*/ 2147483647 h 488"/>
              <a:gd name="T66" fmla="*/ 2147483647 w 709"/>
              <a:gd name="T67" fmla="*/ 2147483647 h 488"/>
              <a:gd name="T68" fmla="*/ 2147483647 w 709"/>
              <a:gd name="T69" fmla="*/ 2147483647 h 488"/>
              <a:gd name="T70" fmla="*/ 2147483647 w 709"/>
              <a:gd name="T71" fmla="*/ 2147483647 h 488"/>
              <a:gd name="T72" fmla="*/ 2147483647 w 709"/>
              <a:gd name="T73" fmla="*/ 2147483647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1" name="Freeform 34">
            <a:extLst>
              <a:ext uri="{FF2B5EF4-FFF2-40B4-BE49-F238E27FC236}">
                <a16:creationId xmlns:a16="http://schemas.microsoft.com/office/drawing/2014/main" id="{A5DC0AAE-B81C-468D-8D00-EAD737A5A2CB}"/>
              </a:ext>
            </a:extLst>
          </p:cNvPr>
          <p:cNvSpPr>
            <a:spLocks/>
          </p:cNvSpPr>
          <p:nvPr/>
        </p:nvSpPr>
        <p:spPr bwMode="auto">
          <a:xfrm>
            <a:off x="5692909" y="1821856"/>
            <a:ext cx="1393691" cy="1313412"/>
          </a:xfrm>
          <a:custGeom>
            <a:avLst/>
            <a:gdLst>
              <a:gd name="T0" fmla="*/ 2147483647 w 970"/>
              <a:gd name="T1" fmla="*/ 2147483647 h 888"/>
              <a:gd name="T2" fmla="*/ 2147483647 w 970"/>
              <a:gd name="T3" fmla="*/ 2147483647 h 888"/>
              <a:gd name="T4" fmla="*/ 2147483647 w 970"/>
              <a:gd name="T5" fmla="*/ 2147483647 h 888"/>
              <a:gd name="T6" fmla="*/ 2147483647 w 970"/>
              <a:gd name="T7" fmla="*/ 2147483647 h 888"/>
              <a:gd name="T8" fmla="*/ 2147483647 w 970"/>
              <a:gd name="T9" fmla="*/ 2147483647 h 888"/>
              <a:gd name="T10" fmla="*/ 2147483647 w 970"/>
              <a:gd name="T11" fmla="*/ 2147483647 h 888"/>
              <a:gd name="T12" fmla="*/ 2147483647 w 970"/>
              <a:gd name="T13" fmla="*/ 2147483647 h 888"/>
              <a:gd name="T14" fmla="*/ 2147483647 w 970"/>
              <a:gd name="T15" fmla="*/ 2147483647 h 888"/>
              <a:gd name="T16" fmla="*/ 2147483647 w 970"/>
              <a:gd name="T17" fmla="*/ 2147483647 h 888"/>
              <a:gd name="T18" fmla="*/ 2147483647 w 970"/>
              <a:gd name="T19" fmla="*/ 2147483647 h 888"/>
              <a:gd name="T20" fmla="*/ 2147483647 w 970"/>
              <a:gd name="T21" fmla="*/ 2147483647 h 888"/>
              <a:gd name="T22" fmla="*/ 2147483647 w 970"/>
              <a:gd name="T23" fmla="*/ 2147483647 h 888"/>
              <a:gd name="T24" fmla="*/ 2147483647 w 970"/>
              <a:gd name="T25" fmla="*/ 2147483647 h 888"/>
              <a:gd name="T26" fmla="*/ 2147483647 w 970"/>
              <a:gd name="T27" fmla="*/ 2147483647 h 888"/>
              <a:gd name="T28" fmla="*/ 2147483647 w 970"/>
              <a:gd name="T29" fmla="*/ 2147483647 h 888"/>
              <a:gd name="T30" fmla="*/ 2147483647 w 970"/>
              <a:gd name="T31" fmla="*/ 2147483647 h 888"/>
              <a:gd name="T32" fmla="*/ 2147483647 w 970"/>
              <a:gd name="T33" fmla="*/ 2147483647 h 888"/>
              <a:gd name="T34" fmla="*/ 2147483647 w 970"/>
              <a:gd name="T35" fmla="*/ 2147483647 h 888"/>
              <a:gd name="T36" fmla="*/ 2147483647 w 970"/>
              <a:gd name="T37" fmla="*/ 2147483647 h 888"/>
              <a:gd name="T38" fmla="*/ 2147483647 w 970"/>
              <a:gd name="T39" fmla="*/ 2147483647 h 888"/>
              <a:gd name="T40" fmla="*/ 2147483647 w 970"/>
              <a:gd name="T41" fmla="*/ 2147483647 h 888"/>
              <a:gd name="T42" fmla="*/ 2147483647 w 970"/>
              <a:gd name="T43" fmla="*/ 2147483647 h 888"/>
              <a:gd name="T44" fmla="*/ 2147483647 w 970"/>
              <a:gd name="T45" fmla="*/ 2147483647 h 888"/>
              <a:gd name="T46" fmla="*/ 2147483647 w 970"/>
              <a:gd name="T47" fmla="*/ 2147483647 h 888"/>
              <a:gd name="T48" fmla="*/ 2147483647 w 970"/>
              <a:gd name="T49" fmla="*/ 2147483647 h 888"/>
              <a:gd name="T50" fmla="*/ 2147483647 w 970"/>
              <a:gd name="T51" fmla="*/ 2147483647 h 888"/>
              <a:gd name="T52" fmla="*/ 2147483647 w 970"/>
              <a:gd name="T53" fmla="*/ 2147483647 h 888"/>
              <a:gd name="T54" fmla="*/ 2147483647 w 970"/>
              <a:gd name="T55" fmla="*/ 2147483647 h 888"/>
              <a:gd name="T56" fmla="*/ 2147483647 w 970"/>
              <a:gd name="T57" fmla="*/ 2147483647 h 888"/>
              <a:gd name="T58" fmla="*/ 2147483647 w 970"/>
              <a:gd name="T59" fmla="*/ 2147483647 h 888"/>
              <a:gd name="T60" fmla="*/ 2147483647 w 970"/>
              <a:gd name="T61" fmla="*/ 2147483647 h 888"/>
              <a:gd name="T62" fmla="*/ 2147483647 w 970"/>
              <a:gd name="T63" fmla="*/ 2147483647 h 888"/>
              <a:gd name="T64" fmla="*/ 2147483647 w 970"/>
              <a:gd name="T65" fmla="*/ 2147483647 h 888"/>
              <a:gd name="T66" fmla="*/ 2147483647 w 970"/>
              <a:gd name="T67" fmla="*/ 2147483647 h 888"/>
              <a:gd name="T68" fmla="*/ 2147483647 w 970"/>
              <a:gd name="T69" fmla="*/ 2147483647 h 888"/>
              <a:gd name="T70" fmla="*/ 2147483647 w 970"/>
              <a:gd name="T71" fmla="*/ 2147483647 h 888"/>
              <a:gd name="T72" fmla="*/ 2147483647 w 970"/>
              <a:gd name="T73" fmla="*/ 0 h 888"/>
              <a:gd name="T74" fmla="*/ 2147483647 w 970"/>
              <a:gd name="T75" fmla="*/ 2147483647 h 888"/>
              <a:gd name="T76" fmla="*/ 0 w 970"/>
              <a:gd name="T77" fmla="*/ 2147483647 h 888"/>
              <a:gd name="T78" fmla="*/ 2147483647 w 970"/>
              <a:gd name="T79" fmla="*/ 2147483647 h 888"/>
              <a:gd name="T80" fmla="*/ 2147483647 w 970"/>
              <a:gd name="T81" fmla="*/ 2147483647 h 888"/>
              <a:gd name="T82" fmla="*/ 2147483647 w 970"/>
              <a:gd name="T83" fmla="*/ 2147483647 h 888"/>
              <a:gd name="T84" fmla="*/ 2147483647 w 970"/>
              <a:gd name="T85" fmla="*/ 2147483647 h 888"/>
              <a:gd name="T86" fmla="*/ 2147483647 w 970"/>
              <a:gd name="T87" fmla="*/ 2147483647 h 888"/>
              <a:gd name="T88" fmla="*/ 2147483647 w 970"/>
              <a:gd name="T89" fmla="*/ 2147483647 h 888"/>
              <a:gd name="T90" fmla="*/ 2147483647 w 970"/>
              <a:gd name="T91" fmla="*/ 2147483647 h 888"/>
              <a:gd name="T92" fmla="*/ 2147483647 w 970"/>
              <a:gd name="T93" fmla="*/ 2147483647 h 888"/>
              <a:gd name="T94" fmla="*/ 2147483647 w 970"/>
              <a:gd name="T95" fmla="*/ 2147483647 h 888"/>
              <a:gd name="T96" fmla="*/ 2147483647 w 970"/>
              <a:gd name="T97" fmla="*/ 2147483647 h 888"/>
              <a:gd name="T98" fmla="*/ 2147483647 w 970"/>
              <a:gd name="T99" fmla="*/ 2147483647 h 888"/>
              <a:gd name="T100" fmla="*/ 2147483647 w 970"/>
              <a:gd name="T101" fmla="*/ 2147483647 h 888"/>
              <a:gd name="T102" fmla="*/ 2147483647 w 970"/>
              <a:gd name="T103" fmla="*/ 2147483647 h 888"/>
              <a:gd name="T104" fmla="*/ 2147483647 w 970"/>
              <a:gd name="T105" fmla="*/ 2147483647 h 888"/>
              <a:gd name="T106" fmla="*/ 2147483647 w 970"/>
              <a:gd name="T107" fmla="*/ 2147483647 h 888"/>
              <a:gd name="T108" fmla="*/ 2147483647 w 970"/>
              <a:gd name="T109" fmla="*/ 2147483647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宋体"/>
              <a:cs typeface="Calibri" panose="020F0502020204030204" pitchFamily="34" charset="0"/>
            </a:endParaRPr>
          </a:p>
        </p:txBody>
      </p:sp>
      <p:sp>
        <p:nvSpPr>
          <p:cNvPr id="102" name="Rectangle 35">
            <a:extLst>
              <a:ext uri="{FF2B5EF4-FFF2-40B4-BE49-F238E27FC236}">
                <a16:creationId xmlns:a16="http://schemas.microsoft.com/office/drawing/2014/main" id="{C601BBE8-D010-4943-9777-21ECAA7D8261}"/>
              </a:ext>
            </a:extLst>
          </p:cNvPr>
          <p:cNvSpPr>
            <a:spLocks noChangeArrowheads="1"/>
          </p:cNvSpPr>
          <p:nvPr/>
        </p:nvSpPr>
        <p:spPr bwMode="auto">
          <a:xfrm>
            <a:off x="6351731" y="2952046"/>
            <a:ext cx="1225238" cy="109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武漢中山店</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武漢光谷店</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武漢大洋中心店 </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a:t>
            </a: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南國項目</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湖北宜昌店</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湖北十堰店</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3" name="Rectangle 36">
            <a:extLst>
              <a:ext uri="{FF2B5EF4-FFF2-40B4-BE49-F238E27FC236}">
                <a16:creationId xmlns:a16="http://schemas.microsoft.com/office/drawing/2014/main" id="{08C7C5A8-200C-4CF6-9C82-879E1FC4A812}"/>
              </a:ext>
            </a:extLst>
          </p:cNvPr>
          <p:cNvSpPr>
            <a:spLocks noChangeArrowheads="1"/>
          </p:cNvSpPr>
          <p:nvPr/>
        </p:nvSpPr>
        <p:spPr bwMode="auto">
          <a:xfrm>
            <a:off x="6914588" y="5340958"/>
            <a:ext cx="1044939" cy="98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福州東街口店</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福州大洋晶典店</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福州地下商業街</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福建泉州店</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4" name="Rectangle 37">
            <a:extLst>
              <a:ext uri="{FF2B5EF4-FFF2-40B4-BE49-F238E27FC236}">
                <a16:creationId xmlns:a16="http://schemas.microsoft.com/office/drawing/2014/main" id="{E75AE38E-51BC-474E-B12A-D88E34A0BE8F}"/>
              </a:ext>
            </a:extLst>
          </p:cNvPr>
          <p:cNvSpPr>
            <a:spLocks noChangeArrowheads="1"/>
          </p:cNvSpPr>
          <p:nvPr/>
        </p:nvSpPr>
        <p:spPr bwMode="auto">
          <a:xfrm>
            <a:off x="6884318" y="3986090"/>
            <a:ext cx="1075209" cy="84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南京新街口店</a:t>
            </a:r>
            <a:b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b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南京江北店</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安徽合肥店</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6" name="Rectangle 40">
            <a:extLst>
              <a:ext uri="{FF2B5EF4-FFF2-40B4-BE49-F238E27FC236}">
                <a16:creationId xmlns:a16="http://schemas.microsoft.com/office/drawing/2014/main" id="{B7AED2C4-446C-4833-AFA1-3096BD21F32A}"/>
              </a:ext>
            </a:extLst>
          </p:cNvPr>
          <p:cNvSpPr>
            <a:spLocks noChangeArrowheads="1"/>
          </p:cNvSpPr>
          <p:nvPr/>
        </p:nvSpPr>
        <p:spPr bwMode="auto">
          <a:xfrm>
            <a:off x="6884318" y="4928462"/>
            <a:ext cx="531682" cy="41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湖南衡陽店</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7" name="Rectangle 41">
            <a:extLst>
              <a:ext uri="{FF2B5EF4-FFF2-40B4-BE49-F238E27FC236}">
                <a16:creationId xmlns:a16="http://schemas.microsoft.com/office/drawing/2014/main" id="{287A2BD4-BE32-4B49-854E-57C419A66D10}"/>
              </a:ext>
            </a:extLst>
          </p:cNvPr>
          <p:cNvSpPr>
            <a:spLocks noChangeArrowheads="1"/>
          </p:cNvSpPr>
          <p:nvPr/>
        </p:nvSpPr>
        <p:spPr bwMode="auto">
          <a:xfrm>
            <a:off x="5065156" y="5642332"/>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8" name="Rectangle 42">
            <a:extLst>
              <a:ext uri="{FF2B5EF4-FFF2-40B4-BE49-F238E27FC236}">
                <a16:creationId xmlns:a16="http://schemas.microsoft.com/office/drawing/2014/main" id="{BC3A8769-AAE8-4B0A-A4C0-66A518E6D995}"/>
              </a:ext>
            </a:extLst>
          </p:cNvPr>
          <p:cNvSpPr>
            <a:spLocks noChangeArrowheads="1"/>
          </p:cNvSpPr>
          <p:nvPr/>
        </p:nvSpPr>
        <p:spPr bwMode="auto">
          <a:xfrm>
            <a:off x="4646654" y="4806645"/>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9" name="Rectangle 43">
            <a:extLst>
              <a:ext uri="{FF2B5EF4-FFF2-40B4-BE49-F238E27FC236}">
                <a16:creationId xmlns:a16="http://schemas.microsoft.com/office/drawing/2014/main" id="{51B8D7C3-6F05-41AB-994F-41FB7C17668A}"/>
              </a:ext>
            </a:extLst>
          </p:cNvPr>
          <p:cNvSpPr>
            <a:spLocks noChangeArrowheads="1"/>
          </p:cNvSpPr>
          <p:nvPr/>
        </p:nvSpPr>
        <p:spPr bwMode="auto">
          <a:xfrm>
            <a:off x="4349228" y="5284368"/>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10" name="Rectangle 44">
            <a:extLst>
              <a:ext uri="{FF2B5EF4-FFF2-40B4-BE49-F238E27FC236}">
                <a16:creationId xmlns:a16="http://schemas.microsoft.com/office/drawing/2014/main" id="{CB280161-CDD4-462D-B4E8-181FC12A2436}"/>
              </a:ext>
            </a:extLst>
          </p:cNvPr>
          <p:cNvSpPr>
            <a:spLocks noChangeArrowheads="1"/>
          </p:cNvSpPr>
          <p:nvPr/>
        </p:nvSpPr>
        <p:spPr bwMode="auto">
          <a:xfrm>
            <a:off x="5900844" y="4806645"/>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11" name="Rectangle 45">
            <a:extLst>
              <a:ext uri="{FF2B5EF4-FFF2-40B4-BE49-F238E27FC236}">
                <a16:creationId xmlns:a16="http://schemas.microsoft.com/office/drawing/2014/main" id="{D98F32DE-CE7B-43FD-807C-ACD5813C855D}"/>
              </a:ext>
            </a:extLst>
          </p:cNvPr>
          <p:cNvSpPr>
            <a:spLocks noChangeArrowheads="1"/>
          </p:cNvSpPr>
          <p:nvPr/>
        </p:nvSpPr>
        <p:spPr bwMode="auto">
          <a:xfrm>
            <a:off x="5124377" y="5165924"/>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12" name="Rectangle 46">
            <a:extLst>
              <a:ext uri="{FF2B5EF4-FFF2-40B4-BE49-F238E27FC236}">
                <a16:creationId xmlns:a16="http://schemas.microsoft.com/office/drawing/2014/main" id="{CF0D36CB-2A5E-4754-8661-01426A40D623}"/>
              </a:ext>
            </a:extLst>
          </p:cNvPr>
          <p:cNvSpPr>
            <a:spLocks noChangeArrowheads="1"/>
          </p:cNvSpPr>
          <p:nvPr/>
        </p:nvSpPr>
        <p:spPr bwMode="auto">
          <a:xfrm>
            <a:off x="5900844" y="5822631"/>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cxnSp>
        <p:nvCxnSpPr>
          <p:cNvPr id="113" name="AutoShape 47">
            <a:extLst>
              <a:ext uri="{FF2B5EF4-FFF2-40B4-BE49-F238E27FC236}">
                <a16:creationId xmlns:a16="http://schemas.microsoft.com/office/drawing/2014/main" id="{46E24BE5-43E5-459E-95E4-549DE17F1D4C}"/>
              </a:ext>
            </a:extLst>
          </p:cNvPr>
          <p:cNvCxnSpPr>
            <a:cxnSpLocks noChangeShapeType="1"/>
            <a:stCxn id="127" idx="6"/>
          </p:cNvCxnSpPr>
          <p:nvPr/>
        </p:nvCxnSpPr>
        <p:spPr bwMode="auto">
          <a:xfrm>
            <a:off x="6257492" y="5910805"/>
            <a:ext cx="700794" cy="3290"/>
          </a:xfrm>
          <a:prstGeom prst="straightConnector1">
            <a:avLst/>
          </a:prstGeom>
          <a:noFill/>
          <a:ln w="9525">
            <a:solidFill>
              <a:srgbClr val="0000FF"/>
            </a:solidFill>
            <a:round/>
            <a:headEnd/>
            <a:tailEnd/>
          </a:ln>
          <a:extLst>
            <a:ext uri="{909E8E84-426E-40DD-AFC4-6F175D3DCCD1}">
              <a14:hiddenFill xmlns:a14="http://schemas.microsoft.com/office/drawing/2010/main">
                <a:noFill/>
              </a14:hiddenFill>
            </a:ext>
          </a:extLst>
        </p:spPr>
      </p:cxnSp>
      <p:cxnSp>
        <p:nvCxnSpPr>
          <p:cNvPr id="114" name="AutoShape 48">
            <a:extLst>
              <a:ext uri="{FF2B5EF4-FFF2-40B4-BE49-F238E27FC236}">
                <a16:creationId xmlns:a16="http://schemas.microsoft.com/office/drawing/2014/main" id="{9AAC07F3-3254-4B2D-8B36-70259B6B9A5F}"/>
              </a:ext>
            </a:extLst>
          </p:cNvPr>
          <p:cNvCxnSpPr>
            <a:cxnSpLocks noChangeShapeType="1"/>
            <a:stCxn id="128" idx="0"/>
            <a:endCxn id="104" idx="1"/>
          </p:cNvCxnSpPr>
          <p:nvPr/>
        </p:nvCxnSpPr>
        <p:spPr bwMode="auto">
          <a:xfrm rot="5400000" flipH="1" flipV="1">
            <a:off x="6267227" y="4010573"/>
            <a:ext cx="220438" cy="1013743"/>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15" name="AutoShape 49">
            <a:extLst>
              <a:ext uri="{FF2B5EF4-FFF2-40B4-BE49-F238E27FC236}">
                <a16:creationId xmlns:a16="http://schemas.microsoft.com/office/drawing/2014/main" id="{492E8441-9B14-4E05-BE16-46830DE3DA48}"/>
              </a:ext>
            </a:extLst>
          </p:cNvPr>
          <p:cNvCxnSpPr>
            <a:cxnSpLocks noChangeShapeType="1"/>
          </p:cNvCxnSpPr>
          <p:nvPr/>
        </p:nvCxnSpPr>
        <p:spPr bwMode="auto">
          <a:xfrm flipV="1">
            <a:off x="5414835" y="5132074"/>
            <a:ext cx="1521736" cy="684344"/>
          </a:xfrm>
          <a:prstGeom prst="bentConnector3">
            <a:avLst>
              <a:gd name="adj1" fmla="val 50000"/>
            </a:avLst>
          </a:prstGeom>
          <a:noFill/>
          <a:ln w="9525">
            <a:solidFill>
              <a:srgbClr val="FF0000"/>
            </a:solidFill>
            <a:miter lim="800000"/>
            <a:headEnd/>
            <a:tailEnd/>
          </a:ln>
          <a:extLst>
            <a:ext uri="{909E8E84-426E-40DD-AFC4-6F175D3DCCD1}">
              <a14:hiddenFill xmlns:a14="http://schemas.microsoft.com/office/drawing/2010/main">
                <a:noFill/>
              </a14:hiddenFill>
            </a:ext>
          </a:extLst>
        </p:spPr>
      </p:cxnSp>
      <p:cxnSp>
        <p:nvCxnSpPr>
          <p:cNvPr id="116" name="AutoShape 50">
            <a:extLst>
              <a:ext uri="{FF2B5EF4-FFF2-40B4-BE49-F238E27FC236}">
                <a16:creationId xmlns:a16="http://schemas.microsoft.com/office/drawing/2014/main" id="{A232472B-764C-4179-B560-EFAAA5536D42}"/>
              </a:ext>
            </a:extLst>
          </p:cNvPr>
          <p:cNvCxnSpPr>
            <a:cxnSpLocks noChangeShapeType="1"/>
          </p:cNvCxnSpPr>
          <p:nvPr/>
        </p:nvCxnSpPr>
        <p:spPr bwMode="auto">
          <a:xfrm rot="5400000" flipH="1" flipV="1">
            <a:off x="5062045" y="3651587"/>
            <a:ext cx="1387036" cy="1192335"/>
          </a:xfrm>
          <a:prstGeom prst="bentConnector2">
            <a:avLst/>
          </a:prstGeom>
          <a:noFill/>
          <a:ln w="9525">
            <a:solidFill>
              <a:srgbClr val="C00000"/>
            </a:solidFill>
            <a:miter lim="800000"/>
            <a:headEnd/>
            <a:tailEnd/>
          </a:ln>
          <a:extLst>
            <a:ext uri="{909E8E84-426E-40DD-AFC4-6F175D3DCCD1}">
              <a14:hiddenFill xmlns:a14="http://schemas.microsoft.com/office/drawing/2010/main">
                <a:noFill/>
              </a14:hiddenFill>
            </a:ext>
          </a:extLst>
        </p:spPr>
      </p:cxnSp>
      <p:sp>
        <p:nvSpPr>
          <p:cNvPr id="118" name="Oval 58">
            <a:extLst>
              <a:ext uri="{FF2B5EF4-FFF2-40B4-BE49-F238E27FC236}">
                <a16:creationId xmlns:a16="http://schemas.microsoft.com/office/drawing/2014/main" id="{E2189FF7-58E1-41D3-8689-43B1EE3001C7}"/>
              </a:ext>
            </a:extLst>
          </p:cNvPr>
          <p:cNvSpPr>
            <a:spLocks noChangeArrowheads="1"/>
          </p:cNvSpPr>
          <p:nvPr/>
        </p:nvSpPr>
        <p:spPr bwMode="auto">
          <a:xfrm>
            <a:off x="4884857" y="4986942"/>
            <a:ext cx="536946" cy="536946"/>
          </a:xfrm>
          <a:prstGeom prst="ellipse">
            <a:avLst/>
          </a:prstGeom>
          <a:solidFill>
            <a:srgbClr val="C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20" name="Rectangle 62">
            <a:extLst>
              <a:ext uri="{FF2B5EF4-FFF2-40B4-BE49-F238E27FC236}">
                <a16:creationId xmlns:a16="http://schemas.microsoft.com/office/drawing/2014/main" id="{55C9423E-3DB2-4A7F-9E8B-74685810C1CA}"/>
              </a:ext>
            </a:extLst>
          </p:cNvPr>
          <p:cNvSpPr>
            <a:spLocks noChangeArrowheads="1"/>
          </p:cNvSpPr>
          <p:nvPr/>
        </p:nvSpPr>
        <p:spPr bwMode="auto">
          <a:xfrm>
            <a:off x="1661865" y="4437112"/>
            <a:ext cx="95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Calibri"/>
                <a:ea typeface="華康儷粗黑" panose="02010609000101010101" pitchFamily="49" charset="-120"/>
                <a:cs typeface="Calibri" panose="020F0502020204030204" pitchFamily="34" charset="0"/>
              </a:rPr>
              <a:t>全國</a:t>
            </a:r>
            <a:r>
              <a:rPr kumimoji="1" lang="en-US" altLang="zh-TW" sz="1200" b="0" i="0" u="none" strike="noStrike" kern="1200" cap="none" spc="0" normalizeH="0" baseline="0" noProof="0" dirty="0">
                <a:ln>
                  <a:noFill/>
                </a:ln>
                <a:solidFill>
                  <a:prstClr val="black"/>
                </a:solidFill>
                <a:effectLst/>
                <a:uLnTx/>
                <a:uFillTx/>
                <a:latin typeface="Calibri"/>
                <a:ea typeface="Cambria" panose="02040503050406030204" pitchFamily="18" charset="0"/>
                <a:cs typeface="Calibri" panose="020F0502020204030204" pitchFamily="34" charset="0"/>
              </a:rPr>
              <a:t>14</a:t>
            </a:r>
            <a:r>
              <a:rPr kumimoji="1" lang="zh-TW" altLang="en-US" sz="1200" b="0" i="0" u="none" strike="noStrike" kern="1200" cap="none" spc="0" normalizeH="0" baseline="0" noProof="0" dirty="0">
                <a:ln>
                  <a:noFill/>
                </a:ln>
                <a:solidFill>
                  <a:prstClr val="black"/>
                </a:solidFill>
                <a:effectLst/>
                <a:uLnTx/>
                <a:uFillTx/>
                <a:latin typeface="Calibri"/>
                <a:ea typeface="華康儷粗黑" panose="02010609000101010101" pitchFamily="49" charset="-120"/>
                <a:cs typeface="Calibri" panose="020F0502020204030204" pitchFamily="34" charset="0"/>
              </a:rPr>
              <a:t>間店</a:t>
            </a:r>
          </a:p>
        </p:txBody>
      </p:sp>
      <p:sp>
        <p:nvSpPr>
          <p:cNvPr id="122" name="Rectangle 64">
            <a:extLst>
              <a:ext uri="{FF2B5EF4-FFF2-40B4-BE49-F238E27FC236}">
                <a16:creationId xmlns:a16="http://schemas.microsoft.com/office/drawing/2014/main" id="{E2E855D7-246B-4652-86A9-1A933D806788}"/>
              </a:ext>
            </a:extLst>
          </p:cNvPr>
          <p:cNvSpPr>
            <a:spLocks noChangeArrowheads="1"/>
          </p:cNvSpPr>
          <p:nvPr/>
        </p:nvSpPr>
        <p:spPr bwMode="auto">
          <a:xfrm>
            <a:off x="1661865" y="4802773"/>
            <a:ext cx="954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Cambria" panose="02040503050406030204" pitchFamily="18" charset="0"/>
                <a:ea typeface="華康儷粗黑" panose="02010609000101010101" pitchFamily="49" charset="-120"/>
                <a:cs typeface="Calibri" panose="020F0502020204030204" pitchFamily="34" charset="0"/>
              </a:rPr>
              <a:t>多區域布局</a:t>
            </a:r>
          </a:p>
        </p:txBody>
      </p:sp>
      <p:sp>
        <p:nvSpPr>
          <p:cNvPr id="123" name="Rectangle 65">
            <a:extLst>
              <a:ext uri="{FF2B5EF4-FFF2-40B4-BE49-F238E27FC236}">
                <a16:creationId xmlns:a16="http://schemas.microsoft.com/office/drawing/2014/main" id="{6EC2F65E-2FE9-4AF2-BCE6-D4A48CF3C3EC}"/>
              </a:ext>
            </a:extLst>
          </p:cNvPr>
          <p:cNvSpPr>
            <a:spLocks noChangeArrowheads="1"/>
          </p:cNvSpPr>
          <p:nvPr/>
        </p:nvSpPr>
        <p:spPr bwMode="auto">
          <a:xfrm>
            <a:off x="1661865" y="5229200"/>
            <a:ext cx="12202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5</a:t>
            </a:r>
            <a:r>
              <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省分</a:t>
            </a: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1</a:t>
            </a:r>
            <a:r>
              <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直轄市</a:t>
            </a:r>
          </a:p>
        </p:txBody>
      </p:sp>
      <p:sp>
        <p:nvSpPr>
          <p:cNvPr id="124" name="Rectangle 66">
            <a:extLst>
              <a:ext uri="{FF2B5EF4-FFF2-40B4-BE49-F238E27FC236}">
                <a16:creationId xmlns:a16="http://schemas.microsoft.com/office/drawing/2014/main" id="{2409B569-4DAE-4A5D-BE19-C58566D8B490}"/>
              </a:ext>
            </a:extLst>
          </p:cNvPr>
          <p:cNvSpPr>
            <a:spLocks noChangeArrowheads="1"/>
          </p:cNvSpPr>
          <p:nvPr/>
        </p:nvSpPr>
        <p:spPr bwMode="auto">
          <a:xfrm>
            <a:off x="1661865" y="5659630"/>
            <a:ext cx="760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3 </a:t>
            </a:r>
            <a:r>
              <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大片區</a:t>
            </a:r>
          </a:p>
        </p:txBody>
      </p:sp>
      <p:sp>
        <p:nvSpPr>
          <p:cNvPr id="127" name="Oval 58">
            <a:extLst>
              <a:ext uri="{FF2B5EF4-FFF2-40B4-BE49-F238E27FC236}">
                <a16:creationId xmlns:a16="http://schemas.microsoft.com/office/drawing/2014/main" id="{8409FD2E-4403-4F04-ACB9-F0F8F2D5F7E0}"/>
              </a:ext>
            </a:extLst>
          </p:cNvPr>
          <p:cNvSpPr>
            <a:spLocks noChangeArrowheads="1"/>
          </p:cNvSpPr>
          <p:nvPr/>
        </p:nvSpPr>
        <p:spPr bwMode="auto">
          <a:xfrm>
            <a:off x="5720546" y="5642332"/>
            <a:ext cx="536946" cy="536946"/>
          </a:xfrm>
          <a:prstGeom prst="ellipse">
            <a:avLst/>
          </a:prstGeom>
          <a:solidFill>
            <a:srgbClr val="0070C0">
              <a:alpha val="50000"/>
            </a:srgbClr>
          </a:solidFill>
          <a:ln>
            <a:noFill/>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28" name="Oval 58">
            <a:extLst>
              <a:ext uri="{FF2B5EF4-FFF2-40B4-BE49-F238E27FC236}">
                <a16:creationId xmlns:a16="http://schemas.microsoft.com/office/drawing/2014/main" id="{30606629-B172-4BE6-9098-190CDB688B61}"/>
              </a:ext>
            </a:extLst>
          </p:cNvPr>
          <p:cNvSpPr>
            <a:spLocks noChangeArrowheads="1"/>
          </p:cNvSpPr>
          <p:nvPr/>
        </p:nvSpPr>
        <p:spPr bwMode="auto">
          <a:xfrm>
            <a:off x="5602102" y="4627663"/>
            <a:ext cx="536946" cy="536946"/>
          </a:xfrm>
          <a:prstGeom prst="ellipse">
            <a:avLst/>
          </a:prstGeom>
          <a:solidFill>
            <a:schemeClr val="accent4">
              <a:alpha val="50000"/>
            </a:schemeClr>
          </a:solidFill>
          <a:ln>
            <a:noFill/>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29" name="Rectangle 69">
            <a:extLst>
              <a:ext uri="{FF2B5EF4-FFF2-40B4-BE49-F238E27FC236}">
                <a16:creationId xmlns:a16="http://schemas.microsoft.com/office/drawing/2014/main" id="{916A7E83-5302-410F-A9BE-AF9A2AB84D05}"/>
              </a:ext>
            </a:extLst>
          </p:cNvPr>
          <p:cNvSpPr>
            <a:spLocks noChangeArrowheads="1"/>
          </p:cNvSpPr>
          <p:nvPr/>
        </p:nvSpPr>
        <p:spPr bwMode="auto">
          <a:xfrm>
            <a:off x="6219326" y="468532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上海總部</a:t>
            </a:r>
          </a:p>
        </p:txBody>
      </p:sp>
      <p:sp>
        <p:nvSpPr>
          <p:cNvPr id="130" name="Oval 70">
            <a:extLst>
              <a:ext uri="{FF2B5EF4-FFF2-40B4-BE49-F238E27FC236}">
                <a16:creationId xmlns:a16="http://schemas.microsoft.com/office/drawing/2014/main" id="{5A60BD4D-87B6-42F1-868B-EA28F064BAC2}"/>
              </a:ext>
            </a:extLst>
          </p:cNvPr>
          <p:cNvSpPr>
            <a:spLocks noChangeArrowheads="1"/>
          </p:cNvSpPr>
          <p:nvPr/>
        </p:nvSpPr>
        <p:spPr bwMode="auto">
          <a:xfrm>
            <a:off x="6198270" y="4890061"/>
            <a:ext cx="59222" cy="60538"/>
          </a:xfrm>
          <a:prstGeom prst="ellipse">
            <a:avLst/>
          </a:prstGeom>
          <a:solidFill>
            <a:srgbClr val="8E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3" name="文字方塊 8">
            <a:extLst>
              <a:ext uri="{FF2B5EF4-FFF2-40B4-BE49-F238E27FC236}">
                <a16:creationId xmlns:a16="http://schemas.microsoft.com/office/drawing/2014/main" id="{7A6ED05E-9836-4B71-9C6D-7C55E9652B78}"/>
              </a:ext>
            </a:extLst>
          </p:cNvPr>
          <p:cNvSpPr txBox="1">
            <a:spLocks noChangeArrowheads="1"/>
          </p:cNvSpPr>
          <p:nvPr/>
        </p:nvSpPr>
        <p:spPr bwMode="auto">
          <a:xfrm>
            <a:off x="2474462" y="5516602"/>
            <a:ext cx="1493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華中片區</a:t>
            </a:r>
            <a:b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br>
            <a:r>
              <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華東片區</a:t>
            </a:r>
            <a:b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br>
            <a:r>
              <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華南片區</a:t>
            </a:r>
            <a:endPar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4" name="Oval 58">
            <a:extLst>
              <a:ext uri="{FF2B5EF4-FFF2-40B4-BE49-F238E27FC236}">
                <a16:creationId xmlns:a16="http://schemas.microsoft.com/office/drawing/2014/main" id="{7D583104-4789-470F-9666-0C0A3E50CC19}"/>
              </a:ext>
            </a:extLst>
          </p:cNvPr>
          <p:cNvSpPr>
            <a:spLocks noChangeArrowheads="1"/>
          </p:cNvSpPr>
          <p:nvPr/>
        </p:nvSpPr>
        <p:spPr bwMode="auto">
          <a:xfrm flipH="1" flipV="1">
            <a:off x="2446074" y="5595144"/>
            <a:ext cx="90807" cy="90807"/>
          </a:xfrm>
          <a:prstGeom prst="ellipse">
            <a:avLst/>
          </a:prstGeom>
          <a:solidFill>
            <a:srgbClr val="C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5" name="Oval 58">
            <a:extLst>
              <a:ext uri="{FF2B5EF4-FFF2-40B4-BE49-F238E27FC236}">
                <a16:creationId xmlns:a16="http://schemas.microsoft.com/office/drawing/2014/main" id="{AD1B11A1-F548-4886-8492-13F94FC1A6D3}"/>
              </a:ext>
            </a:extLst>
          </p:cNvPr>
          <p:cNvSpPr>
            <a:spLocks noChangeArrowheads="1"/>
          </p:cNvSpPr>
          <p:nvPr/>
        </p:nvSpPr>
        <p:spPr bwMode="auto">
          <a:xfrm flipH="1" flipV="1">
            <a:off x="2444298" y="6010166"/>
            <a:ext cx="90807" cy="90807"/>
          </a:xfrm>
          <a:prstGeom prst="ellipse">
            <a:avLst/>
          </a:prstGeom>
          <a:solidFill>
            <a:srgbClr val="0070C0">
              <a:alpha val="50000"/>
            </a:srgbClr>
          </a:solidFill>
          <a:ln>
            <a:noFill/>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6" name="Oval 58">
            <a:extLst>
              <a:ext uri="{FF2B5EF4-FFF2-40B4-BE49-F238E27FC236}">
                <a16:creationId xmlns:a16="http://schemas.microsoft.com/office/drawing/2014/main" id="{A89B2703-8AC7-4AC5-9835-949481CB1BCF}"/>
              </a:ext>
            </a:extLst>
          </p:cNvPr>
          <p:cNvSpPr>
            <a:spLocks noChangeArrowheads="1"/>
          </p:cNvSpPr>
          <p:nvPr/>
        </p:nvSpPr>
        <p:spPr bwMode="auto">
          <a:xfrm flipH="1" flipV="1">
            <a:off x="2446074" y="5807512"/>
            <a:ext cx="90807" cy="90807"/>
          </a:xfrm>
          <a:prstGeom prst="ellipse">
            <a:avLst/>
          </a:prstGeom>
          <a:solidFill>
            <a:schemeClr val="accent4">
              <a:alpha val="50000"/>
            </a:schemeClr>
          </a:solidFill>
          <a:ln>
            <a:noFill/>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7" name="矩形 136"/>
          <p:cNvSpPr/>
          <p:nvPr/>
        </p:nvSpPr>
        <p:spPr>
          <a:xfrm>
            <a:off x="6884318" y="4740622"/>
            <a:ext cx="1261884" cy="276999"/>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上海大洋千樹店</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9" name="Rectangle 66">
            <a:extLst>
              <a:ext uri="{FF2B5EF4-FFF2-40B4-BE49-F238E27FC236}">
                <a16:creationId xmlns:a16="http://schemas.microsoft.com/office/drawing/2014/main" id="{2409B569-4DAE-4A5D-BE19-C58566D8B490}"/>
              </a:ext>
            </a:extLst>
          </p:cNvPr>
          <p:cNvSpPr>
            <a:spLocks noChangeArrowheads="1"/>
          </p:cNvSpPr>
          <p:nvPr/>
        </p:nvSpPr>
        <p:spPr bwMode="auto">
          <a:xfrm>
            <a:off x="1663099" y="6165304"/>
            <a:ext cx="760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9</a:t>
            </a:r>
            <a:r>
              <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個城市</a:t>
            </a:r>
          </a:p>
        </p:txBody>
      </p:sp>
      <p:cxnSp>
        <p:nvCxnSpPr>
          <p:cNvPr id="7" name="直線接點 6"/>
          <p:cNvCxnSpPr/>
          <p:nvPr/>
        </p:nvCxnSpPr>
        <p:spPr>
          <a:xfrm flipV="1">
            <a:off x="6291707" y="4898767"/>
            <a:ext cx="727838" cy="31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AutoShape 47">
            <a:extLst>
              <a:ext uri="{FF2B5EF4-FFF2-40B4-BE49-F238E27FC236}">
                <a16:creationId xmlns:a16="http://schemas.microsoft.com/office/drawing/2014/main" id="{46E24BE5-43E5-459E-95E4-549DE17F1D4C}"/>
              </a:ext>
            </a:extLst>
          </p:cNvPr>
          <p:cNvCxnSpPr>
            <a:cxnSpLocks noChangeShapeType="1"/>
          </p:cNvCxnSpPr>
          <p:nvPr/>
        </p:nvCxnSpPr>
        <p:spPr bwMode="auto">
          <a:xfrm>
            <a:off x="6235777" y="4928462"/>
            <a:ext cx="648541" cy="164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8698" y="4439892"/>
            <a:ext cx="220974" cy="2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042" y="4819210"/>
            <a:ext cx="220974" cy="2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8698" y="5273252"/>
            <a:ext cx="220974" cy="2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8698" y="5698335"/>
            <a:ext cx="220974" cy="2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8698" y="6179278"/>
            <a:ext cx="220974" cy="2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Oval 58">
            <a:extLst>
              <a:ext uri="{FF2B5EF4-FFF2-40B4-BE49-F238E27FC236}">
                <a16:creationId xmlns:a16="http://schemas.microsoft.com/office/drawing/2014/main" id="{E2189FF7-58E1-41D3-8689-43B1EE3001C7}"/>
              </a:ext>
            </a:extLst>
          </p:cNvPr>
          <p:cNvSpPr>
            <a:spLocks noChangeArrowheads="1"/>
          </p:cNvSpPr>
          <p:nvPr/>
        </p:nvSpPr>
        <p:spPr bwMode="auto">
          <a:xfrm>
            <a:off x="4983705" y="5609050"/>
            <a:ext cx="366249" cy="355023"/>
          </a:xfrm>
          <a:prstGeom prst="ellipse">
            <a:avLst/>
          </a:prstGeom>
          <a:solidFill>
            <a:srgbClr val="C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Tree>
    <p:extLst>
      <p:ext uri="{BB962C8B-B14F-4D97-AF65-F5344CB8AC3E}">
        <p14:creationId xmlns:p14="http://schemas.microsoft.com/office/powerpoint/2010/main" val="125164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8229600" cy="1008112"/>
          </a:xfrm>
        </p:spPr>
        <p:txBody>
          <a:bodyPr>
            <a:normAutofit/>
          </a:bodyPr>
          <a:lstStyle/>
          <a:p>
            <a:r>
              <a:rPr lang="zh-TW" altLang="en-US" b="1" spc="200" dirty="0"/>
              <a:t>財務摘</a:t>
            </a:r>
            <a:r>
              <a:rPr lang="zh-TW" altLang="en-US" b="1" dirty="0"/>
              <a:t>要</a:t>
            </a:r>
            <a:endParaRPr lang="zh-TW" altLang="en-US"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16</a:t>
            </a:fld>
            <a:endParaRPr lang="zh-TW" altLang="en-US">
              <a:solidFill>
                <a:prstClr val="black">
                  <a:tint val="75000"/>
                </a:prstClr>
              </a:solidFill>
            </a:endParaRPr>
          </a:p>
        </p:txBody>
      </p:sp>
      <p:sp>
        <p:nvSpPr>
          <p:cNvPr id="6" name="內容版面配置區 5"/>
          <p:cNvSpPr>
            <a:spLocks noGrp="1"/>
          </p:cNvSpPr>
          <p:nvPr>
            <p:ph idx="1"/>
          </p:nvPr>
        </p:nvSpPr>
        <p:spPr>
          <a:xfrm>
            <a:off x="1547664" y="1484784"/>
            <a:ext cx="6480720" cy="4104456"/>
          </a:xfrm>
        </p:spPr>
        <p:txBody>
          <a:bodyPr>
            <a:normAutofit/>
          </a:bodyPr>
          <a:lstStyle/>
          <a:p>
            <a:pPr>
              <a:spcBef>
                <a:spcPts val="2400"/>
              </a:spcBef>
            </a:pPr>
            <a:r>
              <a:rPr lang="zh-TW" altLang="en-US" b="1" dirty="0"/>
              <a:t>財務分析</a:t>
            </a:r>
            <a:endParaRPr lang="en-US" altLang="zh-TW" b="1" dirty="0"/>
          </a:p>
          <a:p>
            <a:pPr>
              <a:spcBef>
                <a:spcPts val="2400"/>
              </a:spcBef>
            </a:pPr>
            <a:r>
              <a:rPr lang="zh-TW" altLang="en-US" b="1" dirty="0"/>
              <a:t>合併綜合損益表</a:t>
            </a:r>
            <a:endParaRPr lang="en-US" altLang="zh-TW" b="1" dirty="0"/>
          </a:p>
          <a:p>
            <a:pPr marL="0" indent="0">
              <a:spcBef>
                <a:spcPts val="2400"/>
              </a:spcBef>
              <a:buNone/>
            </a:pPr>
            <a:endParaRPr lang="en-US" altLang="zh-TW" b="1" dirty="0"/>
          </a:p>
        </p:txBody>
      </p:sp>
    </p:spTree>
    <p:extLst>
      <p:ext uri="{BB962C8B-B14F-4D97-AF65-F5344CB8AC3E}">
        <p14:creationId xmlns:p14="http://schemas.microsoft.com/office/powerpoint/2010/main" val="421402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lstStyle/>
          <a:p>
            <a:r>
              <a:rPr lang="zh-TW" altLang="en-US" b="1" dirty="0">
                <a:latin typeface="+mj-ea"/>
              </a:rPr>
              <a:t>財務分析</a:t>
            </a:r>
          </a:p>
        </p:txBody>
      </p:sp>
      <p:sp>
        <p:nvSpPr>
          <p:cNvPr id="3" name="內容版面配置區 2"/>
          <p:cNvSpPr>
            <a:spLocks noGrp="1"/>
          </p:cNvSpPr>
          <p:nvPr>
            <p:ph idx="1"/>
          </p:nvPr>
        </p:nvSpPr>
        <p:spPr>
          <a:xfrm>
            <a:off x="1547664" y="1628800"/>
            <a:ext cx="6480720" cy="3600400"/>
          </a:xfrm>
        </p:spPr>
        <p:txBody>
          <a:bodyPr>
            <a:normAutofit/>
          </a:bodyPr>
          <a:lstStyle/>
          <a:p>
            <a:pPr>
              <a:lnSpc>
                <a:spcPct val="150000"/>
              </a:lnSpc>
            </a:pPr>
            <a:r>
              <a:rPr lang="zh-TW" altLang="en-US" b="1" dirty="0">
                <a:latin typeface="+mj-ea"/>
                <a:ea typeface="+mj-ea"/>
              </a:rPr>
              <a:t>負債水準變化</a:t>
            </a:r>
            <a:endParaRPr lang="en-US" altLang="zh-TW" b="1" dirty="0">
              <a:latin typeface="+mj-ea"/>
              <a:ea typeface="+mj-ea"/>
            </a:endParaRPr>
          </a:p>
          <a:p>
            <a:pPr>
              <a:lnSpc>
                <a:spcPct val="150000"/>
              </a:lnSpc>
            </a:pPr>
            <a:r>
              <a:rPr lang="zh-TW" altLang="en-US" b="1" dirty="0">
                <a:latin typeface="+mj-ea"/>
                <a:ea typeface="+mj-ea"/>
              </a:rPr>
              <a:t>負債淨值比水準變化</a:t>
            </a:r>
            <a:endParaRPr lang="en-US" altLang="zh-TW" b="1" dirty="0">
              <a:latin typeface="+mj-ea"/>
              <a:ea typeface="+mj-ea"/>
            </a:endParaRPr>
          </a:p>
          <a:p>
            <a:pPr>
              <a:lnSpc>
                <a:spcPct val="150000"/>
              </a:lnSpc>
            </a:pPr>
            <a:r>
              <a:rPr lang="zh-TW" altLang="en-US" b="1" dirty="0">
                <a:latin typeface="+mj-ea"/>
                <a:ea typeface="+mj-ea"/>
              </a:rPr>
              <a:t>營業收入、營業淨利及本期損益變化</a:t>
            </a:r>
            <a:endParaRPr lang="en-US" altLang="zh-TW" b="1" dirty="0">
              <a:latin typeface="+mj-ea"/>
              <a:ea typeface="+mj-ea"/>
            </a:endParaRP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17</a:t>
            </a:fld>
            <a:endParaRPr lang="zh-TW" altLang="en-US">
              <a:solidFill>
                <a:prstClr val="black">
                  <a:tint val="75000"/>
                </a:prstClr>
              </a:solidFill>
            </a:endParaRPr>
          </a:p>
        </p:txBody>
      </p:sp>
    </p:spTree>
    <p:extLst>
      <p:ext uri="{BB962C8B-B14F-4D97-AF65-F5344CB8AC3E}">
        <p14:creationId xmlns:p14="http://schemas.microsoft.com/office/powerpoint/2010/main" val="229438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4624"/>
            <a:ext cx="8229600" cy="1143000"/>
          </a:xfrm>
        </p:spPr>
        <p:txBody>
          <a:bodyPr>
            <a:normAutofit/>
          </a:bodyPr>
          <a:lstStyle/>
          <a:p>
            <a:r>
              <a:rPr lang="zh-TW" altLang="en-US" sz="4000" b="1" dirty="0">
                <a:latin typeface="新細明體" pitchFamily="18" charset="-120"/>
                <a:ea typeface="新細明體" pitchFamily="18" charset="-120"/>
              </a:rPr>
              <a:t>負債水準變化</a:t>
            </a:r>
            <a:endParaRPr lang="zh-TW" altLang="en-US" sz="4000" dirty="0">
              <a:latin typeface="新細明體" pitchFamily="18" charset="-120"/>
              <a:ea typeface="新細明體" pitchFamily="18" charset="-120"/>
            </a:endParaRP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18</a:t>
            </a:fld>
            <a:endParaRPr lang="zh-TW" altLang="en-US">
              <a:solidFill>
                <a:prstClr val="black">
                  <a:tint val="75000"/>
                </a:prstClr>
              </a:solidFill>
            </a:endParaRPr>
          </a:p>
        </p:txBody>
      </p:sp>
      <p:sp>
        <p:nvSpPr>
          <p:cNvPr id="8" name="投影片編號版面配置區 3"/>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B92A18-2085-4858-BF92-EFB9B1177E84}" type="slidenum">
              <a:rPr lang="zh-TW" altLang="en-US" smtClean="0"/>
              <a:pPr/>
              <a:t>18</a:t>
            </a:fld>
            <a:endParaRPr lang="zh-TW" altLang="en-US"/>
          </a:p>
        </p:txBody>
      </p:sp>
      <p:sp>
        <p:nvSpPr>
          <p:cNvPr id="10" name="文字方塊 9"/>
          <p:cNvSpPr txBox="1"/>
          <p:nvPr/>
        </p:nvSpPr>
        <p:spPr>
          <a:xfrm>
            <a:off x="827584" y="1351801"/>
            <a:ext cx="1800200" cy="276999"/>
          </a:xfrm>
          <a:prstGeom prst="rect">
            <a:avLst/>
          </a:prstGeom>
          <a:noFill/>
        </p:spPr>
        <p:txBody>
          <a:bodyPr wrap="square" rtlCol="0">
            <a:spAutoFit/>
          </a:bodyPr>
          <a:lstStyle/>
          <a:p>
            <a:r>
              <a:rPr lang="zh-TW" altLang="en-US" sz="1200" b="1" dirty="0"/>
              <a:t>單位</a:t>
            </a:r>
            <a:r>
              <a:rPr lang="zh-TW" altLang="en-US" sz="1200" b="1" dirty="0">
                <a:latin typeface="新細明體"/>
                <a:ea typeface="新細明體"/>
              </a:rPr>
              <a:t>：</a:t>
            </a:r>
            <a:r>
              <a:rPr lang="zh-TW" altLang="en-US" sz="1200" b="1" dirty="0"/>
              <a:t>新台幣百萬元</a:t>
            </a:r>
          </a:p>
        </p:txBody>
      </p:sp>
      <p:graphicFrame>
        <p:nvGraphicFramePr>
          <p:cNvPr id="3" name="圖表 2">
            <a:extLst>
              <a:ext uri="{FF2B5EF4-FFF2-40B4-BE49-F238E27FC236}">
                <a16:creationId xmlns:a16="http://schemas.microsoft.com/office/drawing/2014/main" id="{00000000-0008-0000-0100-00000C000000}"/>
              </a:ext>
            </a:extLst>
          </p:cNvPr>
          <p:cNvGraphicFramePr>
            <a:graphicFrameLocks/>
          </p:cNvGraphicFramePr>
          <p:nvPr>
            <p:extLst>
              <p:ext uri="{D42A27DB-BD31-4B8C-83A1-F6EECF244321}">
                <p14:modId xmlns:p14="http://schemas.microsoft.com/office/powerpoint/2010/main" val="4206616351"/>
              </p:ext>
            </p:extLst>
          </p:nvPr>
        </p:nvGraphicFramePr>
        <p:xfrm>
          <a:off x="837726" y="1351801"/>
          <a:ext cx="7227093" cy="45600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8007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19</a:t>
            </a:fld>
            <a:endParaRPr lang="zh-TW" altLang="en-US">
              <a:solidFill>
                <a:prstClr val="black">
                  <a:tint val="75000"/>
                </a:prstClr>
              </a:solidFill>
            </a:endParaRPr>
          </a:p>
        </p:txBody>
      </p:sp>
      <p:sp>
        <p:nvSpPr>
          <p:cNvPr id="10" name="投影片編號版面配置區 3"/>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B92A18-2085-4858-BF92-EFB9B1177E84}" type="slidenum">
              <a:rPr lang="zh-TW" altLang="en-US" smtClean="0"/>
              <a:pPr/>
              <a:t>19</a:t>
            </a:fld>
            <a:endParaRPr lang="zh-TW" altLang="en-US"/>
          </a:p>
        </p:txBody>
      </p:sp>
      <p:sp>
        <p:nvSpPr>
          <p:cNvPr id="13" name="標題 1"/>
          <p:cNvSpPr>
            <a:spLocks noGrp="1"/>
          </p:cNvSpPr>
          <p:nvPr>
            <p:ph type="title"/>
          </p:nvPr>
        </p:nvSpPr>
        <p:spPr>
          <a:xfrm>
            <a:off x="518864" y="44624"/>
            <a:ext cx="8229600" cy="1143000"/>
          </a:xfrm>
        </p:spPr>
        <p:txBody>
          <a:bodyPr>
            <a:normAutofit/>
          </a:bodyPr>
          <a:lstStyle/>
          <a:p>
            <a:r>
              <a:rPr lang="zh-TW" altLang="en-US" sz="4000" b="1" dirty="0">
                <a:latin typeface="+mj-ea"/>
              </a:rPr>
              <a:t>負債淨值比水準變化</a:t>
            </a:r>
          </a:p>
        </p:txBody>
      </p:sp>
      <p:sp>
        <p:nvSpPr>
          <p:cNvPr id="14" name="文字方塊 13"/>
          <p:cNvSpPr txBox="1"/>
          <p:nvPr/>
        </p:nvSpPr>
        <p:spPr>
          <a:xfrm>
            <a:off x="1187624" y="1268760"/>
            <a:ext cx="1224136" cy="338554"/>
          </a:xfrm>
          <a:prstGeom prst="rect">
            <a:avLst/>
          </a:prstGeom>
          <a:noFill/>
        </p:spPr>
        <p:txBody>
          <a:bodyPr wrap="square" rtlCol="0">
            <a:spAutoFit/>
          </a:bodyPr>
          <a:lstStyle/>
          <a:p>
            <a:r>
              <a:rPr lang="zh-TW" altLang="en-US" sz="1600" b="1" dirty="0">
                <a:solidFill>
                  <a:prstClr val="black"/>
                </a:solidFill>
              </a:rPr>
              <a:t>負債淨值比</a:t>
            </a:r>
          </a:p>
        </p:txBody>
      </p:sp>
      <p:sp>
        <p:nvSpPr>
          <p:cNvPr id="15" name="文字方塊 14"/>
          <p:cNvSpPr txBox="1"/>
          <p:nvPr/>
        </p:nvSpPr>
        <p:spPr>
          <a:xfrm>
            <a:off x="7092280" y="1268760"/>
            <a:ext cx="1296144" cy="307777"/>
          </a:xfrm>
          <a:prstGeom prst="rect">
            <a:avLst/>
          </a:prstGeom>
          <a:noFill/>
        </p:spPr>
        <p:txBody>
          <a:bodyPr wrap="square" rtlCol="0">
            <a:spAutoFit/>
          </a:bodyPr>
          <a:lstStyle/>
          <a:p>
            <a:r>
              <a:rPr lang="zh-TW" altLang="en-US" sz="1400" b="1" dirty="0">
                <a:solidFill>
                  <a:prstClr val="black"/>
                </a:solidFill>
              </a:rPr>
              <a:t>單位：百分比</a:t>
            </a:r>
          </a:p>
        </p:txBody>
      </p:sp>
      <p:graphicFrame>
        <p:nvGraphicFramePr>
          <p:cNvPr id="2" name="圖表 1">
            <a:extLst>
              <a:ext uri="{FF2B5EF4-FFF2-40B4-BE49-F238E27FC236}">
                <a16:creationId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val="1411240276"/>
              </p:ext>
            </p:extLst>
          </p:nvPr>
        </p:nvGraphicFramePr>
        <p:xfrm>
          <a:off x="1187624" y="1759619"/>
          <a:ext cx="6768752" cy="4596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649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lstStyle/>
          <a:p>
            <a:r>
              <a:rPr lang="zh-TW" altLang="en-US" b="1" dirty="0"/>
              <a:t>免責聲明</a:t>
            </a:r>
          </a:p>
        </p:txBody>
      </p:sp>
      <p:sp>
        <p:nvSpPr>
          <p:cNvPr id="3" name="內容版面配置區 2"/>
          <p:cNvSpPr>
            <a:spLocks noGrp="1"/>
          </p:cNvSpPr>
          <p:nvPr>
            <p:ph idx="1"/>
          </p:nvPr>
        </p:nvSpPr>
        <p:spPr>
          <a:xfrm>
            <a:off x="467544" y="1700808"/>
            <a:ext cx="8229600" cy="4525963"/>
          </a:xfrm>
        </p:spPr>
        <p:txBody>
          <a:bodyPr>
            <a:normAutofit/>
          </a:bodyPr>
          <a:lstStyle/>
          <a:p>
            <a:pPr algn="just">
              <a:lnSpc>
                <a:spcPts val="2400"/>
              </a:lnSpc>
              <a:spcBef>
                <a:spcPts val="600"/>
              </a:spcBef>
              <a:spcAft>
                <a:spcPts val="600"/>
              </a:spcAft>
              <a:buClr>
                <a:schemeClr val="tx2">
                  <a:lumMod val="40000"/>
                  <a:lumOff val="60000"/>
                </a:schemeClr>
              </a:buClr>
              <a:buFont typeface="Wingdings" panose="05000000000000000000" pitchFamily="2" charset="2"/>
              <a:buChar char="n"/>
            </a:pPr>
            <a:r>
              <a:rPr lang="zh-TW" altLang="en-US" sz="2400" dirty="0">
                <a:ea typeface="新細明體" panose="02020500000000000000" pitchFamily="18" charset="-120"/>
                <a:cs typeface="Times New Roman" pitchFamily="18" charset="0"/>
                <a:sym typeface="新細明體" pitchFamily="18" charset="-120"/>
              </a:rPr>
              <a:t>本簡報及同時發佈之相關訊息內容，取自於公司內部與外部資料，其中包含營運成果、財務狀況與業務發展等內容。</a:t>
            </a:r>
            <a:endParaRPr lang="en-US" altLang="zh-TW" sz="2400" dirty="0">
              <a:ea typeface="新細明體" panose="02020500000000000000" pitchFamily="18" charset="-120"/>
              <a:cs typeface="Times New Roman" pitchFamily="18" charset="0"/>
              <a:sym typeface="新細明體" pitchFamily="18" charset="-120"/>
            </a:endParaRPr>
          </a:p>
          <a:p>
            <a:pPr algn="just">
              <a:lnSpc>
                <a:spcPts val="2400"/>
              </a:lnSpc>
              <a:spcBef>
                <a:spcPts val="600"/>
              </a:spcBef>
              <a:spcAft>
                <a:spcPts val="600"/>
              </a:spcAft>
              <a:buClr>
                <a:schemeClr val="tx2">
                  <a:lumMod val="40000"/>
                  <a:lumOff val="60000"/>
                </a:schemeClr>
              </a:buClr>
              <a:buFont typeface="Wingdings" panose="05000000000000000000" pitchFamily="2" charset="2"/>
              <a:buChar char="n"/>
            </a:pPr>
            <a:r>
              <a:rPr lang="zh-TW" altLang="en-US" sz="2400" dirty="0">
                <a:ea typeface="新細明體" panose="02020500000000000000" pitchFamily="18" charset="-120"/>
                <a:cs typeface="Times New Roman" pitchFamily="18" charset="0"/>
                <a:sym typeface="新細明體" pitchFamily="18" charset="-120"/>
              </a:rPr>
              <a:t>本公司並未發佈財務預測，但本簡報所作有關本公司財務上、業務上、</a:t>
            </a:r>
            <a:r>
              <a:rPr lang="en-US" altLang="zh-TW" sz="2400" dirty="0">
                <a:ea typeface="新細明體" panose="02020500000000000000" pitchFamily="18" charset="-120"/>
                <a:cs typeface="Times New Roman" pitchFamily="18" charset="0"/>
                <a:sym typeface="新細明體" pitchFamily="18" charset="-120"/>
              </a:rPr>
              <a:t>Q&amp;A</a:t>
            </a:r>
            <a:r>
              <a:rPr lang="zh-TW" altLang="en-US" sz="2400" dirty="0">
                <a:ea typeface="新細明體" panose="02020500000000000000" pitchFamily="18" charset="-120"/>
                <a:cs typeface="Times New Roman" pitchFamily="18" charset="0"/>
                <a:sym typeface="新細明體" pitchFamily="18" charset="-120"/>
              </a:rPr>
              <a:t>之說明，若涉及本公司對未來公司經營與產業發展上之見解，可能與未來實際結果存有差異。此差異其造成之原因可能包括市場需求變化、價格波動、競爭行為、國際經濟狀況、匯率波動、上下游供應鏈等其他各種本公司所不能掌握之風險因素。</a:t>
            </a:r>
            <a:endParaRPr lang="en-US" altLang="zh-TW" sz="2400" dirty="0">
              <a:ea typeface="新細明體" panose="02020500000000000000" pitchFamily="18" charset="-120"/>
              <a:cs typeface="Times New Roman" pitchFamily="18" charset="0"/>
              <a:sym typeface="新細明體" pitchFamily="18" charset="-120"/>
            </a:endParaRPr>
          </a:p>
          <a:p>
            <a:pPr algn="just">
              <a:lnSpc>
                <a:spcPts val="2400"/>
              </a:lnSpc>
              <a:spcBef>
                <a:spcPts val="600"/>
              </a:spcBef>
              <a:spcAft>
                <a:spcPts val="600"/>
              </a:spcAft>
              <a:buClr>
                <a:schemeClr val="tx2">
                  <a:lumMod val="40000"/>
                  <a:lumOff val="60000"/>
                </a:schemeClr>
              </a:buClr>
              <a:buFont typeface="Wingdings" panose="05000000000000000000" pitchFamily="2" charset="2"/>
              <a:buChar char="n"/>
            </a:pPr>
            <a:r>
              <a:rPr lang="zh-TW" altLang="en-US" sz="2400" dirty="0">
                <a:ea typeface="新細明體" panose="02020500000000000000" pitchFamily="18" charset="-120"/>
                <a:cs typeface="Times New Roman" pitchFamily="18" charset="0"/>
                <a:sym typeface="新細明體" pitchFamily="18" charset="-120"/>
              </a:rPr>
              <a:t>本簡報中對未來的展望，反應本公司迄今對未來的看法。對於這些看法未來若有任何改變或調整時，本公司並不負責隨時提醒或更新。</a:t>
            </a:r>
          </a:p>
          <a:p>
            <a:pPr>
              <a:buNone/>
            </a:pPr>
            <a:endParaRPr lang="zh-TW" altLang="en-US"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67544" y="44624"/>
            <a:ext cx="8424936" cy="1143000"/>
          </a:xfrm>
        </p:spPr>
        <p:txBody>
          <a:bodyPr>
            <a:noAutofit/>
          </a:bodyPr>
          <a:lstStyle/>
          <a:p>
            <a:r>
              <a:rPr lang="zh-TW" altLang="en-US" sz="4000" b="1" dirty="0">
                <a:latin typeface="+mj-ea"/>
              </a:rPr>
              <a:t>營業收入、營業淨利及本期損益變化</a:t>
            </a:r>
          </a:p>
        </p:txBody>
      </p:sp>
      <p:sp>
        <p:nvSpPr>
          <p:cNvPr id="8" name="文字方塊 7"/>
          <p:cNvSpPr txBox="1"/>
          <p:nvPr/>
        </p:nvSpPr>
        <p:spPr>
          <a:xfrm>
            <a:off x="683568" y="1124744"/>
            <a:ext cx="1656184" cy="276999"/>
          </a:xfrm>
          <a:prstGeom prst="rect">
            <a:avLst/>
          </a:prstGeom>
          <a:noFill/>
        </p:spPr>
        <p:txBody>
          <a:bodyPr wrap="square" rtlCol="0">
            <a:spAutoFit/>
          </a:bodyPr>
          <a:lstStyle/>
          <a:p>
            <a:r>
              <a:rPr lang="zh-TW" altLang="en-US" sz="1200" b="1" dirty="0"/>
              <a:t>單位</a:t>
            </a:r>
            <a:r>
              <a:rPr lang="zh-TW" altLang="en-US" sz="1200" b="1" dirty="0">
                <a:latin typeface="新細明體"/>
                <a:ea typeface="新細明體"/>
              </a:rPr>
              <a:t>：</a:t>
            </a:r>
            <a:r>
              <a:rPr lang="zh-TW" altLang="en-US" sz="1200" b="1" dirty="0"/>
              <a:t>新台幣百萬元</a:t>
            </a:r>
          </a:p>
        </p:txBody>
      </p:sp>
      <p:sp>
        <p:nvSpPr>
          <p:cNvPr id="10" name="投影片編號版面配置區 3"/>
          <p:cNvSpPr>
            <a:spLocks noGrp="1"/>
          </p:cNvSpPr>
          <p:nvPr>
            <p:ph type="sldNum" sz="quarter" idx="12"/>
          </p:nvPr>
        </p:nvSpPr>
        <p:spPr>
          <a:xfrm>
            <a:off x="6553200" y="6356350"/>
            <a:ext cx="2133600" cy="365125"/>
          </a:xfrm>
        </p:spPr>
        <p:txBody>
          <a:bodyPr/>
          <a:lstStyle/>
          <a:p>
            <a:fld id="{41B92A18-2085-4858-BF92-EFB9B1177E84}" type="slidenum">
              <a:rPr lang="zh-TW" altLang="en-US" smtClean="0">
                <a:solidFill>
                  <a:prstClr val="black">
                    <a:tint val="75000"/>
                  </a:prstClr>
                </a:solidFill>
              </a:rPr>
              <a:pPr/>
              <a:t>20</a:t>
            </a:fld>
            <a:endParaRPr lang="zh-TW" altLang="en-US">
              <a:solidFill>
                <a:prstClr val="black">
                  <a:tint val="75000"/>
                </a:prstClr>
              </a:solidFill>
            </a:endParaRPr>
          </a:p>
        </p:txBody>
      </p:sp>
      <p:graphicFrame>
        <p:nvGraphicFramePr>
          <p:cNvPr id="2" name="圖表 1">
            <a:extLst>
              <a:ext uri="{FF2B5EF4-FFF2-40B4-BE49-F238E27FC236}">
                <a16:creationId xmlns:a16="http://schemas.microsoft.com/office/drawing/2014/main" id="{00000000-0008-0000-0100-00000F000000}"/>
              </a:ext>
            </a:extLst>
          </p:cNvPr>
          <p:cNvGraphicFramePr>
            <a:graphicFrameLocks/>
          </p:cNvGraphicFramePr>
          <p:nvPr>
            <p:extLst>
              <p:ext uri="{D42A27DB-BD31-4B8C-83A1-F6EECF244321}">
                <p14:modId xmlns:p14="http://schemas.microsoft.com/office/powerpoint/2010/main" val="2554725878"/>
              </p:ext>
            </p:extLst>
          </p:nvPr>
        </p:nvGraphicFramePr>
        <p:xfrm>
          <a:off x="485024" y="1422082"/>
          <a:ext cx="7615367" cy="47432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8325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25760"/>
            <a:ext cx="8229600" cy="1143000"/>
          </a:xfrm>
        </p:spPr>
        <p:txBody>
          <a:bodyPr/>
          <a:lstStyle/>
          <a:p>
            <a:r>
              <a:rPr lang="zh-TW" altLang="en-US" b="1" dirty="0"/>
              <a:t>合併綜合損益表</a:t>
            </a:r>
          </a:p>
        </p:txBody>
      </p:sp>
      <p:sp>
        <p:nvSpPr>
          <p:cNvPr id="4" name="投影片編號版面配置區 3"/>
          <p:cNvSpPr>
            <a:spLocks noGrp="1"/>
          </p:cNvSpPr>
          <p:nvPr>
            <p:ph type="sldNum" sz="quarter" idx="12"/>
          </p:nvPr>
        </p:nvSpPr>
        <p:spPr>
          <a:xfrm>
            <a:off x="6588224" y="6309320"/>
            <a:ext cx="2133600" cy="365125"/>
          </a:xfrm>
        </p:spPr>
        <p:txBody>
          <a:bodyPr/>
          <a:lstStyle/>
          <a:p>
            <a:fld id="{41B92A18-2085-4858-BF92-EFB9B1177E84}" type="slidenum">
              <a:rPr lang="zh-TW" altLang="en-US" smtClean="0">
                <a:solidFill>
                  <a:prstClr val="black">
                    <a:tint val="75000"/>
                  </a:prstClr>
                </a:solidFill>
              </a:rPr>
              <a:pPr/>
              <a:t>21</a:t>
            </a:fld>
            <a:endParaRPr lang="zh-TW" altLang="en-US">
              <a:solidFill>
                <a:prstClr val="black">
                  <a:tint val="75000"/>
                </a:prstClr>
              </a:solidFill>
            </a:endParaRPr>
          </a:p>
        </p:txBody>
      </p:sp>
      <p:sp>
        <p:nvSpPr>
          <p:cNvPr id="6" name="文字方塊 7"/>
          <p:cNvSpPr txBox="1">
            <a:spLocks noChangeArrowheads="1"/>
          </p:cNvSpPr>
          <p:nvPr/>
        </p:nvSpPr>
        <p:spPr bwMode="auto">
          <a:xfrm>
            <a:off x="6588224" y="764704"/>
            <a:ext cx="1871663" cy="307777"/>
          </a:xfrm>
          <a:prstGeom prst="rect">
            <a:avLst/>
          </a:prstGeom>
          <a:noFill/>
          <a:ln w="9525">
            <a:noFill/>
            <a:miter lim="800000"/>
            <a:headEnd/>
            <a:tailEnd/>
          </a:ln>
        </p:spPr>
        <p:txBody>
          <a:bodyPr>
            <a:spAutoFit/>
          </a:bodyPr>
          <a:lstStyle/>
          <a:p>
            <a:pPr algn="r"/>
            <a:r>
              <a:rPr lang="zh-TW" altLang="en-US" sz="1400" b="1" dirty="0">
                <a:solidFill>
                  <a:prstClr val="black"/>
                </a:solidFill>
                <a:latin typeface="新細明體" pitchFamily="18" charset="-120"/>
                <a:cs typeface="Times New Roman" pitchFamily="18" charset="0"/>
                <a:sym typeface="新細明體" charset="-120"/>
              </a:rPr>
              <a:t>單位</a:t>
            </a:r>
            <a:r>
              <a:rPr lang="en-US" altLang="zh-TW" sz="1400" b="1" dirty="0">
                <a:solidFill>
                  <a:prstClr val="black"/>
                </a:solidFill>
                <a:latin typeface="新細明體" pitchFamily="18" charset="-120"/>
                <a:cs typeface="Times New Roman" pitchFamily="18" charset="0"/>
                <a:sym typeface="新細明體" charset="-120"/>
              </a:rPr>
              <a:t>:</a:t>
            </a:r>
            <a:r>
              <a:rPr lang="zh-TW" altLang="en-US" sz="1400" b="1" dirty="0">
                <a:solidFill>
                  <a:prstClr val="black"/>
                </a:solidFill>
                <a:latin typeface="新細明體" pitchFamily="18" charset="-120"/>
                <a:cs typeface="Times New Roman" pitchFamily="18" charset="0"/>
                <a:sym typeface="新細明體" charset="-120"/>
              </a:rPr>
              <a:t> 新台幣百萬元</a:t>
            </a:r>
          </a:p>
        </p:txBody>
      </p:sp>
      <p:graphicFrame>
        <p:nvGraphicFramePr>
          <p:cNvPr id="7" name="表格 6"/>
          <p:cNvGraphicFramePr>
            <a:graphicFrameLocks noGrp="1"/>
          </p:cNvGraphicFramePr>
          <p:nvPr>
            <p:extLst>
              <p:ext uri="{D42A27DB-BD31-4B8C-83A1-F6EECF244321}">
                <p14:modId xmlns:p14="http://schemas.microsoft.com/office/powerpoint/2010/main" val="139303531"/>
              </p:ext>
            </p:extLst>
          </p:nvPr>
        </p:nvGraphicFramePr>
        <p:xfrm>
          <a:off x="899592" y="1141737"/>
          <a:ext cx="7452557" cy="5168218"/>
        </p:xfrm>
        <a:graphic>
          <a:graphicData uri="http://schemas.openxmlformats.org/drawingml/2006/table">
            <a:tbl>
              <a:tblPr firstRow="1" firstCol="1" lastRow="1" lastCol="1"/>
              <a:tblGrid>
                <a:gridCol w="1440160">
                  <a:extLst>
                    <a:ext uri="{9D8B030D-6E8A-4147-A177-3AD203B41FA5}">
                      <a16:colId xmlns:a16="http://schemas.microsoft.com/office/drawing/2014/main" val="20000"/>
                    </a:ext>
                  </a:extLst>
                </a:gridCol>
                <a:gridCol w="1080121">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971836">
                  <a:extLst>
                    <a:ext uri="{9D8B030D-6E8A-4147-A177-3AD203B41FA5}">
                      <a16:colId xmlns:a16="http://schemas.microsoft.com/office/drawing/2014/main" val="20006"/>
                    </a:ext>
                  </a:extLst>
                </a:gridCol>
              </a:tblGrid>
              <a:tr h="576064">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zh-TW" altLang="en-US" sz="1600" b="1" i="0" u="none" strike="noStrike" cap="none" normalizeH="0" baseline="0" dirty="0">
                          <a:ln>
                            <a:noFill/>
                          </a:ln>
                          <a:solidFill>
                            <a:schemeClr val="bg1"/>
                          </a:solidFill>
                          <a:effectLst/>
                          <a:latin typeface="+mn-lt"/>
                          <a:ea typeface="+mn-ea"/>
                          <a:cs typeface="Times New Roman" pitchFamily="18" charset="0"/>
                        </a:rPr>
                        <a:t>項目</a:t>
                      </a:r>
                      <a:endParaRPr kumimoji="0" lang="zh-CN" altLang="en-US" sz="1600" b="1" i="0" u="none" strike="noStrike" cap="none" normalizeH="0" baseline="0" dirty="0">
                        <a:ln>
                          <a:noFill/>
                        </a:ln>
                        <a:solidFill>
                          <a:schemeClr val="bg1"/>
                        </a:solidFill>
                        <a:effectLst/>
                        <a:latin typeface="+mn-lt"/>
                        <a:ea typeface="+mn-ea"/>
                        <a:cs typeface="Times New Roman" pitchFamily="18" charset="0"/>
                      </a:endParaRP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2023.1-9</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2022.1-9</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0"/>
                        </a:spcBef>
                        <a:spcAft>
                          <a:spcPts val="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2022</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384059">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營業收入</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4,102</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4,825</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a:latin typeface="+mn-lt"/>
                          <a:ea typeface="+mn-ea"/>
                        </a:rPr>
                        <a:t>100</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6,326</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1"/>
                  </a:ext>
                </a:extLst>
              </a:tr>
              <a:tr h="40133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營業成本</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1,405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34</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1,520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a:latin typeface="+mn-lt"/>
                          <a:ea typeface="+mn-ea"/>
                        </a:rPr>
                        <a:t>32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2,007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2"/>
                  </a:ext>
                </a:extLst>
              </a:tr>
              <a:tr h="33444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營業毛利</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2,697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66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3,305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a:latin typeface="+mn-lt"/>
                          <a:ea typeface="+mn-ea"/>
                        </a:rPr>
                        <a:t>68</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4,319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68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3"/>
                  </a:ext>
                </a:extLst>
              </a:tr>
              <a:tr h="40133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營業費用</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2,571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63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2,784</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a:latin typeface="+mn-lt"/>
                          <a:ea typeface="+mn-ea"/>
                        </a:rPr>
                        <a:t>57</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3,717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59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4"/>
                  </a:ext>
                </a:extLst>
              </a:tr>
              <a:tr h="406095">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營業淨利</a:t>
                      </a:r>
                      <a:endParaRPr kumimoji="0" lang="en-US" altLang="zh-TW"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126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a:solidFill>
                            <a:srgbClr val="000000"/>
                          </a:solidFill>
                          <a:effectLst/>
                          <a:latin typeface="+mn-lt"/>
                        </a:rPr>
                        <a:t>521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a:latin typeface="+mn-lt"/>
                          <a:ea typeface="+mn-ea"/>
                        </a:rPr>
                        <a:t>11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602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5"/>
                  </a:ext>
                </a:extLst>
              </a:tr>
              <a:tr h="365064">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營業外收支</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-591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-14</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a:solidFill>
                            <a:srgbClr val="000000"/>
                          </a:solidFill>
                          <a:effectLst/>
                          <a:latin typeface="+mn-lt"/>
                        </a:rPr>
                        <a:t>-461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a:solidFill>
                            <a:schemeClr val="tx1"/>
                          </a:solidFill>
                          <a:latin typeface="+mn-lt"/>
                          <a:ea typeface="+mn-ea"/>
                        </a:rPr>
                        <a:t>-10</a:t>
                      </a:r>
                      <a:endParaRPr lang="zh-TW" altLang="en-US" sz="200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-739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6"/>
                  </a:ext>
                </a:extLst>
              </a:tr>
              <a:tr h="39287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稅前淨</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損</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利</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-465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a:solidFill>
                            <a:srgbClr val="000000"/>
                          </a:solidFill>
                          <a:effectLst/>
                          <a:latin typeface="+mn-lt"/>
                        </a:rPr>
                        <a:t>60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a:latin typeface="+mn-lt"/>
                          <a:ea typeface="+mn-ea"/>
                        </a:rPr>
                        <a:t>1</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-137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7"/>
                  </a:ext>
                </a:extLst>
              </a:tr>
              <a:tr h="39763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所得稅費用</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193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a:solidFill>
                            <a:srgbClr val="000000"/>
                          </a:solidFill>
                          <a:effectLst/>
                          <a:latin typeface="+mn-lt"/>
                        </a:rPr>
                        <a:t>155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a:latin typeface="+mn-lt"/>
                          <a:ea typeface="+mn-ea"/>
                        </a:rPr>
                        <a:t>3</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218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8"/>
                  </a:ext>
                </a:extLst>
              </a:tr>
              <a:tr h="469286">
                <a:tc>
                  <a:txBody>
                    <a:bodyPr/>
                    <a:lstStyle/>
                    <a:p>
                      <a:pPr marL="0" marR="0" lvl="0" indent="0" algn="ctr" defTabSz="914400" rtl="0" eaLnBrk="1" fontAlgn="ctr" latinLnBrk="0" hangingPunct="1">
                        <a:lnSpc>
                          <a:spcPts val="1925"/>
                        </a:lnSpc>
                        <a:spcBef>
                          <a:spcPct val="0"/>
                        </a:spcBef>
                        <a:spcAft>
                          <a:spcPct val="0"/>
                        </a:spcAft>
                        <a:buClrTx/>
                        <a:buSzTx/>
                        <a:buFontTx/>
                        <a:buNone/>
                        <a:tabLst/>
                        <a:defRPr/>
                      </a:pPr>
                      <a:r>
                        <a:rPr kumimoji="0" lang="zh-TW" altLang="en-US" sz="1600" b="1" i="0" u="none" strike="noStrike" cap="none" normalizeH="0" baseline="0" dirty="0">
                          <a:ln>
                            <a:noFill/>
                          </a:ln>
                          <a:solidFill>
                            <a:schemeClr val="tx1"/>
                          </a:solidFill>
                          <a:effectLst/>
                          <a:latin typeface="+mn-lt"/>
                          <a:ea typeface="+mn-ea"/>
                          <a:cs typeface="Times New Roman" pitchFamily="18" charset="0"/>
                        </a:rPr>
                        <a:t>稅後淨損</a:t>
                      </a:r>
                      <a:endParaRPr kumimoji="0" lang="en-US" altLang="zh-TW"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-658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a:solidFill>
                            <a:srgbClr val="000000"/>
                          </a:solidFill>
                          <a:effectLst/>
                          <a:latin typeface="+mn-lt"/>
                        </a:rPr>
                        <a:t>-95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a:latin typeface="+mn-lt"/>
                          <a:ea typeface="+mn-ea"/>
                        </a:rPr>
                        <a:t>-2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-355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9"/>
                  </a:ext>
                </a:extLst>
              </a:tr>
              <a:tr h="46928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稅後淨</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損</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利</a:t>
                      </a:r>
                      <a:endParaRPr kumimoji="0" lang="en-US" altLang="zh-TW" sz="1600" b="1" i="0" u="none" strike="noStrike" cap="none" normalizeH="0" baseline="0" dirty="0">
                        <a:ln>
                          <a:noFill/>
                        </a:ln>
                        <a:solidFill>
                          <a:schemeClr val="tx1"/>
                        </a:solidFill>
                        <a:effectLst/>
                        <a:latin typeface="+mn-lt"/>
                        <a:ea typeface="+mn-ea"/>
                        <a:cs typeface="Times New Roman" pitchFamily="18" charset="0"/>
                      </a:endParaRPr>
                    </a:p>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母公司業主</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-384</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a:solidFill>
                            <a:srgbClr val="000000"/>
                          </a:solidFill>
                          <a:effectLst/>
                          <a:latin typeface="+mn-lt"/>
                        </a:rPr>
                        <a:t>82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dirty="0">
                          <a:latin typeface="+mn-lt"/>
                          <a:ea typeface="+mn-ea"/>
                        </a:rPr>
                        <a:t>2</a:t>
                      </a: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10"/>
                  </a:ext>
                </a:extLst>
              </a:tr>
              <a:tr h="547259">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每股稅後</a:t>
                      </a:r>
                      <a:endParaRPr kumimoji="0" lang="en-US" altLang="zh-TW" sz="1600" b="1" i="0" u="none" strike="noStrike" cap="none" normalizeH="0" baseline="0" dirty="0">
                        <a:ln>
                          <a:noFill/>
                        </a:ln>
                        <a:solidFill>
                          <a:schemeClr val="tx1"/>
                        </a:solidFill>
                        <a:effectLst/>
                        <a:latin typeface="+mn-lt"/>
                        <a:ea typeface="+mn-ea"/>
                        <a:cs typeface="Times New Roman" pitchFamily="18" charset="0"/>
                      </a:endParaRPr>
                    </a:p>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虧損</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盈餘 </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元</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 </a:t>
                      </a:r>
                      <a:endParaRPr kumimoji="0" lang="en-US" altLang="zh-TW"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-0.47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0.10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endParaRPr lang="zh-TW" altLang="en-US" sz="200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0.01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208665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4848" y="125760"/>
            <a:ext cx="8229600" cy="1143000"/>
          </a:xfrm>
        </p:spPr>
        <p:txBody>
          <a:bodyPr/>
          <a:lstStyle/>
          <a:p>
            <a:r>
              <a:rPr lang="zh-TW" altLang="en-US" b="1" dirty="0"/>
              <a:t>合併綜合損益表</a:t>
            </a:r>
          </a:p>
        </p:txBody>
      </p:sp>
      <p:sp>
        <p:nvSpPr>
          <p:cNvPr id="4" name="投影片編號版面配置區 3"/>
          <p:cNvSpPr>
            <a:spLocks noGrp="1"/>
          </p:cNvSpPr>
          <p:nvPr>
            <p:ph type="sldNum" sz="quarter" idx="12"/>
          </p:nvPr>
        </p:nvSpPr>
        <p:spPr>
          <a:xfrm>
            <a:off x="6588224" y="6309320"/>
            <a:ext cx="2133600" cy="365125"/>
          </a:xfrm>
        </p:spPr>
        <p:txBody>
          <a:bodyPr/>
          <a:lstStyle/>
          <a:p>
            <a:fld id="{41B92A18-2085-4858-BF92-EFB9B1177E84}" type="slidenum">
              <a:rPr lang="zh-TW" altLang="en-US" smtClean="0">
                <a:solidFill>
                  <a:prstClr val="black">
                    <a:tint val="75000"/>
                  </a:prstClr>
                </a:solidFill>
              </a:rPr>
              <a:pPr/>
              <a:t>22</a:t>
            </a:fld>
            <a:endParaRPr lang="zh-TW" altLang="en-US">
              <a:solidFill>
                <a:prstClr val="black">
                  <a:tint val="75000"/>
                </a:prstClr>
              </a:solidFill>
            </a:endParaRPr>
          </a:p>
        </p:txBody>
      </p:sp>
      <p:sp>
        <p:nvSpPr>
          <p:cNvPr id="6" name="文字方塊 7"/>
          <p:cNvSpPr txBox="1">
            <a:spLocks noChangeArrowheads="1"/>
          </p:cNvSpPr>
          <p:nvPr/>
        </p:nvSpPr>
        <p:spPr bwMode="auto">
          <a:xfrm>
            <a:off x="6588224" y="980728"/>
            <a:ext cx="1871663" cy="307777"/>
          </a:xfrm>
          <a:prstGeom prst="rect">
            <a:avLst/>
          </a:prstGeom>
          <a:noFill/>
          <a:ln w="9525">
            <a:noFill/>
            <a:miter lim="800000"/>
            <a:headEnd/>
            <a:tailEnd/>
          </a:ln>
        </p:spPr>
        <p:txBody>
          <a:bodyPr>
            <a:spAutoFit/>
          </a:bodyPr>
          <a:lstStyle/>
          <a:p>
            <a:pPr algn="r"/>
            <a:r>
              <a:rPr lang="zh-TW" altLang="en-US" sz="1400" b="1" dirty="0">
                <a:solidFill>
                  <a:prstClr val="black"/>
                </a:solidFill>
                <a:latin typeface="新細明體" pitchFamily="18" charset="-120"/>
                <a:cs typeface="Times New Roman" pitchFamily="18" charset="0"/>
                <a:sym typeface="新細明體" charset="-120"/>
              </a:rPr>
              <a:t>單位</a:t>
            </a:r>
            <a:r>
              <a:rPr lang="en-US" altLang="zh-TW" sz="1400" b="1" dirty="0">
                <a:solidFill>
                  <a:prstClr val="black"/>
                </a:solidFill>
                <a:latin typeface="新細明體" pitchFamily="18" charset="-120"/>
                <a:cs typeface="Times New Roman" pitchFamily="18" charset="0"/>
                <a:sym typeface="新細明體" charset="-120"/>
              </a:rPr>
              <a:t>:</a:t>
            </a:r>
            <a:r>
              <a:rPr lang="zh-TW" altLang="en-US" sz="1400" b="1" dirty="0">
                <a:solidFill>
                  <a:prstClr val="black"/>
                </a:solidFill>
                <a:latin typeface="新細明體" pitchFamily="18" charset="-120"/>
                <a:cs typeface="Times New Roman" pitchFamily="18" charset="0"/>
                <a:sym typeface="新細明體" charset="-120"/>
              </a:rPr>
              <a:t> 新台幣百萬元</a:t>
            </a:r>
          </a:p>
        </p:txBody>
      </p:sp>
      <p:graphicFrame>
        <p:nvGraphicFramePr>
          <p:cNvPr id="9" name="表格 8"/>
          <p:cNvGraphicFramePr>
            <a:graphicFrameLocks noGrp="1"/>
          </p:cNvGraphicFramePr>
          <p:nvPr>
            <p:extLst>
              <p:ext uri="{D42A27DB-BD31-4B8C-83A1-F6EECF244321}">
                <p14:modId xmlns:p14="http://schemas.microsoft.com/office/powerpoint/2010/main" val="1366821604"/>
              </p:ext>
            </p:extLst>
          </p:nvPr>
        </p:nvGraphicFramePr>
        <p:xfrm>
          <a:off x="709228" y="1373121"/>
          <a:ext cx="7560840" cy="4831837"/>
        </p:xfrm>
        <a:graphic>
          <a:graphicData uri="http://schemas.openxmlformats.org/drawingml/2006/table">
            <a:tbl>
              <a:tblPr firstRow="1" firstCol="1" lastRow="1" lastCol="1"/>
              <a:tblGrid>
                <a:gridCol w="2209878">
                  <a:extLst>
                    <a:ext uri="{9D8B030D-6E8A-4147-A177-3AD203B41FA5}">
                      <a16:colId xmlns:a16="http://schemas.microsoft.com/office/drawing/2014/main" val="20000"/>
                    </a:ext>
                  </a:extLst>
                </a:gridCol>
                <a:gridCol w="1605288">
                  <a:extLst>
                    <a:ext uri="{9D8B030D-6E8A-4147-A177-3AD203B41FA5}">
                      <a16:colId xmlns:a16="http://schemas.microsoft.com/office/drawing/2014/main" val="20001"/>
                    </a:ext>
                  </a:extLst>
                </a:gridCol>
                <a:gridCol w="1070193">
                  <a:extLst>
                    <a:ext uri="{9D8B030D-6E8A-4147-A177-3AD203B41FA5}">
                      <a16:colId xmlns:a16="http://schemas.microsoft.com/office/drawing/2014/main" val="20002"/>
                    </a:ext>
                  </a:extLst>
                </a:gridCol>
                <a:gridCol w="1528846">
                  <a:extLst>
                    <a:ext uri="{9D8B030D-6E8A-4147-A177-3AD203B41FA5}">
                      <a16:colId xmlns:a16="http://schemas.microsoft.com/office/drawing/2014/main" val="20003"/>
                    </a:ext>
                  </a:extLst>
                </a:gridCol>
                <a:gridCol w="1146635">
                  <a:extLst>
                    <a:ext uri="{9D8B030D-6E8A-4147-A177-3AD203B41FA5}">
                      <a16:colId xmlns:a16="http://schemas.microsoft.com/office/drawing/2014/main" val="20004"/>
                    </a:ext>
                  </a:extLst>
                </a:gridCol>
              </a:tblGrid>
              <a:tr h="309984">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zh-TW" altLang="en-US" sz="1600" b="1" i="0" u="none" strike="noStrike" cap="none" normalizeH="0" baseline="0" dirty="0">
                          <a:ln>
                            <a:noFill/>
                          </a:ln>
                          <a:solidFill>
                            <a:schemeClr val="bg1"/>
                          </a:solidFill>
                          <a:effectLst/>
                          <a:latin typeface="+mn-lt"/>
                          <a:ea typeface="+mn-ea"/>
                          <a:cs typeface="Times New Roman" pitchFamily="18" charset="0"/>
                        </a:rPr>
                        <a:t>項目</a:t>
                      </a:r>
                      <a:endParaRPr kumimoji="0" lang="zh-CN" altLang="en-US" sz="1600" b="1" i="0" u="none" strike="noStrike" cap="none" normalizeH="0" baseline="0" dirty="0">
                        <a:ln>
                          <a:noFill/>
                        </a:ln>
                        <a:solidFill>
                          <a:schemeClr val="bg1"/>
                        </a:solidFill>
                        <a:effectLst/>
                        <a:latin typeface="+mn-lt"/>
                        <a:ea typeface="+mn-ea"/>
                        <a:cs typeface="Times New Roman" pitchFamily="18" charset="0"/>
                      </a:endParaRP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2023 Q3</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2022 Q3</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396788">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營業收入</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1244</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1,524</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b="0" dirty="0">
                          <a:latin typeface="+mn-lt"/>
                          <a:ea typeface="+mn-ea"/>
                        </a:rPr>
                        <a:t>100</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63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營業成本</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441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487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b="0" dirty="0">
                          <a:latin typeface="+mn-lt"/>
                          <a:ea typeface="+mn-ea"/>
                        </a:rPr>
                        <a:t>31</a:t>
                      </a:r>
                      <a:endParaRPr lang="zh-TW" altLang="en-US" sz="20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463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營業毛利</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803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65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1,037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b="0" dirty="0">
                          <a:latin typeface="+mn-lt"/>
                          <a:ea typeface="+mn-ea"/>
                        </a:rPr>
                        <a:t>65</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63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營業費用</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855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69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918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b="0" dirty="0">
                          <a:latin typeface="+mn-lt"/>
                          <a:ea typeface="+mn-ea"/>
                        </a:rPr>
                        <a:t>58</a:t>
                      </a:r>
                      <a:endParaRPr lang="zh-TW" altLang="en-US" sz="20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554">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營業淨</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損</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利</a:t>
                      </a:r>
                      <a:endParaRPr kumimoji="0" lang="en-US" altLang="zh-TW"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-52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119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b="0" dirty="0">
                          <a:latin typeface="+mn-lt"/>
                          <a:ea typeface="+mn-ea"/>
                        </a:rPr>
                        <a:t>8</a:t>
                      </a:r>
                      <a:endParaRPr lang="zh-TW" altLang="en-US" sz="20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7164">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營業外收支</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-237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-121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b="0" dirty="0">
                          <a:solidFill>
                            <a:schemeClr val="tx1"/>
                          </a:solidFill>
                          <a:latin typeface="+mn-lt"/>
                          <a:ea typeface="+mn-ea"/>
                        </a:rPr>
                        <a:t>-8</a:t>
                      </a:r>
                      <a:endParaRPr lang="zh-TW" altLang="en-US" sz="2000" b="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808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稅前淨損</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-289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b="0" dirty="0">
                          <a:latin typeface="+mn-lt"/>
                          <a:ea typeface="+mn-ea"/>
                        </a:rPr>
                        <a:t>0</a:t>
                      </a:r>
                      <a:endParaRPr lang="zh-TW" altLang="en-US" sz="20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463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所得稅費用</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23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96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b="0" dirty="0">
                          <a:latin typeface="+mn-lt"/>
                          <a:ea typeface="+mn-ea"/>
                        </a:rPr>
                        <a:t>6</a:t>
                      </a:r>
                      <a:endParaRPr lang="zh-TW" altLang="en-US" sz="20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007">
                <a:tc>
                  <a:txBody>
                    <a:bodyPr/>
                    <a:lstStyle/>
                    <a:p>
                      <a:pPr marL="0" marR="0" lvl="0" indent="0" algn="ctr" defTabSz="914400" rtl="0" eaLnBrk="1" fontAlgn="ctr" latinLnBrk="0" hangingPunct="1">
                        <a:lnSpc>
                          <a:spcPts val="1925"/>
                        </a:lnSpc>
                        <a:spcBef>
                          <a:spcPct val="0"/>
                        </a:spcBef>
                        <a:spcAft>
                          <a:spcPct val="0"/>
                        </a:spcAft>
                        <a:buClrTx/>
                        <a:buSzTx/>
                        <a:buFontTx/>
                        <a:buNone/>
                        <a:tabLst/>
                        <a:defRPr/>
                      </a:pPr>
                      <a:r>
                        <a:rPr kumimoji="0" lang="zh-TW" altLang="en-US" sz="1600" b="1" i="0" u="none" strike="noStrike" cap="none" normalizeH="0" baseline="0" dirty="0">
                          <a:ln>
                            <a:noFill/>
                          </a:ln>
                          <a:solidFill>
                            <a:schemeClr val="tx1"/>
                          </a:solidFill>
                          <a:effectLst/>
                          <a:latin typeface="+mn-lt"/>
                          <a:ea typeface="+mn-ea"/>
                          <a:cs typeface="Times New Roman" pitchFamily="18" charset="0"/>
                        </a:rPr>
                        <a:t>稅後淨損</a:t>
                      </a:r>
                      <a:endParaRPr kumimoji="0" lang="en-US" altLang="zh-TW"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-312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-98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b="0" dirty="0">
                          <a:latin typeface="+mn-lt"/>
                          <a:ea typeface="+mn-ea"/>
                        </a:rPr>
                        <a:t>-6</a:t>
                      </a:r>
                      <a:endParaRPr lang="zh-TW" altLang="en-US" sz="20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97505">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稅後淨損</a:t>
                      </a:r>
                      <a:endParaRPr kumimoji="0" lang="en-US" altLang="zh-TW" sz="1600" b="1" i="0" u="none" strike="noStrike" cap="none" normalizeH="0" baseline="0" dirty="0">
                        <a:ln>
                          <a:noFill/>
                        </a:ln>
                        <a:solidFill>
                          <a:schemeClr val="tx1"/>
                        </a:solidFill>
                        <a:effectLst/>
                        <a:latin typeface="+mn-lt"/>
                        <a:ea typeface="+mn-ea"/>
                        <a:cs typeface="Times New Roman" pitchFamily="18" charset="0"/>
                      </a:endParaRPr>
                    </a:p>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母公司業主</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-220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-25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2000" b="0" dirty="0">
                          <a:latin typeface="+mn-lt"/>
                          <a:ea typeface="+mn-ea"/>
                        </a:rPr>
                        <a:t>-2</a:t>
                      </a:r>
                      <a:endParaRPr lang="zh-TW" altLang="en-US" sz="20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8200">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n-lt"/>
                          <a:ea typeface="+mn-ea"/>
                          <a:cs typeface="Times New Roman" pitchFamily="18" charset="0"/>
                        </a:rPr>
                        <a:t>每股稅後虧損 </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元</a:t>
                      </a:r>
                      <a:r>
                        <a:rPr kumimoji="0" lang="en-US" altLang="zh-TW" sz="1600" b="1" i="0" u="none" strike="noStrike" cap="none" normalizeH="0" baseline="0" dirty="0">
                          <a:ln>
                            <a:noFill/>
                          </a:ln>
                          <a:solidFill>
                            <a:schemeClr val="tx1"/>
                          </a:solidFill>
                          <a:effectLst/>
                          <a:latin typeface="+mn-lt"/>
                          <a:ea typeface="+mn-ea"/>
                          <a:cs typeface="Times New Roman" pitchFamily="18" charset="0"/>
                        </a:rPr>
                        <a:t>)</a:t>
                      </a:r>
                      <a:r>
                        <a:rPr kumimoji="0" lang="zh-TW" altLang="en-US" sz="1600" b="1" i="0" u="none" strike="noStrike" cap="none" normalizeH="0" baseline="0" dirty="0">
                          <a:ln>
                            <a:noFill/>
                          </a:ln>
                          <a:solidFill>
                            <a:schemeClr val="tx1"/>
                          </a:solidFill>
                          <a:effectLst/>
                          <a:latin typeface="+mn-lt"/>
                          <a:ea typeface="+mn-ea"/>
                          <a:cs typeface="Times New Roman" pitchFamily="18" charset="0"/>
                        </a:rPr>
                        <a:t> </a:t>
                      </a:r>
                      <a:endParaRPr kumimoji="0" lang="en-US" altLang="zh-TW"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-0.27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2000" b="0" i="0" u="none" strike="noStrike" dirty="0">
                          <a:solidFill>
                            <a:srgbClr val="000000"/>
                          </a:solidFill>
                          <a:effectLst/>
                          <a:latin typeface="+mn-lt"/>
                        </a:rPr>
                        <a:t>-0.03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endParaRPr lang="zh-TW" altLang="en-US" sz="20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5454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公司願景</a:t>
            </a: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23</a:t>
            </a:fld>
            <a:endParaRPr lang="zh-TW" alt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資料庫圖表 4"/>
          <p:cNvGraphicFramePr/>
          <p:nvPr/>
        </p:nvGraphicFramePr>
        <p:xfrm>
          <a:off x="467544" y="1340768"/>
          <a:ext cx="806489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6838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1B92A18-2085-4858-BF92-EFB9B1177E84}" type="slidenum">
              <a:rPr lang="zh-TW" altLang="en-US" smtClean="0"/>
              <a:pPr/>
              <a:t>24</a:t>
            </a:fld>
            <a:endParaRPr lang="zh-TW"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41" y="1916832"/>
            <a:ext cx="6103753" cy="398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10"/>
          <p:cNvSpPr txBox="1"/>
          <p:nvPr/>
        </p:nvSpPr>
        <p:spPr>
          <a:xfrm>
            <a:off x="2542588" y="476672"/>
            <a:ext cx="5485796" cy="21236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TW" altLang="en-US" sz="66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益同向前</a:t>
            </a:r>
            <a:endParaRPr lang="en-US" altLang="zh-TW" sz="66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en-US" altLang="zh-TW" sz="66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66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航向世界</a:t>
            </a:r>
          </a:p>
        </p:txBody>
      </p:sp>
      <p:sp>
        <p:nvSpPr>
          <p:cNvPr id="12" name="文字方塊 11"/>
          <p:cNvSpPr txBox="1"/>
          <p:nvPr/>
        </p:nvSpPr>
        <p:spPr>
          <a:xfrm>
            <a:off x="5796136" y="5157192"/>
            <a:ext cx="2592288"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TW" altLang="en-US" sz="4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簡報完畢</a:t>
            </a:r>
            <a:endParaRPr lang="en-US" altLang="zh-TW" sz="4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40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謝謝</a:t>
            </a:r>
          </a:p>
        </p:txBody>
      </p:sp>
    </p:spTree>
    <p:extLst>
      <p:ext uri="{BB962C8B-B14F-4D97-AF65-F5344CB8AC3E}">
        <p14:creationId xmlns:p14="http://schemas.microsoft.com/office/powerpoint/2010/main" val="183623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lstStyle/>
          <a:p>
            <a:r>
              <a:rPr lang="zh-TW" altLang="en-US" b="1" dirty="0"/>
              <a:t>議程</a:t>
            </a:r>
          </a:p>
        </p:txBody>
      </p:sp>
      <p:sp>
        <p:nvSpPr>
          <p:cNvPr id="3" name="內容版面配置區 2"/>
          <p:cNvSpPr>
            <a:spLocks noGrp="1"/>
          </p:cNvSpPr>
          <p:nvPr>
            <p:ph idx="1"/>
          </p:nvPr>
        </p:nvSpPr>
        <p:spPr/>
        <p:txBody>
          <a:bodyPr/>
          <a:lstStyle/>
          <a:p>
            <a:pPr algn="ctr">
              <a:buClr>
                <a:schemeClr val="tx2">
                  <a:lumMod val="40000"/>
                  <a:lumOff val="60000"/>
                </a:schemeClr>
              </a:buClr>
              <a:buFont typeface="Wingdings" pitchFamily="2" charset="2"/>
              <a:buChar char="n"/>
            </a:pPr>
            <a:r>
              <a:rPr lang="zh-TW" altLang="en-US" sz="3600" b="1" dirty="0"/>
              <a:t>公司簡介</a:t>
            </a:r>
            <a:endParaRPr lang="en-US" altLang="zh-TW" sz="3600" b="1" dirty="0"/>
          </a:p>
          <a:p>
            <a:pPr algn="ctr">
              <a:buClr>
                <a:schemeClr val="tx2">
                  <a:lumMod val="40000"/>
                  <a:lumOff val="60000"/>
                </a:schemeClr>
              </a:buClr>
              <a:buFont typeface="Wingdings" pitchFamily="2" charset="2"/>
              <a:buChar char="n"/>
            </a:pPr>
            <a:r>
              <a:rPr lang="zh-TW" altLang="en-US" sz="3600" b="1" dirty="0"/>
              <a:t>益航佈局</a:t>
            </a:r>
            <a:endParaRPr lang="en-US" altLang="zh-TW" sz="3600" b="1" dirty="0"/>
          </a:p>
          <a:p>
            <a:pPr algn="ctr">
              <a:buClr>
                <a:schemeClr val="tx2">
                  <a:lumMod val="40000"/>
                  <a:lumOff val="60000"/>
                </a:schemeClr>
              </a:buClr>
              <a:buFont typeface="Wingdings" pitchFamily="2" charset="2"/>
              <a:buChar char="n"/>
            </a:pPr>
            <a:r>
              <a:rPr lang="zh-TW" altLang="en-US" sz="3600" b="1" dirty="0"/>
              <a:t>業務發展</a:t>
            </a:r>
            <a:endParaRPr lang="en-US" altLang="zh-TW" sz="3600" b="1" dirty="0"/>
          </a:p>
          <a:p>
            <a:pPr algn="ctr">
              <a:buClr>
                <a:schemeClr val="tx2">
                  <a:lumMod val="40000"/>
                  <a:lumOff val="60000"/>
                </a:schemeClr>
              </a:buClr>
              <a:buFont typeface="Wingdings" pitchFamily="2" charset="2"/>
              <a:buChar char="n"/>
            </a:pPr>
            <a:r>
              <a:rPr lang="zh-TW" altLang="en-US" sz="3600" b="1" dirty="0"/>
              <a:t>財務摘要</a:t>
            </a:r>
            <a:endParaRPr lang="en-US" altLang="zh-TW" sz="3600" b="1" dirty="0"/>
          </a:p>
          <a:p>
            <a:pPr algn="ctr">
              <a:buClr>
                <a:schemeClr val="tx2">
                  <a:lumMod val="40000"/>
                  <a:lumOff val="60000"/>
                </a:schemeClr>
              </a:buClr>
              <a:buFont typeface="Wingdings" pitchFamily="2" charset="2"/>
              <a:buChar char="n"/>
            </a:pPr>
            <a:r>
              <a:rPr lang="zh-TW" altLang="en-US" sz="3600" b="1" dirty="0"/>
              <a:t>公司願景</a:t>
            </a:r>
            <a:endParaRPr lang="en-US" altLang="zh-TW" sz="3600" b="1" dirty="0"/>
          </a:p>
          <a:p>
            <a:endParaRPr lang="zh-TW" altLang="en-US"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pPr/>
              <a:t>3</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公司簡介</a:t>
            </a: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4</a:t>
            </a:fld>
            <a:endParaRPr lang="zh-TW" altLang="en-US">
              <a:solidFill>
                <a:prstClr val="black">
                  <a:tint val="75000"/>
                </a:prstClr>
              </a:solidFill>
            </a:endParaRPr>
          </a:p>
        </p:txBody>
      </p:sp>
      <p:sp>
        <p:nvSpPr>
          <p:cNvPr id="12" name="圓角矩形 11"/>
          <p:cNvSpPr/>
          <p:nvPr/>
        </p:nvSpPr>
        <p:spPr>
          <a:xfrm>
            <a:off x="827584" y="1484784"/>
            <a:ext cx="1656184" cy="1512168"/>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prstClr val="black"/>
                </a:solidFill>
                <a:effectLst>
                  <a:outerShdw blurRad="38100" dist="38100" dir="2700000" algn="tl">
                    <a:srgbClr val="000000">
                      <a:alpha val="43137"/>
                    </a:srgbClr>
                  </a:outerShdw>
                </a:effectLst>
              </a:rPr>
              <a:t>基本資料</a:t>
            </a:r>
          </a:p>
        </p:txBody>
      </p:sp>
      <p:sp>
        <p:nvSpPr>
          <p:cNvPr id="13" name="圓角矩形 12"/>
          <p:cNvSpPr/>
          <p:nvPr/>
        </p:nvSpPr>
        <p:spPr>
          <a:xfrm>
            <a:off x="827584" y="3284984"/>
            <a:ext cx="1656184" cy="1584176"/>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prstClr val="black"/>
                </a:solidFill>
                <a:effectLst>
                  <a:outerShdw blurRad="38100" dist="38100" dir="2700000" algn="tl">
                    <a:srgbClr val="000000">
                      <a:alpha val="43137"/>
                    </a:srgbClr>
                  </a:outerShdw>
                </a:effectLst>
              </a:rPr>
              <a:t>業務概況</a:t>
            </a:r>
          </a:p>
        </p:txBody>
      </p:sp>
      <p:sp>
        <p:nvSpPr>
          <p:cNvPr id="15" name="內容版面配置區 2"/>
          <p:cNvSpPr>
            <a:spLocks noGrp="1"/>
          </p:cNvSpPr>
          <p:nvPr>
            <p:ph idx="1"/>
          </p:nvPr>
        </p:nvSpPr>
        <p:spPr>
          <a:xfrm>
            <a:off x="2843808" y="1484784"/>
            <a:ext cx="5266928" cy="1512168"/>
          </a:xfrm>
        </p:spPr>
        <p:txBody>
          <a:bodyPr>
            <a:normAutofit fontScale="77500" lnSpcReduction="20000"/>
          </a:bodyPr>
          <a:lstStyle/>
          <a:p>
            <a:pPr>
              <a:buClr>
                <a:schemeClr val="tx2">
                  <a:lumMod val="40000"/>
                  <a:lumOff val="60000"/>
                </a:schemeClr>
              </a:buClr>
              <a:buFont typeface="Wingdings" pitchFamily="2" charset="2"/>
              <a:buChar char="n"/>
            </a:pPr>
            <a:r>
              <a:rPr lang="zh-TW" altLang="en-US" sz="3100" dirty="0"/>
              <a:t>成立日期     </a:t>
            </a:r>
            <a:r>
              <a:rPr lang="en-US" altLang="zh-TW" sz="3100" dirty="0"/>
              <a:t>1963</a:t>
            </a:r>
            <a:r>
              <a:rPr lang="zh-TW" altLang="en-US" sz="3100" dirty="0"/>
              <a:t>年</a:t>
            </a:r>
            <a:r>
              <a:rPr lang="en-US" altLang="zh-TW" sz="3100" dirty="0"/>
              <a:t>10</a:t>
            </a:r>
            <a:r>
              <a:rPr lang="zh-TW" altLang="en-US" sz="3100" dirty="0"/>
              <a:t>月</a:t>
            </a:r>
            <a:r>
              <a:rPr lang="en-US" altLang="zh-TW" sz="3100" dirty="0"/>
              <a:t>8</a:t>
            </a:r>
            <a:r>
              <a:rPr lang="zh-TW" altLang="en-US" sz="3100" dirty="0"/>
              <a:t>日</a:t>
            </a:r>
            <a:endParaRPr lang="en-US" altLang="zh-TW" sz="3100" dirty="0"/>
          </a:p>
          <a:p>
            <a:pPr>
              <a:buClr>
                <a:schemeClr val="tx2">
                  <a:lumMod val="40000"/>
                  <a:lumOff val="60000"/>
                </a:schemeClr>
              </a:buClr>
              <a:buFont typeface="Wingdings" pitchFamily="2" charset="2"/>
              <a:buChar char="n"/>
            </a:pPr>
            <a:r>
              <a:rPr lang="zh-TW" altLang="en-US" sz="3100" dirty="0"/>
              <a:t>上市日期     </a:t>
            </a:r>
            <a:r>
              <a:rPr lang="en-US" altLang="zh-TW" sz="3100" dirty="0"/>
              <a:t>1965</a:t>
            </a:r>
            <a:r>
              <a:rPr lang="zh-TW" altLang="en-US" sz="3100" dirty="0"/>
              <a:t>年</a:t>
            </a:r>
            <a:r>
              <a:rPr lang="en-US" altLang="zh-TW" sz="3100" dirty="0"/>
              <a:t>11</a:t>
            </a:r>
            <a:r>
              <a:rPr lang="zh-TW" altLang="en-US" sz="3100" dirty="0"/>
              <a:t>月</a:t>
            </a:r>
            <a:r>
              <a:rPr lang="en-US" altLang="zh-TW" sz="3100" dirty="0"/>
              <a:t>4</a:t>
            </a:r>
            <a:r>
              <a:rPr lang="zh-TW" altLang="en-US" sz="3100" dirty="0"/>
              <a:t>日</a:t>
            </a:r>
            <a:endParaRPr lang="en-US" altLang="zh-TW" sz="3100" dirty="0"/>
          </a:p>
          <a:p>
            <a:pPr>
              <a:buClr>
                <a:schemeClr val="tx2">
                  <a:lumMod val="40000"/>
                  <a:lumOff val="60000"/>
                </a:schemeClr>
              </a:buClr>
              <a:buFont typeface="Wingdings" pitchFamily="2" charset="2"/>
              <a:buChar char="n"/>
            </a:pPr>
            <a:r>
              <a:rPr lang="zh-TW" altLang="en-US" sz="3100" dirty="0"/>
              <a:t>實收資本額 </a:t>
            </a:r>
            <a:r>
              <a:rPr lang="en-US" altLang="zh-TW" sz="3100" dirty="0"/>
              <a:t>NT$8,247,760,670</a:t>
            </a:r>
          </a:p>
          <a:p>
            <a:pPr>
              <a:buClr>
                <a:schemeClr val="tx2">
                  <a:lumMod val="40000"/>
                  <a:lumOff val="60000"/>
                </a:schemeClr>
              </a:buClr>
              <a:buFont typeface="Wingdings" pitchFamily="2" charset="2"/>
              <a:buChar char="n"/>
            </a:pPr>
            <a:r>
              <a:rPr lang="zh-TW" altLang="en-US" sz="3100" dirty="0"/>
              <a:t>股票代號     </a:t>
            </a:r>
            <a:r>
              <a:rPr lang="en-US" altLang="zh-TW" sz="3100" dirty="0"/>
              <a:t>2601 </a:t>
            </a:r>
          </a:p>
          <a:p>
            <a:endParaRPr lang="zh-TW" altLang="en-US" sz="2000" dirty="0"/>
          </a:p>
        </p:txBody>
      </p:sp>
      <p:sp>
        <p:nvSpPr>
          <p:cNvPr id="16" name="內容版面配置區 2"/>
          <p:cNvSpPr txBox="1">
            <a:spLocks/>
          </p:cNvSpPr>
          <p:nvPr/>
        </p:nvSpPr>
        <p:spPr>
          <a:xfrm>
            <a:off x="2771800" y="3212976"/>
            <a:ext cx="5400600" cy="1512168"/>
          </a:xfrm>
          <a:prstGeom prst="rect">
            <a:avLst/>
          </a:prstGeom>
        </p:spPr>
        <p:txBody>
          <a:bodyPr vert="horz" lIns="91440" tIns="45720" rIns="91440" bIns="45720" rtlCol="0">
            <a:normAutofit/>
          </a:bodyPr>
          <a:lstStyle/>
          <a:p>
            <a:pPr marL="342900" indent="-342900">
              <a:spcBef>
                <a:spcPct val="20000"/>
              </a:spcBef>
              <a:buClr>
                <a:srgbClr val="1F497D">
                  <a:lumMod val="40000"/>
                  <a:lumOff val="60000"/>
                </a:srgbClr>
              </a:buClr>
              <a:buFont typeface="Wingdings" pitchFamily="2" charset="2"/>
              <a:buChar char="n"/>
            </a:pPr>
            <a:r>
              <a:rPr lang="zh-TW" altLang="en-US" sz="2400" dirty="0">
                <a:solidFill>
                  <a:prstClr val="black"/>
                </a:solidFill>
              </a:rPr>
              <a:t>業務涵蓋航運、百貨、融資租賃、地產開發、金融服務等</a:t>
            </a:r>
            <a:endParaRPr lang="en-US" altLang="zh-TW" sz="2400" dirty="0">
              <a:solidFill>
                <a:prstClr val="black"/>
              </a:solidFill>
            </a:endParaRPr>
          </a:p>
          <a:p>
            <a:pPr marL="342900" indent="-342900">
              <a:spcBef>
                <a:spcPct val="20000"/>
              </a:spcBef>
              <a:buClr>
                <a:srgbClr val="1F497D">
                  <a:lumMod val="40000"/>
                  <a:lumOff val="60000"/>
                </a:srgbClr>
              </a:buClr>
              <a:defRPr/>
            </a:pPr>
            <a:endParaRPr lang="en-US" altLang="zh-TW" sz="2400" dirty="0">
              <a:solidFill>
                <a:prstClr val="black"/>
              </a:solidFill>
            </a:endParaRPr>
          </a:p>
          <a:p>
            <a:pPr marL="342900" indent="-342900">
              <a:spcBef>
                <a:spcPct val="20000"/>
              </a:spcBef>
              <a:buFont typeface="Arial" pitchFamily="34" charset="0"/>
              <a:buChar char="•"/>
              <a:defRPr/>
            </a:pPr>
            <a:endParaRPr lang="zh-TW" altLang="en-US" sz="2000" dirty="0">
              <a:solidFill>
                <a:prstClr val="black"/>
              </a:solidFill>
            </a:endParaRPr>
          </a:p>
        </p:txBody>
      </p:sp>
      <p:sp>
        <p:nvSpPr>
          <p:cNvPr id="10" name="文字方塊 9"/>
          <p:cNvSpPr txBox="1"/>
          <p:nvPr/>
        </p:nvSpPr>
        <p:spPr>
          <a:xfrm>
            <a:off x="1259632" y="5661248"/>
            <a:ext cx="2880320" cy="276999"/>
          </a:xfrm>
          <a:prstGeom prst="rect">
            <a:avLst/>
          </a:prstGeom>
          <a:noFill/>
        </p:spPr>
        <p:txBody>
          <a:bodyPr wrap="square" rtlCol="0">
            <a:spAutoFit/>
          </a:bodyPr>
          <a:lstStyle/>
          <a:p>
            <a:r>
              <a:rPr lang="en-US" altLang="zh-TW" sz="1200" b="1" dirty="0">
                <a:solidFill>
                  <a:prstClr val="black"/>
                </a:solidFill>
                <a:latin typeface="新細明體"/>
              </a:rPr>
              <a:t>(</a:t>
            </a:r>
            <a:r>
              <a:rPr lang="zh-TW" altLang="en-US" sz="1200" b="1" dirty="0">
                <a:solidFill>
                  <a:prstClr val="black"/>
                </a:solidFill>
                <a:latin typeface="新細明體"/>
              </a:rPr>
              <a:t>統計數據：依</a:t>
            </a:r>
            <a:r>
              <a:rPr lang="en-US" altLang="zh-TW" sz="1200" b="1" dirty="0">
                <a:solidFill>
                  <a:srgbClr val="FF0000"/>
                </a:solidFill>
                <a:latin typeface="新細明體"/>
              </a:rPr>
              <a:t>2023</a:t>
            </a:r>
            <a:r>
              <a:rPr lang="zh-TW" altLang="en-US" sz="1200" b="1" dirty="0">
                <a:solidFill>
                  <a:srgbClr val="FF0000"/>
                </a:solidFill>
                <a:latin typeface="新細明體"/>
              </a:rPr>
              <a:t>年</a:t>
            </a:r>
            <a:r>
              <a:rPr lang="en-US" altLang="zh-TW" sz="1200" b="1" dirty="0">
                <a:solidFill>
                  <a:srgbClr val="FF0000"/>
                </a:solidFill>
                <a:latin typeface="新細明體"/>
              </a:rPr>
              <a:t>1-9</a:t>
            </a:r>
            <a:r>
              <a:rPr lang="zh-TW" altLang="en-US" sz="1200" b="1" dirty="0">
                <a:solidFill>
                  <a:srgbClr val="FF0000"/>
                </a:solidFill>
                <a:latin typeface="新細明體"/>
              </a:rPr>
              <a:t>月</a:t>
            </a:r>
            <a:r>
              <a:rPr lang="zh-TW" altLang="en-US" sz="1200" b="1" dirty="0">
                <a:solidFill>
                  <a:prstClr val="black"/>
                </a:solidFill>
                <a:latin typeface="新細明體"/>
              </a:rPr>
              <a:t>財務報告</a:t>
            </a:r>
            <a:r>
              <a:rPr lang="en-US" altLang="zh-TW" sz="1200" b="1" dirty="0">
                <a:solidFill>
                  <a:prstClr val="black"/>
                </a:solidFill>
                <a:latin typeface="新細明體"/>
              </a:rPr>
              <a:t>)</a:t>
            </a:r>
            <a:endParaRPr lang="zh-TW" altLang="en-US" sz="1200" b="1" dirty="0">
              <a:solidFill>
                <a:prstClr val="black"/>
              </a:solidFill>
              <a:latin typeface="新細明體"/>
            </a:endParaRPr>
          </a:p>
        </p:txBody>
      </p:sp>
      <p:graphicFrame>
        <p:nvGraphicFramePr>
          <p:cNvPr id="3" name="圖表 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3665608777"/>
              </p:ext>
            </p:extLst>
          </p:nvPr>
        </p:nvGraphicFramePr>
        <p:xfrm>
          <a:off x="3784060" y="4077072"/>
          <a:ext cx="4343401" cy="3171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965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4638"/>
            <a:ext cx="8229600" cy="1143000"/>
          </a:xfrm>
        </p:spPr>
        <p:txBody>
          <a:bodyPr/>
          <a:lstStyle/>
          <a:p>
            <a:r>
              <a:rPr lang="zh-TW" altLang="en-US" b="1" dirty="0"/>
              <a:t>益航布局</a:t>
            </a: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5</a:t>
            </a:fld>
            <a:endParaRPr lang="zh-TW" altLang="en-US">
              <a:solidFill>
                <a:prstClr val="black">
                  <a:tint val="75000"/>
                </a:prstClr>
              </a:solidFill>
            </a:endParaRPr>
          </a:p>
        </p:txBody>
      </p:sp>
      <p:graphicFrame>
        <p:nvGraphicFramePr>
          <p:cNvPr id="5" name="資料庫圖表 4"/>
          <p:cNvGraphicFramePr/>
          <p:nvPr>
            <p:extLst>
              <p:ext uri="{D42A27DB-BD31-4B8C-83A1-F6EECF244321}">
                <p14:modId xmlns:p14="http://schemas.microsoft.com/office/powerpoint/2010/main" val="300283348"/>
              </p:ext>
            </p:extLst>
          </p:nvPr>
        </p:nvGraphicFramePr>
        <p:xfrm>
          <a:off x="1466415" y="699389"/>
          <a:ext cx="633670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資料庫圖表 5"/>
          <p:cNvGraphicFramePr/>
          <p:nvPr>
            <p:extLst>
              <p:ext uri="{D42A27DB-BD31-4B8C-83A1-F6EECF244321}">
                <p14:modId xmlns:p14="http://schemas.microsoft.com/office/powerpoint/2010/main" val="1889019730"/>
              </p:ext>
            </p:extLst>
          </p:nvPr>
        </p:nvGraphicFramePr>
        <p:xfrm>
          <a:off x="1475656" y="2809776"/>
          <a:ext cx="6312024" cy="4048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圖片 7" descr="ScreenShot_20171110134327.png"/>
          <p:cNvPicPr>
            <a:picLocks noChangeAspect="1"/>
          </p:cNvPicPr>
          <p:nvPr/>
        </p:nvPicPr>
        <p:blipFill>
          <a:blip r:embed="rId12" cstate="print"/>
          <a:stretch>
            <a:fillRect/>
          </a:stretch>
        </p:blipFill>
        <p:spPr>
          <a:xfrm>
            <a:off x="3674853" y="1926146"/>
            <a:ext cx="1774822" cy="947775"/>
          </a:xfrm>
          <a:prstGeom prst="rect">
            <a:avLst/>
          </a:prstGeom>
        </p:spPr>
      </p:pic>
      <p:pic>
        <p:nvPicPr>
          <p:cNvPr id="11" name="圖片 10" descr="擷取b.PNG"/>
          <p:cNvPicPr>
            <a:picLocks noChangeAspect="1"/>
          </p:cNvPicPr>
          <p:nvPr/>
        </p:nvPicPr>
        <p:blipFill>
          <a:blip r:embed="rId13" cstate="print"/>
          <a:stretch>
            <a:fillRect/>
          </a:stretch>
        </p:blipFill>
        <p:spPr>
          <a:xfrm>
            <a:off x="5894299" y="4210635"/>
            <a:ext cx="1846053" cy="1018565"/>
          </a:xfrm>
          <a:prstGeom prst="rect">
            <a:avLst/>
          </a:prstGeom>
        </p:spPr>
      </p:pic>
      <p:pic>
        <p:nvPicPr>
          <p:cNvPr id="10" name="圖片 9" descr="擷取a.PNG"/>
          <p:cNvPicPr>
            <a:picLocks noChangeAspect="1"/>
          </p:cNvPicPr>
          <p:nvPr/>
        </p:nvPicPr>
        <p:blipFill>
          <a:blip r:embed="rId14" cstate="print"/>
          <a:stretch>
            <a:fillRect/>
          </a:stretch>
        </p:blipFill>
        <p:spPr>
          <a:xfrm>
            <a:off x="1492370" y="4221088"/>
            <a:ext cx="1837425" cy="936104"/>
          </a:xfrm>
          <a:prstGeom prst="rect">
            <a:avLst/>
          </a:prstGeom>
        </p:spPr>
      </p:pic>
      <p:pic>
        <p:nvPicPr>
          <p:cNvPr id="2050" name="Picture 2"/>
          <p:cNvPicPr>
            <a:picLocks noChangeAspect="1" noChangeArrowheads="1"/>
          </p:cNvPicPr>
          <p:nvPr/>
        </p:nvPicPr>
        <p:blipFill>
          <a:blip r:embed="rId15" cstate="print"/>
          <a:srcRect/>
          <a:stretch>
            <a:fillRect/>
          </a:stretch>
        </p:blipFill>
        <p:spPr bwMode="auto">
          <a:xfrm>
            <a:off x="5860910" y="1977890"/>
            <a:ext cx="1704682" cy="817067"/>
          </a:xfrm>
          <a:prstGeom prst="rect">
            <a:avLst/>
          </a:prstGeom>
          <a:noFill/>
          <a:ln w="9525">
            <a:noFill/>
            <a:miter lim="800000"/>
            <a:headEnd/>
            <a:tailEnd/>
          </a:ln>
        </p:spPr>
      </p:pic>
      <p:pic>
        <p:nvPicPr>
          <p:cNvPr id="2051" name="Picture 3"/>
          <p:cNvPicPr>
            <a:picLocks noChangeAspect="1" noChangeArrowheads="1"/>
          </p:cNvPicPr>
          <p:nvPr/>
        </p:nvPicPr>
        <p:blipFill>
          <a:blip r:embed="rId16" cstate="print"/>
          <a:srcRect/>
          <a:stretch>
            <a:fillRect/>
          </a:stretch>
        </p:blipFill>
        <p:spPr bwMode="auto">
          <a:xfrm>
            <a:off x="1492371" y="1844824"/>
            <a:ext cx="1837424" cy="958759"/>
          </a:xfrm>
          <a:prstGeom prst="rect">
            <a:avLst/>
          </a:prstGeom>
          <a:noFill/>
          <a:ln w="9525">
            <a:noFill/>
            <a:miter lim="800000"/>
            <a:headEnd/>
            <a:tailEnd/>
          </a:ln>
        </p:spPr>
      </p:pic>
      <p:sp>
        <p:nvSpPr>
          <p:cNvPr id="13" name="文字方塊 12"/>
          <p:cNvSpPr txBox="1"/>
          <p:nvPr/>
        </p:nvSpPr>
        <p:spPr>
          <a:xfrm>
            <a:off x="5868144" y="1469596"/>
            <a:ext cx="1728192" cy="400110"/>
          </a:xfrm>
          <a:prstGeom prst="rect">
            <a:avLst/>
          </a:prstGeom>
          <a:noFill/>
        </p:spPr>
        <p:txBody>
          <a:bodyPr wrap="square" rtlCol="0">
            <a:spAutoFit/>
          </a:bodyPr>
          <a:lstStyle/>
          <a:p>
            <a:r>
              <a:rPr lang="en-US" altLang="zh-TW" sz="2000" b="1" dirty="0">
                <a:solidFill>
                  <a:srgbClr val="4BACC6">
                    <a:lumMod val="50000"/>
                  </a:srgbClr>
                </a:solidFill>
                <a:effectLst>
                  <a:outerShdw blurRad="38100" dist="38100" dir="2700000" algn="tl">
                    <a:srgbClr val="000000">
                      <a:alpha val="43137"/>
                    </a:srgbClr>
                  </a:outerShdw>
                </a:effectLst>
              </a:rPr>
              <a:t>2013</a:t>
            </a:r>
            <a:r>
              <a:rPr lang="zh-TW" altLang="en-US" sz="2000" b="1" dirty="0">
                <a:solidFill>
                  <a:srgbClr val="4BACC6">
                    <a:lumMod val="50000"/>
                  </a:srgbClr>
                </a:solidFill>
                <a:effectLst>
                  <a:outerShdw blurRad="38100" dist="38100" dir="2700000" algn="tl">
                    <a:srgbClr val="000000">
                      <a:alpha val="43137"/>
                    </a:srgbClr>
                  </a:outerShdw>
                </a:effectLst>
              </a:rPr>
              <a:t>年   友成</a:t>
            </a:r>
          </a:p>
        </p:txBody>
      </p:sp>
      <p:sp>
        <p:nvSpPr>
          <p:cNvPr id="14" name="文字方塊 13"/>
          <p:cNvSpPr txBox="1"/>
          <p:nvPr/>
        </p:nvSpPr>
        <p:spPr>
          <a:xfrm>
            <a:off x="1547664" y="1412776"/>
            <a:ext cx="1152128" cy="400110"/>
          </a:xfrm>
          <a:prstGeom prst="rect">
            <a:avLst/>
          </a:prstGeom>
          <a:noFill/>
        </p:spPr>
        <p:txBody>
          <a:bodyPr wrap="square" rtlCol="0">
            <a:spAutoFit/>
          </a:bodyPr>
          <a:lstStyle/>
          <a:p>
            <a:r>
              <a:rPr lang="en-US" altLang="zh-TW" sz="2000" b="1" dirty="0">
                <a:solidFill>
                  <a:srgbClr val="4BACC6">
                    <a:lumMod val="50000"/>
                  </a:srgbClr>
                </a:solidFill>
                <a:effectLst>
                  <a:outerShdw blurRad="38100" dist="38100" dir="2700000" algn="tl">
                    <a:srgbClr val="000000">
                      <a:alpha val="43137"/>
                    </a:srgbClr>
                  </a:outerShdw>
                </a:effectLst>
              </a:rPr>
              <a:t>1963</a:t>
            </a:r>
            <a:r>
              <a:rPr lang="zh-TW" altLang="en-US" sz="2000" b="1" dirty="0">
                <a:solidFill>
                  <a:srgbClr val="4BACC6">
                    <a:lumMod val="50000"/>
                  </a:srgbClr>
                </a:solidFill>
                <a:effectLst>
                  <a:outerShdw blurRad="38100" dist="38100" dir="2700000" algn="tl">
                    <a:srgbClr val="000000">
                      <a:alpha val="43137"/>
                    </a:srgbClr>
                  </a:outerShdw>
                </a:effectLst>
              </a:rPr>
              <a:t>年 </a:t>
            </a:r>
          </a:p>
        </p:txBody>
      </p:sp>
      <p:sp>
        <p:nvSpPr>
          <p:cNvPr id="15" name="文字方塊 14"/>
          <p:cNvSpPr txBox="1"/>
          <p:nvPr/>
        </p:nvSpPr>
        <p:spPr>
          <a:xfrm>
            <a:off x="3734172" y="1462621"/>
            <a:ext cx="1656184" cy="400110"/>
          </a:xfrm>
          <a:prstGeom prst="rect">
            <a:avLst/>
          </a:prstGeom>
          <a:noFill/>
        </p:spPr>
        <p:txBody>
          <a:bodyPr wrap="square" rtlCol="0">
            <a:spAutoFit/>
          </a:bodyPr>
          <a:lstStyle/>
          <a:p>
            <a:r>
              <a:rPr lang="en-US" altLang="zh-TW" sz="2000" b="1" dirty="0">
                <a:solidFill>
                  <a:srgbClr val="4BACC6">
                    <a:lumMod val="50000"/>
                  </a:srgbClr>
                </a:solidFill>
                <a:effectLst>
                  <a:outerShdw blurRad="38100" dist="38100" dir="2700000" algn="tl">
                    <a:srgbClr val="000000">
                      <a:alpha val="43137"/>
                    </a:srgbClr>
                  </a:outerShdw>
                </a:effectLst>
              </a:rPr>
              <a:t>2006</a:t>
            </a:r>
            <a:r>
              <a:rPr lang="zh-TW" altLang="en-US" sz="2000" b="1" dirty="0">
                <a:solidFill>
                  <a:srgbClr val="4BACC6">
                    <a:lumMod val="50000"/>
                  </a:srgbClr>
                </a:solidFill>
                <a:effectLst>
                  <a:outerShdw blurRad="38100" dist="38100" dir="2700000" algn="tl">
                    <a:srgbClr val="000000">
                      <a:alpha val="43137"/>
                    </a:srgbClr>
                  </a:outerShdw>
                </a:effectLst>
              </a:rPr>
              <a:t>年  大洋 </a:t>
            </a:r>
          </a:p>
        </p:txBody>
      </p:sp>
      <p:pic>
        <p:nvPicPr>
          <p:cNvPr id="16" name="圖片 15" descr="ScreenShot_20171110134711.png"/>
          <p:cNvPicPr>
            <a:picLocks noChangeAspect="1"/>
          </p:cNvPicPr>
          <p:nvPr/>
        </p:nvPicPr>
        <p:blipFill>
          <a:blip r:embed="rId17" cstate="print"/>
          <a:stretch>
            <a:fillRect/>
          </a:stretch>
        </p:blipFill>
        <p:spPr>
          <a:xfrm>
            <a:off x="3674853" y="4221089"/>
            <a:ext cx="1833251" cy="958202"/>
          </a:xfrm>
          <a:prstGeom prst="rect">
            <a:avLst/>
          </a:prstGeom>
        </p:spPr>
      </p:pic>
      <p:sp>
        <p:nvSpPr>
          <p:cNvPr id="17" name="文字方塊 16"/>
          <p:cNvSpPr txBox="1"/>
          <p:nvPr/>
        </p:nvSpPr>
        <p:spPr>
          <a:xfrm>
            <a:off x="1475656" y="3748970"/>
            <a:ext cx="1872208" cy="461665"/>
          </a:xfrm>
          <a:prstGeom prst="rect">
            <a:avLst/>
          </a:prstGeom>
          <a:noFill/>
        </p:spPr>
        <p:txBody>
          <a:bodyPr wrap="square" rtlCol="0">
            <a:spAutoFit/>
          </a:bodyPr>
          <a:lstStyle/>
          <a:p>
            <a:pPr>
              <a:spcBef>
                <a:spcPts val="600"/>
              </a:spcBef>
            </a:pPr>
            <a:r>
              <a:rPr lang="en-US" altLang="zh-TW" sz="2000" b="1" dirty="0">
                <a:solidFill>
                  <a:srgbClr val="4BACC6">
                    <a:lumMod val="50000"/>
                  </a:srgbClr>
                </a:solidFill>
                <a:effectLst>
                  <a:outerShdw blurRad="38100" dist="38100" dir="2700000" algn="tl">
                    <a:srgbClr val="000000">
                      <a:alpha val="43137"/>
                    </a:srgbClr>
                  </a:outerShdw>
                </a:effectLst>
              </a:rPr>
              <a:t>2015</a:t>
            </a:r>
            <a:r>
              <a:rPr lang="zh-TW" altLang="en-US" sz="2000" b="1" dirty="0">
                <a:solidFill>
                  <a:srgbClr val="4BACC6">
                    <a:lumMod val="50000"/>
                  </a:srgbClr>
                </a:solidFill>
                <a:effectLst>
                  <a:outerShdw blurRad="38100" dist="38100" dir="2700000" algn="tl">
                    <a:srgbClr val="000000">
                      <a:alpha val="43137"/>
                    </a:srgbClr>
                  </a:outerShdw>
                </a:effectLst>
              </a:rPr>
              <a:t>年  </a:t>
            </a:r>
            <a:r>
              <a:rPr lang="zh-TW" altLang="en-US" b="1" dirty="0">
                <a:solidFill>
                  <a:srgbClr val="4BACC6">
                    <a:lumMod val="50000"/>
                  </a:srgbClr>
                </a:solidFill>
                <a:effectLst>
                  <a:outerShdw blurRad="38100" dist="38100" dir="2700000" algn="tl">
                    <a:srgbClr val="000000">
                      <a:alpha val="43137"/>
                    </a:srgbClr>
                  </a:outerShdw>
                </a:effectLst>
              </a:rPr>
              <a:t>薪昇暘</a:t>
            </a:r>
            <a:r>
              <a:rPr lang="zh-TW" altLang="en-US" sz="2400" b="1" dirty="0">
                <a:solidFill>
                  <a:srgbClr val="4BACC6">
                    <a:lumMod val="50000"/>
                  </a:srgbClr>
                </a:solidFill>
                <a:effectLst>
                  <a:outerShdw blurRad="38100" dist="38100" dir="2700000" algn="tl">
                    <a:srgbClr val="000000">
                      <a:alpha val="43137"/>
                    </a:srgbClr>
                  </a:outerShdw>
                </a:effectLst>
              </a:rPr>
              <a:t> </a:t>
            </a:r>
          </a:p>
        </p:txBody>
      </p:sp>
      <p:sp>
        <p:nvSpPr>
          <p:cNvPr id="18" name="文字方塊 17"/>
          <p:cNvSpPr txBox="1"/>
          <p:nvPr/>
        </p:nvSpPr>
        <p:spPr>
          <a:xfrm>
            <a:off x="3674853" y="3810526"/>
            <a:ext cx="1940943" cy="369332"/>
          </a:xfrm>
          <a:prstGeom prst="rect">
            <a:avLst/>
          </a:prstGeom>
          <a:noFill/>
        </p:spPr>
        <p:txBody>
          <a:bodyPr wrap="square" rtlCol="0">
            <a:spAutoFit/>
          </a:bodyPr>
          <a:lstStyle/>
          <a:p>
            <a:r>
              <a:rPr lang="en-US" altLang="zh-TW" b="1" dirty="0">
                <a:solidFill>
                  <a:srgbClr val="4BACC6">
                    <a:lumMod val="50000"/>
                  </a:srgbClr>
                </a:solidFill>
                <a:effectLst>
                  <a:outerShdw blurRad="38100" dist="38100" dir="2700000" algn="tl">
                    <a:srgbClr val="000000">
                      <a:alpha val="43137"/>
                    </a:srgbClr>
                  </a:outerShdw>
                </a:effectLst>
              </a:rPr>
              <a:t>2019</a:t>
            </a:r>
            <a:r>
              <a:rPr lang="zh-TW" altLang="en-US" b="1" dirty="0">
                <a:solidFill>
                  <a:srgbClr val="4BACC6">
                    <a:lumMod val="50000"/>
                  </a:srgbClr>
                </a:solidFill>
                <a:effectLst>
                  <a:outerShdw blurRad="38100" dist="38100" dir="2700000" algn="tl">
                    <a:srgbClr val="000000">
                      <a:alpha val="43137"/>
                    </a:srgbClr>
                  </a:outerShdw>
                </a:effectLst>
              </a:rPr>
              <a:t>年</a:t>
            </a:r>
            <a:r>
              <a:rPr lang="zh-TW" altLang="en-US" sz="1600" b="1" dirty="0">
                <a:solidFill>
                  <a:srgbClr val="4BACC6">
                    <a:lumMod val="50000"/>
                  </a:srgbClr>
                </a:solidFill>
                <a:effectLst>
                  <a:outerShdw blurRad="38100" dist="38100" dir="2700000" algn="tl">
                    <a:srgbClr val="000000">
                      <a:alpha val="43137"/>
                    </a:srgbClr>
                  </a:outerShdw>
                </a:effectLst>
              </a:rPr>
              <a:t>  大禹金融</a:t>
            </a:r>
            <a:endParaRPr lang="en-US" altLang="zh-TW" sz="1600" b="1" dirty="0">
              <a:solidFill>
                <a:srgbClr val="4BACC6">
                  <a:lumMod val="50000"/>
                </a:srgbClr>
              </a:solidFill>
              <a:effectLst>
                <a:outerShdw blurRad="38100" dist="38100" dir="2700000" algn="tl">
                  <a:srgbClr val="000000">
                    <a:alpha val="43137"/>
                  </a:srgbClr>
                </a:outerShdw>
              </a:effectLst>
            </a:endParaRPr>
          </a:p>
        </p:txBody>
      </p:sp>
      <p:sp>
        <p:nvSpPr>
          <p:cNvPr id="19" name="文字方塊 18"/>
          <p:cNvSpPr txBox="1"/>
          <p:nvPr/>
        </p:nvSpPr>
        <p:spPr>
          <a:xfrm>
            <a:off x="5894299" y="3730403"/>
            <a:ext cx="1897349" cy="800219"/>
          </a:xfrm>
          <a:prstGeom prst="rect">
            <a:avLst/>
          </a:prstGeom>
          <a:noFill/>
        </p:spPr>
        <p:txBody>
          <a:bodyPr wrap="square" rtlCol="0">
            <a:spAutoFit/>
          </a:bodyPr>
          <a:lstStyle/>
          <a:p>
            <a:pPr>
              <a:lnSpc>
                <a:spcPct val="150000"/>
              </a:lnSpc>
            </a:pPr>
            <a:r>
              <a:rPr lang="en-US" altLang="zh-TW" sz="2000" b="1" dirty="0">
                <a:solidFill>
                  <a:srgbClr val="4BACC6">
                    <a:lumMod val="50000"/>
                  </a:srgbClr>
                </a:solidFill>
                <a:effectLst>
                  <a:outerShdw blurRad="38100" dist="38100" dir="2700000" algn="tl">
                    <a:srgbClr val="000000">
                      <a:alpha val="43137"/>
                    </a:srgbClr>
                  </a:outerShdw>
                </a:effectLst>
              </a:rPr>
              <a:t>2017</a:t>
            </a:r>
            <a:r>
              <a:rPr lang="zh-TW" altLang="en-US" sz="2000" b="1" dirty="0">
                <a:solidFill>
                  <a:srgbClr val="4BACC6">
                    <a:lumMod val="50000"/>
                  </a:srgbClr>
                </a:solidFill>
                <a:effectLst>
                  <a:outerShdw blurRad="38100" dist="38100" dir="2700000" algn="tl">
                    <a:srgbClr val="000000">
                      <a:alpha val="43137"/>
                    </a:srgbClr>
                  </a:outerShdw>
                </a:effectLst>
              </a:rPr>
              <a:t>年  </a:t>
            </a:r>
            <a:r>
              <a:rPr lang="zh-TW" altLang="en-US" sz="1600" b="1" dirty="0">
                <a:solidFill>
                  <a:schemeClr val="accent1">
                    <a:lumMod val="75000"/>
                  </a:schemeClr>
                </a:solidFill>
                <a:effectLst>
                  <a:outerShdw blurRad="38100" dist="38100" dir="2700000" algn="tl">
                    <a:srgbClr val="000000">
                      <a:alpha val="43137"/>
                    </a:srgbClr>
                  </a:outerShdw>
                </a:effectLst>
              </a:rPr>
              <a:t>聖馬丁</a:t>
            </a:r>
            <a:endParaRPr lang="en-US" altLang="zh-TW" sz="1200" b="1" dirty="0">
              <a:solidFill>
                <a:prstClr val="white">
                  <a:lumMod val="50000"/>
                </a:prstClr>
              </a:solidFill>
              <a:effectLst>
                <a:outerShdw blurRad="38100" dist="38100" dir="2700000" algn="tl">
                  <a:srgbClr val="000000">
                    <a:alpha val="43137"/>
                  </a:srgbClr>
                </a:outerShdw>
              </a:effectLst>
            </a:endParaRPr>
          </a:p>
          <a:p>
            <a:r>
              <a:rPr lang="zh-TW" altLang="en-US" sz="1600" b="1" dirty="0">
                <a:solidFill>
                  <a:srgbClr val="FF0000"/>
                </a:solidFill>
                <a:effectLst>
                  <a:outerShdw blurRad="38100" dist="38100" dir="2700000" algn="tl">
                    <a:srgbClr val="000000">
                      <a:alpha val="43137"/>
                    </a:srgbClr>
                  </a:outerShdw>
                </a:effectLst>
              </a:rPr>
              <a:t>                   </a:t>
            </a:r>
            <a:endParaRPr lang="zh-TW" altLang="en-US" sz="1200" b="1" dirty="0">
              <a:solidFill>
                <a:srgbClr val="FF0000"/>
              </a:solidFill>
              <a:effectLst>
                <a:outerShdw blurRad="38100" dist="38100" dir="2700000" algn="tl">
                  <a:srgbClr val="000000">
                    <a:alpha val="43137"/>
                  </a:srgbClr>
                </a:outerShdw>
              </a:effectLst>
            </a:endParaRPr>
          </a:p>
        </p:txBody>
      </p:sp>
      <p:pic>
        <p:nvPicPr>
          <p:cNvPr id="21" name="Picture 1"/>
          <p:cNvPicPr>
            <a:picLocks noChangeAspect="1" noChangeArrowheads="1"/>
          </p:cNvPicPr>
          <p:nvPr/>
        </p:nvPicPr>
        <p:blipFill>
          <a:blip r:embed="rId18" cstate="print"/>
          <a:srcRect/>
          <a:stretch>
            <a:fillRect/>
          </a:stretch>
        </p:blipFill>
        <p:spPr bwMode="auto">
          <a:xfrm>
            <a:off x="7179387" y="5341432"/>
            <a:ext cx="507677" cy="474924"/>
          </a:xfrm>
          <a:prstGeom prst="rect">
            <a:avLst/>
          </a:prstGeom>
          <a:noFill/>
          <a:ln w="9525">
            <a:noFill/>
            <a:miter lim="800000"/>
            <a:headEnd/>
            <a:tailEnd/>
          </a:ln>
        </p:spPr>
      </p:pic>
    </p:spTree>
    <p:extLst>
      <p:ext uri="{BB962C8B-B14F-4D97-AF65-F5344CB8AC3E}">
        <p14:creationId xmlns:p14="http://schemas.microsoft.com/office/powerpoint/2010/main" val="390750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業務發展：航運 </a:t>
            </a:r>
            <a:r>
              <a:rPr lang="en-US" altLang="zh-TW" b="1" dirty="0"/>
              <a:t>(1)</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a:solidFill>
                  <a:prstClr val="black">
                    <a:tint val="75000"/>
                  </a:prstClr>
                </a:solidFill>
                <a:latin typeface="Calibri"/>
                <a:ea typeface="新細明體" panose="02020500000000000000" pitchFamily="18" charset="-120"/>
              </a:rPr>
              <a:pPr/>
              <a:t>6</a:t>
            </a:fld>
            <a:endParaRPr lang="zh-TW" altLang="en-US">
              <a:solidFill>
                <a:prstClr val="black">
                  <a:tint val="75000"/>
                </a:prstClr>
              </a:solidFill>
              <a:latin typeface="Calibri"/>
              <a:ea typeface="新細明體" panose="02020500000000000000" pitchFamily="18" charset="-120"/>
            </a:endParaRPr>
          </a:p>
        </p:txBody>
      </p:sp>
      <p:pic>
        <p:nvPicPr>
          <p:cNvPr id="1026" name="Picture 2"/>
          <p:cNvPicPr>
            <a:picLocks noChangeAspect="1" noChangeArrowheads="1"/>
          </p:cNvPicPr>
          <p:nvPr/>
        </p:nvPicPr>
        <p:blipFill>
          <a:blip r:embed="rId2" cstate="print"/>
          <a:srcRect/>
          <a:stretch>
            <a:fillRect/>
          </a:stretch>
        </p:blipFill>
        <p:spPr bwMode="auto">
          <a:xfrm>
            <a:off x="2506270" y="4671138"/>
            <a:ext cx="2875820" cy="808134"/>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5422594" y="4617135"/>
            <a:ext cx="1336649" cy="862354"/>
          </a:xfrm>
          <a:prstGeom prst="rect">
            <a:avLst/>
          </a:prstGeom>
          <a:noFill/>
          <a:ln w="9525">
            <a:noFill/>
            <a:miter lim="800000"/>
            <a:headEnd/>
            <a:tailEnd/>
          </a:ln>
        </p:spPr>
      </p:pic>
      <p:sp>
        <p:nvSpPr>
          <p:cNvPr id="7" name="內容版面配置區 2"/>
          <p:cNvSpPr txBox="1">
            <a:spLocks/>
          </p:cNvSpPr>
          <p:nvPr/>
        </p:nvSpPr>
        <p:spPr>
          <a:xfrm>
            <a:off x="2222739" y="1916835"/>
            <a:ext cx="4629150" cy="3394472"/>
          </a:xfrm>
          <a:prstGeom prst="rect">
            <a:avLst/>
          </a:prstGeom>
        </p:spPr>
        <p:txBody>
          <a:bodyPr vert="horz" lIns="68580" tIns="34290" rIns="68580" bIns="34290" rtlCol="0">
            <a:normAutofit/>
          </a:bodyPr>
          <a:lstStyle/>
          <a:p>
            <a:pPr marL="257175" indent="-257175">
              <a:spcBef>
                <a:spcPct val="20000"/>
              </a:spcBef>
              <a:buClr>
                <a:srgbClr val="1F497D">
                  <a:lumMod val="40000"/>
                  <a:lumOff val="60000"/>
                </a:srgbClr>
              </a:buClr>
              <a:defRPr/>
            </a:pPr>
            <a:r>
              <a:rPr lang="zh-TW" altLang="en-US" dirty="0">
                <a:solidFill>
                  <a:prstClr val="black"/>
                </a:solidFill>
                <a:latin typeface="Calibri"/>
                <a:ea typeface="新細明體" panose="02020500000000000000" pitchFamily="18" charset="-120"/>
              </a:rPr>
              <a:t>自有船舶經營國際乾散貨運業務</a:t>
            </a:r>
            <a:endParaRPr lang="en-US" altLang="zh-TW" dirty="0">
              <a:solidFill>
                <a:prstClr val="black"/>
              </a:solidFill>
              <a:latin typeface="Calibri"/>
              <a:ea typeface="新細明體" panose="02020500000000000000" pitchFamily="18" charset="-120"/>
            </a:endParaRPr>
          </a:p>
          <a:p>
            <a:pPr marL="257175" indent="-257175">
              <a:spcBef>
                <a:spcPct val="20000"/>
              </a:spcBef>
              <a:buClr>
                <a:srgbClr val="1F497D">
                  <a:lumMod val="40000"/>
                  <a:lumOff val="60000"/>
                </a:srgbClr>
              </a:buClr>
              <a:buFont typeface="Wingdings" pitchFamily="2" charset="2"/>
              <a:buChar char="n"/>
            </a:pPr>
            <a:r>
              <a:rPr lang="zh-TW" altLang="en-US" dirty="0">
                <a:solidFill>
                  <a:prstClr val="black"/>
                </a:solidFill>
                <a:latin typeface="Calibri"/>
                <a:ea typeface="新細明體" panose="02020500000000000000" pitchFamily="18" charset="-120"/>
              </a:rPr>
              <a:t>目前共</a:t>
            </a:r>
            <a:r>
              <a:rPr lang="en-US" altLang="zh-TW" dirty="0">
                <a:solidFill>
                  <a:prstClr val="black"/>
                </a:solidFill>
                <a:latin typeface="Calibri"/>
                <a:ea typeface="新細明體" panose="02020500000000000000" pitchFamily="18" charset="-120"/>
              </a:rPr>
              <a:t>11</a:t>
            </a:r>
            <a:r>
              <a:rPr lang="zh-TW" altLang="en-US" dirty="0">
                <a:solidFill>
                  <a:prstClr val="black"/>
                </a:solidFill>
                <a:latin typeface="Calibri"/>
                <a:ea typeface="新細明體" panose="02020500000000000000" pitchFamily="18" charset="-120"/>
              </a:rPr>
              <a:t>艘自有船舶：</a:t>
            </a:r>
            <a:r>
              <a:rPr lang="en-US" altLang="zh-TW" dirty="0">
                <a:solidFill>
                  <a:prstClr val="black"/>
                </a:solidFill>
                <a:latin typeface="Calibri"/>
                <a:ea typeface="新細明體" panose="02020500000000000000" pitchFamily="18" charset="-120"/>
              </a:rPr>
              <a:t>2</a:t>
            </a:r>
            <a:r>
              <a:rPr lang="zh-TW" altLang="en-US" dirty="0">
                <a:solidFill>
                  <a:prstClr val="black"/>
                </a:solidFill>
                <a:latin typeface="Calibri"/>
                <a:ea typeface="新細明體" panose="02020500000000000000" pitchFamily="18" charset="-120"/>
              </a:rPr>
              <a:t>艘為</a:t>
            </a:r>
            <a:r>
              <a:rPr lang="en-US" altLang="zh-TW" dirty="0" err="1">
                <a:solidFill>
                  <a:prstClr val="black"/>
                </a:solidFill>
                <a:latin typeface="Calibri"/>
                <a:ea typeface="新細明體" panose="02020500000000000000" pitchFamily="18" charset="-120"/>
              </a:rPr>
              <a:t>Handysize</a:t>
            </a:r>
            <a:r>
              <a:rPr lang="zh-TW" altLang="en-US" dirty="0">
                <a:solidFill>
                  <a:prstClr val="black"/>
                </a:solidFill>
                <a:latin typeface="Calibri"/>
                <a:ea typeface="新細明體" panose="02020500000000000000" pitchFamily="18" charset="-120"/>
              </a:rPr>
              <a:t>型、</a:t>
            </a:r>
            <a:r>
              <a:rPr lang="en-US" altLang="zh-TW" dirty="0">
                <a:solidFill>
                  <a:prstClr val="black"/>
                </a:solidFill>
                <a:latin typeface="Calibri"/>
                <a:ea typeface="新細明體" panose="02020500000000000000" pitchFamily="18" charset="-120"/>
              </a:rPr>
              <a:t>5</a:t>
            </a:r>
            <a:r>
              <a:rPr lang="zh-TW" altLang="en-US" dirty="0">
                <a:solidFill>
                  <a:prstClr val="black"/>
                </a:solidFill>
                <a:latin typeface="Calibri"/>
                <a:ea typeface="新細明體" panose="02020500000000000000" pitchFamily="18" charset="-120"/>
              </a:rPr>
              <a:t>艘為</a:t>
            </a:r>
            <a:r>
              <a:rPr lang="en-US" altLang="zh-TW" dirty="0" err="1">
                <a:solidFill>
                  <a:prstClr val="black"/>
                </a:solidFill>
                <a:latin typeface="Calibri"/>
                <a:ea typeface="新細明體" panose="02020500000000000000" pitchFamily="18" charset="-120"/>
              </a:rPr>
              <a:t>Kamsarmax</a:t>
            </a:r>
            <a:r>
              <a:rPr lang="zh-TW" altLang="en-US" dirty="0">
                <a:solidFill>
                  <a:prstClr val="black"/>
                </a:solidFill>
                <a:latin typeface="Calibri"/>
                <a:ea typeface="新細明體" panose="02020500000000000000" pitchFamily="18" charset="-120"/>
              </a:rPr>
              <a:t>型、</a:t>
            </a:r>
            <a:r>
              <a:rPr lang="en-US" altLang="zh-TW" dirty="0">
                <a:solidFill>
                  <a:prstClr val="black"/>
                </a:solidFill>
                <a:latin typeface="Calibri"/>
                <a:ea typeface="新細明體" panose="02020500000000000000" pitchFamily="18" charset="-120"/>
              </a:rPr>
              <a:t>4</a:t>
            </a:r>
            <a:r>
              <a:rPr lang="zh-TW" altLang="en-US" dirty="0">
                <a:solidFill>
                  <a:prstClr val="black"/>
                </a:solidFill>
                <a:latin typeface="Calibri"/>
                <a:ea typeface="新細明體" panose="02020500000000000000" pitchFamily="18" charset="-120"/>
              </a:rPr>
              <a:t>艘為</a:t>
            </a:r>
            <a:r>
              <a:rPr lang="en-US" altLang="zh-TW" dirty="0" err="1">
                <a:solidFill>
                  <a:prstClr val="black"/>
                </a:solidFill>
                <a:latin typeface="Calibri"/>
                <a:ea typeface="新細明體" panose="02020500000000000000" pitchFamily="18" charset="-120"/>
              </a:rPr>
              <a:t>Supramax</a:t>
            </a:r>
            <a:r>
              <a:rPr lang="zh-TW" altLang="en-US" dirty="0">
                <a:solidFill>
                  <a:prstClr val="black"/>
                </a:solidFill>
                <a:latin typeface="Calibri"/>
                <a:ea typeface="新細明體" panose="02020500000000000000" pitchFamily="18" charset="-120"/>
              </a:rPr>
              <a:t>型</a:t>
            </a:r>
            <a:endParaRPr lang="en-US" altLang="zh-TW" dirty="0">
              <a:solidFill>
                <a:prstClr val="black"/>
              </a:solidFill>
              <a:latin typeface="Calibri"/>
              <a:ea typeface="新細明體" panose="02020500000000000000" pitchFamily="18" charset="-120"/>
            </a:endParaRPr>
          </a:p>
          <a:p>
            <a:pPr marL="257175" indent="-257175">
              <a:spcBef>
                <a:spcPct val="20000"/>
              </a:spcBef>
              <a:buClr>
                <a:srgbClr val="1F497D">
                  <a:lumMod val="40000"/>
                  <a:lumOff val="60000"/>
                </a:srgbClr>
              </a:buClr>
              <a:buFont typeface="Wingdings" pitchFamily="2" charset="2"/>
              <a:buChar char="n"/>
            </a:pPr>
            <a:r>
              <a:rPr lang="zh-TW" altLang="en-US" dirty="0">
                <a:solidFill>
                  <a:prstClr val="black"/>
                </a:solidFill>
                <a:latin typeface="Calibri"/>
                <a:ea typeface="新細明體" panose="02020500000000000000" pitchFamily="18" charset="-120"/>
              </a:rPr>
              <a:t>視航運景氣靈活操作計時或聯營方式及評估汰舊換新時機，維持營運彈性</a:t>
            </a:r>
            <a:endParaRPr lang="en-US" altLang="zh-TW" dirty="0">
              <a:solidFill>
                <a:prstClr val="black"/>
              </a:solidFill>
              <a:latin typeface="Calibri"/>
              <a:ea typeface="新細明體" panose="02020500000000000000" pitchFamily="18" charset="-120"/>
            </a:endParaRPr>
          </a:p>
          <a:p>
            <a:pPr marL="257175" indent="-257175">
              <a:spcBef>
                <a:spcPct val="20000"/>
              </a:spcBef>
              <a:buClr>
                <a:srgbClr val="1F497D">
                  <a:lumMod val="40000"/>
                  <a:lumOff val="60000"/>
                </a:srgbClr>
              </a:buClr>
              <a:buFont typeface="Wingdings" pitchFamily="2" charset="2"/>
              <a:buChar char="n"/>
            </a:pPr>
            <a:r>
              <a:rPr lang="zh-TW" altLang="en-US" dirty="0">
                <a:solidFill>
                  <a:prstClr val="black"/>
                </a:solidFill>
                <a:latin typeface="Calibri"/>
                <a:ea typeface="新細明體" panose="02020500000000000000" pitchFamily="18" charset="-120"/>
              </a:rPr>
              <a:t>強化船舶電子化管理及提升維修保養效能，降低營業成本以持續提高營運效率</a:t>
            </a:r>
            <a:endParaRPr lang="en-US" altLang="zh-TW" dirty="0">
              <a:solidFill>
                <a:prstClr val="black"/>
              </a:solidFill>
              <a:latin typeface="Calibri"/>
              <a:ea typeface="新細明體" panose="02020500000000000000" pitchFamily="18" charset="-120"/>
            </a:endParaRPr>
          </a:p>
          <a:p>
            <a:pPr marL="257175" indent="-257175">
              <a:spcBef>
                <a:spcPct val="20000"/>
              </a:spcBef>
              <a:buClr>
                <a:srgbClr val="1F497D">
                  <a:lumMod val="40000"/>
                  <a:lumOff val="60000"/>
                </a:srgbClr>
              </a:buClr>
              <a:defRPr/>
            </a:pPr>
            <a:endParaRPr lang="en-US" altLang="zh-TW" sz="2400" dirty="0">
              <a:solidFill>
                <a:prstClr val="black"/>
              </a:solidFill>
              <a:latin typeface="Calibri"/>
              <a:ea typeface="新細明體" panose="02020500000000000000" pitchFamily="18" charset="-120"/>
            </a:endParaRPr>
          </a:p>
          <a:p>
            <a:pPr marL="257175" indent="-257175">
              <a:spcBef>
                <a:spcPct val="20000"/>
              </a:spcBef>
              <a:buFont typeface="Arial" pitchFamily="34" charset="0"/>
              <a:buChar char="•"/>
              <a:defRPr/>
            </a:pPr>
            <a:endParaRPr lang="zh-TW" altLang="en-US" sz="2400" dirty="0">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341603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業務發展：航運 </a:t>
            </a:r>
            <a:r>
              <a:rPr lang="en-US" altLang="zh-TW" b="1" dirty="0"/>
              <a:t>(2)</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a:solidFill>
                  <a:prstClr val="black">
                    <a:tint val="75000"/>
                  </a:prstClr>
                </a:solidFill>
                <a:latin typeface="Calibri"/>
                <a:ea typeface="新細明體" panose="02020500000000000000" pitchFamily="18" charset="-120"/>
              </a:rPr>
              <a:pPr/>
              <a:t>7</a:t>
            </a:fld>
            <a:endParaRPr lang="zh-TW" altLang="en-US" dirty="0">
              <a:solidFill>
                <a:prstClr val="black">
                  <a:tint val="75000"/>
                </a:prstClr>
              </a:solidFill>
              <a:latin typeface="Calibri"/>
              <a:ea typeface="新細明體" panose="02020500000000000000" pitchFamily="18" charset="-120"/>
            </a:endParaRPr>
          </a:p>
        </p:txBody>
      </p:sp>
      <p:sp>
        <p:nvSpPr>
          <p:cNvPr id="20" name="內容版面配置區 2"/>
          <p:cNvSpPr txBox="1">
            <a:spLocks/>
          </p:cNvSpPr>
          <p:nvPr/>
        </p:nvSpPr>
        <p:spPr>
          <a:xfrm>
            <a:off x="2749297" y="4735830"/>
            <a:ext cx="4184903" cy="583380"/>
          </a:xfrm>
          <a:prstGeom prst="rect">
            <a:avLst/>
          </a:prstGeom>
        </p:spPr>
        <p:txBody>
          <a:bodyPr vert="horz" lIns="68580" tIns="34290" rIns="68580" bIns="34290" rtlCol="0">
            <a:normAutofit fontScale="77500" lnSpcReduction="20000"/>
          </a:bodyPr>
          <a:lstStyle/>
          <a:p>
            <a:pPr marL="257175" indent="-257175">
              <a:spcBef>
                <a:spcPct val="20000"/>
              </a:spcBef>
              <a:buClr>
                <a:srgbClr val="1F497D">
                  <a:lumMod val="40000"/>
                  <a:lumOff val="60000"/>
                </a:srgbClr>
              </a:buClr>
              <a:buFont typeface="Wingdings" pitchFamily="2" charset="2"/>
              <a:buChar char="n"/>
              <a:defRPr/>
            </a:pPr>
            <a:endParaRPr lang="en-US" altLang="zh-TW" sz="1500" dirty="0">
              <a:solidFill>
                <a:prstClr val="black"/>
              </a:solidFill>
              <a:latin typeface="Calibri"/>
              <a:ea typeface="新細明體" panose="02020500000000000000" pitchFamily="18" charset="-120"/>
            </a:endParaRPr>
          </a:p>
          <a:p>
            <a:pPr marL="257175" indent="-257175">
              <a:spcBef>
                <a:spcPct val="20000"/>
              </a:spcBef>
              <a:buClr>
                <a:srgbClr val="1F497D">
                  <a:lumMod val="40000"/>
                  <a:lumOff val="60000"/>
                </a:srgbClr>
              </a:buClr>
              <a:buFont typeface="Wingdings" pitchFamily="2" charset="2"/>
              <a:buChar char="n"/>
              <a:defRPr/>
            </a:pPr>
            <a:r>
              <a:rPr lang="en-US" altLang="zh-TW" sz="1500" dirty="0">
                <a:solidFill>
                  <a:prstClr val="black"/>
                </a:solidFill>
                <a:latin typeface="Calibri"/>
                <a:ea typeface="新細明體" panose="02020500000000000000" pitchFamily="18" charset="-120"/>
              </a:rPr>
              <a:t>The value trend of Baltic dry bulk cargo will begin to decline after 2022.</a:t>
            </a:r>
          </a:p>
        </p:txBody>
      </p:sp>
      <p:pic>
        <p:nvPicPr>
          <p:cNvPr id="6" name="圖片 5">
            <a:extLst>
              <a:ext uri="{FF2B5EF4-FFF2-40B4-BE49-F238E27FC236}">
                <a16:creationId xmlns:a16="http://schemas.microsoft.com/office/drawing/2014/main" id="{5C774A16-1937-74B1-A870-2491D5EC6506}"/>
              </a:ext>
            </a:extLst>
          </p:cNvPr>
          <p:cNvPicPr>
            <a:picLocks noChangeAspect="1"/>
          </p:cNvPicPr>
          <p:nvPr/>
        </p:nvPicPr>
        <p:blipFill>
          <a:blip r:embed="rId2"/>
          <a:stretch>
            <a:fillRect/>
          </a:stretch>
        </p:blipFill>
        <p:spPr>
          <a:xfrm>
            <a:off x="1630681" y="2074941"/>
            <a:ext cx="5478779" cy="2615169"/>
          </a:xfrm>
          <a:prstGeom prst="rect">
            <a:avLst/>
          </a:prstGeom>
        </p:spPr>
      </p:pic>
    </p:spTree>
    <p:extLst>
      <p:ext uri="{BB962C8B-B14F-4D97-AF65-F5344CB8AC3E}">
        <p14:creationId xmlns:p14="http://schemas.microsoft.com/office/powerpoint/2010/main" val="25411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業務發展：航運 </a:t>
            </a:r>
            <a:r>
              <a:rPr lang="en-US" altLang="zh-TW" b="1" dirty="0"/>
              <a:t>(3)</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a:solidFill>
                  <a:prstClr val="black">
                    <a:tint val="75000"/>
                  </a:prstClr>
                </a:solidFill>
                <a:latin typeface="Calibri"/>
                <a:ea typeface="新細明體" panose="02020500000000000000" pitchFamily="18" charset="-120"/>
              </a:rPr>
              <a:pPr/>
              <a:t>8</a:t>
            </a:fld>
            <a:endParaRPr lang="zh-TW" altLang="en-US" dirty="0">
              <a:solidFill>
                <a:prstClr val="black">
                  <a:tint val="75000"/>
                </a:prstClr>
              </a:solidFill>
              <a:latin typeface="Calibri"/>
              <a:ea typeface="新細明體" panose="02020500000000000000" pitchFamily="18" charset="-120"/>
            </a:endParaRPr>
          </a:p>
        </p:txBody>
      </p:sp>
      <p:sp>
        <p:nvSpPr>
          <p:cNvPr id="20" name="內容版面配置區 2"/>
          <p:cNvSpPr txBox="1">
            <a:spLocks/>
          </p:cNvSpPr>
          <p:nvPr/>
        </p:nvSpPr>
        <p:spPr>
          <a:xfrm>
            <a:off x="2749297" y="4617132"/>
            <a:ext cx="3604901" cy="1026114"/>
          </a:xfrm>
          <a:prstGeom prst="rect">
            <a:avLst/>
          </a:prstGeom>
        </p:spPr>
        <p:txBody>
          <a:bodyPr vert="horz" lIns="68580" tIns="34290" rIns="68580" bIns="34290" rtlCol="0">
            <a:normAutofit fontScale="92500"/>
          </a:bodyPr>
          <a:lstStyle/>
          <a:p>
            <a:pPr marL="257175" indent="-257175" algn="just">
              <a:spcBef>
                <a:spcPct val="20000"/>
              </a:spcBef>
              <a:buClr>
                <a:srgbClr val="1F497D">
                  <a:lumMod val="40000"/>
                  <a:lumOff val="60000"/>
                </a:srgbClr>
              </a:buClr>
              <a:buFont typeface="Wingdings" pitchFamily="2" charset="2"/>
              <a:buChar char="n"/>
              <a:defRPr/>
            </a:pPr>
            <a:r>
              <a:rPr lang="zh-TW" altLang="en-US" sz="1500" dirty="0">
                <a:solidFill>
                  <a:prstClr val="black"/>
                </a:solidFill>
                <a:latin typeface="標楷體" panose="03000509000000000000" pitchFamily="65" charset="-120"/>
                <a:ea typeface="標楷體" panose="03000509000000000000" pitchFamily="65" charset="-120"/>
              </a:rPr>
              <a:t>目前船隊</a:t>
            </a:r>
            <a:r>
              <a:rPr lang="en-US" altLang="zh-TW" sz="1500" dirty="0">
                <a:solidFill>
                  <a:prstClr val="black"/>
                </a:solidFill>
                <a:latin typeface="標楷體" panose="03000509000000000000" pitchFamily="65" charset="-120"/>
                <a:ea typeface="標楷體" panose="03000509000000000000" pitchFamily="65" charset="-120"/>
              </a:rPr>
              <a:t>11</a:t>
            </a:r>
            <a:r>
              <a:rPr lang="zh-TW" altLang="en-US" sz="1500" dirty="0">
                <a:solidFill>
                  <a:prstClr val="black"/>
                </a:solidFill>
                <a:latin typeface="標楷體" panose="03000509000000000000" pitchFamily="65" charset="-120"/>
                <a:ea typeface="標楷體" panose="03000509000000000000" pitchFamily="65" charset="-120"/>
              </a:rPr>
              <a:t>艘船有</a:t>
            </a:r>
            <a:r>
              <a:rPr lang="en-US" altLang="zh-TW" sz="1500" dirty="0">
                <a:solidFill>
                  <a:prstClr val="black"/>
                </a:solidFill>
                <a:latin typeface="標楷體" panose="03000509000000000000" pitchFamily="65" charset="-120"/>
                <a:ea typeface="標楷體" panose="03000509000000000000" pitchFamily="65" charset="-120"/>
              </a:rPr>
              <a:t>2</a:t>
            </a:r>
            <a:r>
              <a:rPr lang="zh-TW" altLang="en-US" sz="1500" dirty="0">
                <a:solidFill>
                  <a:prstClr val="black"/>
                </a:solidFill>
                <a:latin typeface="標楷體" panose="03000509000000000000" pitchFamily="65" charset="-120"/>
                <a:ea typeface="標楷體" panose="03000509000000000000" pitchFamily="65" charset="-120"/>
              </a:rPr>
              <a:t>艘是</a:t>
            </a:r>
            <a:r>
              <a:rPr lang="en-US" altLang="zh-TW" sz="1500" dirty="0">
                <a:solidFill>
                  <a:prstClr val="black"/>
                </a:solidFill>
                <a:latin typeface="標楷體" panose="03000509000000000000" pitchFamily="65" charset="-120"/>
                <a:ea typeface="標楷體" panose="03000509000000000000" pitchFamily="65" charset="-120"/>
              </a:rPr>
              <a:t>2</a:t>
            </a:r>
            <a:r>
              <a:rPr lang="zh-TW" altLang="en-US" sz="1500" dirty="0">
                <a:solidFill>
                  <a:prstClr val="black"/>
                </a:solidFill>
                <a:latin typeface="標楷體" panose="03000509000000000000" pitchFamily="65" charset="-120"/>
                <a:ea typeface="標楷體" panose="03000509000000000000" pitchFamily="65" charset="-120"/>
              </a:rPr>
              <a:t>年以上的長約、</a:t>
            </a:r>
            <a:r>
              <a:rPr lang="en-US" altLang="zh-TW" sz="1500" dirty="0">
                <a:solidFill>
                  <a:prstClr val="black"/>
                </a:solidFill>
                <a:latin typeface="標楷體" panose="03000509000000000000" pitchFamily="65" charset="-120"/>
                <a:ea typeface="標楷體" panose="03000509000000000000" pitchFamily="65" charset="-120"/>
              </a:rPr>
              <a:t>1</a:t>
            </a:r>
            <a:r>
              <a:rPr lang="zh-TW" altLang="en-US" sz="1500" dirty="0">
                <a:solidFill>
                  <a:prstClr val="black"/>
                </a:solidFill>
                <a:latin typeface="標楷體" panose="03000509000000000000" pitchFamily="65" charset="-120"/>
                <a:ea typeface="標楷體" panose="03000509000000000000" pitchFamily="65" charset="-120"/>
              </a:rPr>
              <a:t>艘放在</a:t>
            </a:r>
            <a:r>
              <a:rPr lang="en-US" altLang="zh-TW" sz="1500" dirty="0">
                <a:solidFill>
                  <a:prstClr val="black"/>
                </a:solidFill>
                <a:latin typeface="標楷體" panose="03000509000000000000" pitchFamily="65" charset="-120"/>
                <a:ea typeface="標楷體" panose="03000509000000000000" pitchFamily="65" charset="-120"/>
              </a:rPr>
              <a:t>POOL</a:t>
            </a:r>
            <a:r>
              <a:rPr lang="zh-TW" altLang="en-US" sz="1500" dirty="0">
                <a:solidFill>
                  <a:prstClr val="black"/>
                </a:solidFill>
                <a:latin typeface="標楷體" panose="03000509000000000000" pitchFamily="65" charset="-120"/>
                <a:ea typeface="標楷體" panose="03000509000000000000" pitchFamily="65" charset="-120"/>
              </a:rPr>
              <a:t>聯營於現貨市場操作，</a:t>
            </a:r>
            <a:r>
              <a:rPr lang="en-US" altLang="zh-TW" sz="1500" dirty="0">
                <a:solidFill>
                  <a:prstClr val="black"/>
                </a:solidFill>
                <a:latin typeface="標楷體" panose="03000509000000000000" pitchFamily="65" charset="-120"/>
                <a:ea typeface="標楷體" panose="03000509000000000000" pitchFamily="65" charset="-120"/>
              </a:rPr>
              <a:t>8</a:t>
            </a:r>
            <a:r>
              <a:rPr lang="zh-TW" altLang="en-US" sz="1500" dirty="0">
                <a:solidFill>
                  <a:prstClr val="black"/>
                </a:solidFill>
                <a:latin typeface="標楷體" panose="03000509000000000000" pitchFamily="65" charset="-120"/>
                <a:ea typeface="標楷體" panose="03000509000000000000" pitchFamily="65" charset="-120"/>
              </a:rPr>
              <a:t>艘為</a:t>
            </a:r>
            <a:r>
              <a:rPr lang="en-US" altLang="zh-TW" sz="1500" dirty="0">
                <a:solidFill>
                  <a:prstClr val="black"/>
                </a:solidFill>
                <a:latin typeface="標楷體" panose="03000509000000000000" pitchFamily="65" charset="-120"/>
                <a:ea typeface="標楷體" panose="03000509000000000000" pitchFamily="65" charset="-120"/>
              </a:rPr>
              <a:t>1</a:t>
            </a:r>
            <a:r>
              <a:rPr lang="zh-TW" altLang="en-US" sz="1500" dirty="0">
                <a:solidFill>
                  <a:prstClr val="black"/>
                </a:solidFill>
                <a:latin typeface="標楷體" panose="03000509000000000000" pitchFamily="65" charset="-120"/>
                <a:ea typeface="標楷體" panose="03000509000000000000" pitchFamily="65" charset="-120"/>
              </a:rPr>
              <a:t>年或以內的合約，此種組合讓公司有較穩定的收入以及減少市場風險</a:t>
            </a:r>
            <a:r>
              <a:rPr lang="zh-TW" altLang="en-US" sz="1500" dirty="0">
                <a:solidFill>
                  <a:prstClr val="black"/>
                </a:solidFill>
                <a:latin typeface="新細明體"/>
                <a:ea typeface="新細明體" panose="02020500000000000000" pitchFamily="18" charset="-120"/>
              </a:rPr>
              <a:t>。</a:t>
            </a:r>
            <a:endParaRPr lang="en-US" altLang="zh-TW" sz="1500" dirty="0">
              <a:solidFill>
                <a:prstClr val="black"/>
              </a:solidFill>
              <a:latin typeface="Calibri"/>
              <a:ea typeface="新細明體" panose="02020500000000000000" pitchFamily="18" charset="-120"/>
            </a:endParaRPr>
          </a:p>
          <a:p>
            <a:pPr>
              <a:spcBef>
                <a:spcPct val="20000"/>
              </a:spcBef>
              <a:buClr>
                <a:srgbClr val="1F497D">
                  <a:lumMod val="40000"/>
                  <a:lumOff val="60000"/>
                </a:srgbClr>
              </a:buClr>
            </a:pPr>
            <a:endParaRPr lang="en-US" altLang="zh-TW" sz="1500" dirty="0">
              <a:solidFill>
                <a:prstClr val="black"/>
              </a:solidFill>
              <a:latin typeface="Calibri"/>
              <a:ea typeface="新細明體" panose="02020500000000000000" pitchFamily="18" charset="-120"/>
            </a:endParaRPr>
          </a:p>
        </p:txBody>
      </p:sp>
      <p:graphicFrame>
        <p:nvGraphicFramePr>
          <p:cNvPr id="3" name="圖表 2">
            <a:extLst>
              <a:ext uri="{FF2B5EF4-FFF2-40B4-BE49-F238E27FC236}">
                <a16:creationId xmlns:a16="http://schemas.microsoft.com/office/drawing/2014/main" id="{00000000-0008-0000-0000-000002000000}"/>
              </a:ext>
            </a:extLst>
          </p:cNvPr>
          <p:cNvGraphicFramePr>
            <a:graphicFrameLocks/>
          </p:cNvGraphicFramePr>
          <p:nvPr/>
        </p:nvGraphicFramePr>
        <p:xfrm>
          <a:off x="2619988" y="2103016"/>
          <a:ext cx="3477761" cy="23261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圖表 4">
            <a:extLst>
              <a:ext uri="{FF2B5EF4-FFF2-40B4-BE49-F238E27FC236}">
                <a16:creationId xmlns:a16="http://schemas.microsoft.com/office/drawing/2014/main" id="{195387FF-CC15-40D7-54DA-8464A677253A}"/>
              </a:ext>
            </a:extLst>
          </p:cNvPr>
          <p:cNvGraphicFramePr>
            <a:graphicFrameLocks/>
          </p:cNvGraphicFramePr>
          <p:nvPr>
            <p:extLst>
              <p:ext uri="{D42A27DB-BD31-4B8C-83A1-F6EECF244321}">
                <p14:modId xmlns:p14="http://schemas.microsoft.com/office/powerpoint/2010/main" val="2235052795"/>
              </p:ext>
            </p:extLst>
          </p:nvPr>
        </p:nvGraphicFramePr>
        <p:xfrm>
          <a:off x="2847975" y="2013534"/>
          <a:ext cx="3448050" cy="2505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974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業務發展：航運 </a:t>
            </a:r>
            <a:r>
              <a:rPr lang="en-US" altLang="zh-TW" b="1" dirty="0"/>
              <a:t>(4)</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a:solidFill>
                  <a:prstClr val="black">
                    <a:tint val="75000"/>
                  </a:prstClr>
                </a:solidFill>
                <a:latin typeface="Calibri"/>
                <a:ea typeface="新細明體" panose="02020500000000000000" pitchFamily="18" charset="-120"/>
              </a:rPr>
              <a:pPr/>
              <a:t>9</a:t>
            </a:fld>
            <a:endParaRPr lang="zh-TW" altLang="en-US" dirty="0">
              <a:solidFill>
                <a:prstClr val="black">
                  <a:tint val="75000"/>
                </a:prstClr>
              </a:solidFill>
              <a:latin typeface="Calibri"/>
              <a:ea typeface="新細明體" panose="02020500000000000000" pitchFamily="18" charset="-120"/>
            </a:endParaRPr>
          </a:p>
        </p:txBody>
      </p:sp>
      <p:sp>
        <p:nvSpPr>
          <p:cNvPr id="20" name="內容版面配置區 2"/>
          <p:cNvSpPr txBox="1">
            <a:spLocks/>
          </p:cNvSpPr>
          <p:nvPr/>
        </p:nvSpPr>
        <p:spPr>
          <a:xfrm>
            <a:off x="2749297" y="4617132"/>
            <a:ext cx="3604901" cy="1026114"/>
          </a:xfrm>
          <a:prstGeom prst="rect">
            <a:avLst/>
          </a:prstGeom>
        </p:spPr>
        <p:txBody>
          <a:bodyPr vert="horz" lIns="68580" tIns="34290" rIns="68580" bIns="34290" rtlCol="0">
            <a:normAutofit/>
          </a:bodyPr>
          <a:lstStyle/>
          <a:p>
            <a:pPr>
              <a:spcBef>
                <a:spcPct val="20000"/>
              </a:spcBef>
              <a:buClr>
                <a:srgbClr val="1F497D">
                  <a:lumMod val="40000"/>
                  <a:lumOff val="60000"/>
                </a:srgbClr>
              </a:buClr>
            </a:pPr>
            <a:endParaRPr lang="en-US" altLang="zh-TW" sz="1500" dirty="0">
              <a:solidFill>
                <a:prstClr val="black"/>
              </a:solidFill>
              <a:latin typeface="Calibri"/>
              <a:ea typeface="新細明體" panose="02020500000000000000" pitchFamily="18" charset="-120"/>
            </a:endParaRPr>
          </a:p>
        </p:txBody>
      </p:sp>
      <p:graphicFrame>
        <p:nvGraphicFramePr>
          <p:cNvPr id="3" name="圖表 2">
            <a:extLst>
              <a:ext uri="{FF2B5EF4-FFF2-40B4-BE49-F238E27FC236}">
                <a16:creationId xmlns:a16="http://schemas.microsoft.com/office/drawing/2014/main" id="{BBAA9979-E0B7-4EDB-8841-F761C2DC2B1F}"/>
              </a:ext>
            </a:extLst>
          </p:cNvPr>
          <p:cNvGraphicFramePr>
            <a:graphicFrameLocks/>
          </p:cNvGraphicFramePr>
          <p:nvPr/>
        </p:nvGraphicFramePr>
        <p:xfrm>
          <a:off x="1432322" y="2214563"/>
          <a:ext cx="6279356" cy="2428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3700000"/>
      </p:ext>
    </p:extLst>
  </p:cSld>
  <p:clrMapOvr>
    <a:masterClrMapping/>
  </p:clrMapOvr>
</p:sld>
</file>

<file path=ppt/theme/theme1.xml><?xml version="1.0" encoding="utf-8"?>
<a:theme xmlns:a="http://schemas.openxmlformats.org/drawingml/2006/main" na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飛機雲">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訂 6">
      <a:majorFont>
        <a:latin typeface="Calibri"/>
        <a:ea typeface=""/>
        <a:cs typeface=""/>
      </a:majorFont>
      <a:minorFont>
        <a:latin typeface="Calibri"/>
        <a:ea typeface="宋体"/>
        <a:cs typeface=""/>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lnDef>
      <a:spPr bwMode="auto">
        <a:noFill/>
        <a:ln w="9525">
          <a:solidFill>
            <a:schemeClr val="accent5">
              <a:lumMod val="50000"/>
            </a:schemeClr>
          </a:solidFill>
          <a:round/>
          <a:headEnd/>
          <a:tailEnd/>
        </a:ln>
        <a:extLst>
          <a:ext uri="{909E8E84-426E-40DD-AFC4-6F175D3DCCD1}">
            <a14:hiddenFill xmlns:a14="http://schemas.microsoft.com/office/drawing/2010/main">
              <a:noFill/>
            </a14:hiddenFill>
          </a:ext>
        </a:extLst>
      </a:spPr>
      <a:bodyPr/>
      <a:lstStyle/>
    </a:lnDef>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1D73B2CAE6945987B88C63164B8D6" ma:contentTypeVersion="3" ma:contentTypeDescription="Create a new document." ma:contentTypeScope="" ma:versionID="3374f2983bfd80f1fe4cd680f85d0632">
  <xsd:schema xmlns:xsd="http://www.w3.org/2001/XMLSchema" xmlns:xs="http://www.w3.org/2001/XMLSchema" xmlns:p="http://schemas.microsoft.com/office/2006/metadata/properties" xmlns:ns3="ac3d1bc7-3695-44e6-aca9-a41e9b91dee1" targetNamespace="http://schemas.microsoft.com/office/2006/metadata/properties" ma:root="true" ma:fieldsID="28e0da0eeb3e910b1655820f5bae92c7" ns3:_="">
    <xsd:import namespace="ac3d1bc7-3695-44e6-aca9-a41e9b91dee1"/>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d1bc7-3695-44e6-aca9-a41e9b91de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BFBD00-EA76-492B-9997-5E22A59C3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d1bc7-3695-44e6-aca9-a41e9b91de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56AD5D-6114-4A42-B48F-624A3CB5020A}">
  <ds:schemaRefs>
    <ds:schemaRef ds:uri="http://schemas.microsoft.com/sharepoint/v3/contenttype/forms"/>
  </ds:schemaRefs>
</ds:datastoreItem>
</file>

<file path=customXml/itemProps3.xml><?xml version="1.0" encoding="utf-8"?>
<ds:datastoreItem xmlns:ds="http://schemas.openxmlformats.org/officeDocument/2006/customXml" ds:itemID="{CADAF82F-9EC7-4E0C-84D0-C83B031E3B68}">
  <ds:schemaRefs>
    <ds:schemaRef ds:uri="http://schemas.microsoft.com/office/infopath/2007/PartnerControls"/>
    <ds:schemaRef ds:uri="http://www.w3.org/XML/1998/namespace"/>
    <ds:schemaRef ds:uri="http://purl.org/dc/dcmitype/"/>
    <ds:schemaRef ds:uri="http://schemas.microsoft.com/office/2006/documentManagement/types"/>
    <ds:schemaRef ds:uri="ac3d1bc7-3695-44e6-aca9-a41e9b91dee1"/>
    <ds:schemaRef ds:uri="http://schemas.openxmlformats.org/package/2006/metadata/core-properties"/>
    <ds:schemaRef ds:uri="http://purl.org/dc/term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1</Template>
  <TotalTime>19685</TotalTime>
  <Words>1931</Words>
  <Application>Microsoft Office PowerPoint</Application>
  <PresentationFormat>如螢幕大小 (4:3)</PresentationFormat>
  <Paragraphs>322</Paragraphs>
  <Slides>24</Slides>
  <Notes>4</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24</vt:i4>
      </vt:variant>
    </vt:vector>
  </HeadingPairs>
  <TitlesOfParts>
    <vt:vector size="35" baseType="lpstr">
      <vt:lpstr>等线</vt:lpstr>
      <vt:lpstr>微軟正黑體</vt:lpstr>
      <vt:lpstr>新細明體</vt:lpstr>
      <vt:lpstr>標楷體</vt:lpstr>
      <vt:lpstr>Arial</vt:lpstr>
      <vt:lpstr>Calibri</vt:lpstr>
      <vt:lpstr>Cambria</vt:lpstr>
      <vt:lpstr>Century Gothic</vt:lpstr>
      <vt:lpstr>Wingdings</vt:lpstr>
      <vt:lpstr>1</vt:lpstr>
      <vt:lpstr>飛機雲</vt:lpstr>
      <vt:lpstr>PowerPoint 簡報</vt:lpstr>
      <vt:lpstr>免責聲明</vt:lpstr>
      <vt:lpstr>議程</vt:lpstr>
      <vt:lpstr>公司簡介</vt:lpstr>
      <vt:lpstr>益航布局</vt:lpstr>
      <vt:lpstr>業務發展：航運 (1)</vt:lpstr>
      <vt:lpstr>業務發展：航運 (2)</vt:lpstr>
      <vt:lpstr>業務發展：航運 (3)</vt:lpstr>
      <vt:lpstr>業務發展：航運 (4)</vt:lpstr>
      <vt:lpstr>業務發展：友成融資租賃</vt:lpstr>
      <vt:lpstr>業務發展：薪昇暘開發</vt:lpstr>
      <vt:lpstr>集團控股：聖馬丁國際控股</vt:lpstr>
      <vt:lpstr>集團控股：大禹金融控股</vt:lpstr>
      <vt:lpstr> 業務發展：大洋商業 </vt:lpstr>
      <vt:lpstr>PowerPoint 簡報</vt:lpstr>
      <vt:lpstr>財務摘要</vt:lpstr>
      <vt:lpstr>財務分析</vt:lpstr>
      <vt:lpstr>負債水準變化</vt:lpstr>
      <vt:lpstr>負債淨值比水準變化</vt:lpstr>
      <vt:lpstr>營業收入、營業淨利及本期損益變化</vt:lpstr>
      <vt:lpstr>合併綜合損益表</vt:lpstr>
      <vt:lpstr>合併綜合損益表</vt:lpstr>
      <vt:lpstr>公司願景</vt:lpstr>
      <vt:lpstr>PowerPoint 簡報</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SophiaKao</dc:creator>
  <cp:lastModifiedBy>林 燕玲</cp:lastModifiedBy>
  <cp:revision>594</cp:revision>
  <cp:lastPrinted>2023-12-01T10:53:16Z</cp:lastPrinted>
  <dcterms:created xsi:type="dcterms:W3CDTF">2017-11-07T01:58:22Z</dcterms:created>
  <dcterms:modified xsi:type="dcterms:W3CDTF">2023-12-07T10:13:15Z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0x0101005A61D73B2CAE6945987B88C63164B8D6</vt:lpwstr>
  </property>
</Properties>
</file>